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4" r:id="rId2"/>
  </p:sldMasterIdLst>
  <p:notesMasterIdLst>
    <p:notesMasterId r:id="rId68"/>
  </p:notesMasterIdLst>
  <p:handoutMasterIdLst>
    <p:handoutMasterId r:id="rId69"/>
  </p:handoutMasterIdLst>
  <p:sldIdLst>
    <p:sldId id="257" r:id="rId3"/>
    <p:sldId id="332" r:id="rId4"/>
    <p:sldId id="262" r:id="rId5"/>
    <p:sldId id="263" r:id="rId6"/>
    <p:sldId id="264" r:id="rId7"/>
    <p:sldId id="265" r:id="rId8"/>
    <p:sldId id="266" r:id="rId9"/>
    <p:sldId id="267" r:id="rId10"/>
    <p:sldId id="268" r:id="rId11"/>
    <p:sldId id="325" r:id="rId12"/>
    <p:sldId id="270" r:id="rId13"/>
    <p:sldId id="271" r:id="rId14"/>
    <p:sldId id="272" r:id="rId15"/>
    <p:sldId id="273" r:id="rId16"/>
    <p:sldId id="274" r:id="rId17"/>
    <p:sldId id="275" r:id="rId18"/>
    <p:sldId id="276" r:id="rId19"/>
    <p:sldId id="277" r:id="rId20"/>
    <p:sldId id="278" r:id="rId21"/>
    <p:sldId id="279" r:id="rId22"/>
    <p:sldId id="327" r:id="rId23"/>
    <p:sldId id="281" r:id="rId24"/>
    <p:sldId id="328"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29" r:id="rId41"/>
    <p:sldId id="298" r:id="rId42"/>
    <p:sldId id="299" r:id="rId43"/>
    <p:sldId id="300" r:id="rId44"/>
    <p:sldId id="301" r:id="rId45"/>
    <p:sldId id="302" r:id="rId46"/>
    <p:sldId id="303" r:id="rId47"/>
    <p:sldId id="304" r:id="rId48"/>
    <p:sldId id="305" r:id="rId49"/>
    <p:sldId id="306" r:id="rId50"/>
    <p:sldId id="330" r:id="rId51"/>
    <p:sldId id="308" r:id="rId52"/>
    <p:sldId id="331"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Clements" initials="S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7" autoAdjust="0"/>
    <p:restoredTop sz="80700" autoAdjust="0"/>
  </p:normalViewPr>
  <p:slideViewPr>
    <p:cSldViewPr>
      <p:cViewPr>
        <p:scale>
          <a:sx n="80" d="100"/>
          <a:sy n="80" d="100"/>
        </p:scale>
        <p:origin x="-552" y="-186"/>
      </p:cViewPr>
      <p:guideLst>
        <p:guide orient="horz" pos="2160"/>
        <p:guide pos="2880"/>
      </p:guideLst>
    </p:cSldViewPr>
  </p:slideViewPr>
  <p:notesTextViewPr>
    <p:cViewPr>
      <p:scale>
        <a:sx n="100" d="100"/>
        <a:sy n="100" d="100"/>
      </p:scale>
      <p:origin x="0" y="0"/>
    </p:cViewPr>
  </p:notesTextViewPr>
  <p:notesViewPr>
    <p:cSldViewPr>
      <p:cViewPr>
        <p:scale>
          <a:sx n="70" d="100"/>
          <a:sy n="70" d="100"/>
        </p:scale>
        <p:origin x="-2088" y="-30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190476190476191"/>
          <c:y val="6.4748201438848962E-2"/>
          <c:w val="0.56349206349206349"/>
          <c:h val="0.80335731414868128"/>
        </c:manualLayout>
      </c:layout>
      <c:bar3DChart>
        <c:barDir val="col"/>
        <c:grouping val="clustered"/>
        <c:varyColors val="0"/>
        <c:ser>
          <c:idx val="0"/>
          <c:order val="0"/>
          <c:tx>
            <c:strRef>
              <c:f>Sheet1!$A$2</c:f>
              <c:strCache>
                <c:ptCount val="1"/>
                <c:pt idx="0">
                  <c:v>Major Disaster</c:v>
                </c:pt>
              </c:strCache>
            </c:strRef>
          </c:tx>
          <c:spPr>
            <a:solidFill>
              <a:schemeClr val="accent1"/>
            </a:solidFill>
            <a:ln w="15124">
              <a:solidFill>
                <a:schemeClr val="tx1"/>
              </a:solidFill>
              <a:prstDash val="solid"/>
            </a:ln>
          </c:spPr>
          <c:invertIfNegative val="0"/>
          <c:cat>
            <c:numRef>
              <c:f>Sheet1!$B$1:$M$1</c:f>
              <c:numCache>
                <c:formatCode>General</c:formatCode>
                <c:ptCount val="12"/>
                <c:pt idx="0">
                  <c:v>2011</c:v>
                </c:pt>
                <c:pt idx="1">
                  <c:v>2010</c:v>
                </c:pt>
                <c:pt idx="2">
                  <c:v>2009</c:v>
                </c:pt>
                <c:pt idx="3">
                  <c:v>2008</c:v>
                </c:pt>
                <c:pt idx="4">
                  <c:v>2007</c:v>
                </c:pt>
                <c:pt idx="5">
                  <c:v>2006</c:v>
                </c:pt>
                <c:pt idx="6">
                  <c:v>2005</c:v>
                </c:pt>
                <c:pt idx="7">
                  <c:v>2004</c:v>
                </c:pt>
                <c:pt idx="8">
                  <c:v>2003</c:v>
                </c:pt>
                <c:pt idx="9">
                  <c:v>2002</c:v>
                </c:pt>
                <c:pt idx="10">
                  <c:v>2001</c:v>
                </c:pt>
                <c:pt idx="11">
                  <c:v>2000</c:v>
                </c:pt>
              </c:numCache>
            </c:numRef>
          </c:cat>
          <c:val>
            <c:numRef>
              <c:f>Sheet1!$B$2:$M$2</c:f>
              <c:numCache>
                <c:formatCode>General</c:formatCode>
                <c:ptCount val="12"/>
                <c:pt idx="0">
                  <c:v>99</c:v>
                </c:pt>
                <c:pt idx="1">
                  <c:v>81</c:v>
                </c:pt>
                <c:pt idx="2">
                  <c:v>59</c:v>
                </c:pt>
                <c:pt idx="3">
                  <c:v>75</c:v>
                </c:pt>
                <c:pt idx="4">
                  <c:v>63</c:v>
                </c:pt>
                <c:pt idx="5">
                  <c:v>52</c:v>
                </c:pt>
                <c:pt idx="6">
                  <c:v>48</c:v>
                </c:pt>
                <c:pt idx="7">
                  <c:v>69</c:v>
                </c:pt>
                <c:pt idx="8">
                  <c:v>56</c:v>
                </c:pt>
                <c:pt idx="9">
                  <c:v>49</c:v>
                </c:pt>
                <c:pt idx="10">
                  <c:v>45</c:v>
                </c:pt>
                <c:pt idx="11">
                  <c:v>45</c:v>
                </c:pt>
              </c:numCache>
            </c:numRef>
          </c:val>
        </c:ser>
        <c:ser>
          <c:idx val="1"/>
          <c:order val="1"/>
          <c:tx>
            <c:strRef>
              <c:f>Sheet1!$A$3</c:f>
              <c:strCache>
                <c:ptCount val="1"/>
                <c:pt idx="0">
                  <c:v>Emergency Disaster</c:v>
                </c:pt>
              </c:strCache>
            </c:strRef>
          </c:tx>
          <c:spPr>
            <a:solidFill>
              <a:schemeClr val="accent2"/>
            </a:solidFill>
            <a:ln w="15124">
              <a:solidFill>
                <a:schemeClr val="tx1"/>
              </a:solidFill>
              <a:prstDash val="solid"/>
            </a:ln>
          </c:spPr>
          <c:invertIfNegative val="0"/>
          <c:cat>
            <c:numRef>
              <c:f>Sheet1!$B$1:$M$1</c:f>
              <c:numCache>
                <c:formatCode>General</c:formatCode>
                <c:ptCount val="12"/>
                <c:pt idx="0">
                  <c:v>2011</c:v>
                </c:pt>
                <c:pt idx="1">
                  <c:v>2010</c:v>
                </c:pt>
                <c:pt idx="2">
                  <c:v>2009</c:v>
                </c:pt>
                <c:pt idx="3">
                  <c:v>2008</c:v>
                </c:pt>
                <c:pt idx="4">
                  <c:v>2007</c:v>
                </c:pt>
                <c:pt idx="5">
                  <c:v>2006</c:v>
                </c:pt>
                <c:pt idx="6">
                  <c:v>2005</c:v>
                </c:pt>
                <c:pt idx="7">
                  <c:v>2004</c:v>
                </c:pt>
                <c:pt idx="8">
                  <c:v>2003</c:v>
                </c:pt>
                <c:pt idx="9">
                  <c:v>2002</c:v>
                </c:pt>
                <c:pt idx="10">
                  <c:v>2001</c:v>
                </c:pt>
                <c:pt idx="11">
                  <c:v>2000</c:v>
                </c:pt>
              </c:numCache>
            </c:numRef>
          </c:cat>
          <c:val>
            <c:numRef>
              <c:f>Sheet1!$B$3:$M$3</c:f>
              <c:numCache>
                <c:formatCode>General</c:formatCode>
                <c:ptCount val="12"/>
                <c:pt idx="0">
                  <c:v>29</c:v>
                </c:pt>
                <c:pt idx="1">
                  <c:v>9</c:v>
                </c:pt>
                <c:pt idx="2">
                  <c:v>7</c:v>
                </c:pt>
                <c:pt idx="3">
                  <c:v>17</c:v>
                </c:pt>
                <c:pt idx="4">
                  <c:v>13</c:v>
                </c:pt>
                <c:pt idx="5">
                  <c:v>5</c:v>
                </c:pt>
                <c:pt idx="6">
                  <c:v>68</c:v>
                </c:pt>
                <c:pt idx="7">
                  <c:v>7</c:v>
                </c:pt>
                <c:pt idx="8">
                  <c:v>19</c:v>
                </c:pt>
                <c:pt idx="9">
                  <c:v>0</c:v>
                </c:pt>
                <c:pt idx="10">
                  <c:v>11</c:v>
                </c:pt>
                <c:pt idx="11">
                  <c:v>6</c:v>
                </c:pt>
              </c:numCache>
            </c:numRef>
          </c:val>
        </c:ser>
        <c:dLbls>
          <c:showLegendKey val="0"/>
          <c:showVal val="0"/>
          <c:showCatName val="0"/>
          <c:showSerName val="0"/>
          <c:showPercent val="0"/>
          <c:showBubbleSize val="0"/>
        </c:dLbls>
        <c:gapWidth val="150"/>
        <c:gapDepth val="0"/>
        <c:shape val="box"/>
        <c:axId val="27750784"/>
        <c:axId val="27752320"/>
        <c:axId val="0"/>
      </c:bar3DChart>
      <c:catAx>
        <c:axId val="27750784"/>
        <c:scaling>
          <c:orientation val="minMax"/>
        </c:scaling>
        <c:delete val="0"/>
        <c:axPos val="b"/>
        <c:numFmt formatCode="General" sourceLinked="1"/>
        <c:majorTickMark val="out"/>
        <c:minorTickMark val="none"/>
        <c:tickLblPos val="low"/>
        <c:spPr>
          <a:ln w="3781">
            <a:solidFill>
              <a:schemeClr val="tx1"/>
            </a:solidFill>
            <a:prstDash val="solid"/>
          </a:ln>
        </c:spPr>
        <c:txPr>
          <a:bodyPr rot="0" vert="horz"/>
          <a:lstStyle/>
          <a:p>
            <a:pPr>
              <a:defRPr sz="2144" b="1" i="0" u="none" strike="noStrike" baseline="0">
                <a:solidFill>
                  <a:schemeClr val="tx1"/>
                </a:solidFill>
                <a:latin typeface="Arial" pitchFamily="34" charset="0"/>
                <a:ea typeface="Verdana"/>
                <a:cs typeface="Arial" pitchFamily="34" charset="0"/>
              </a:defRPr>
            </a:pPr>
            <a:endParaRPr lang="en-US"/>
          </a:p>
        </c:txPr>
        <c:crossAx val="27752320"/>
        <c:crosses val="autoZero"/>
        <c:auto val="1"/>
        <c:lblAlgn val="ctr"/>
        <c:lblOffset val="100"/>
        <c:tickLblSkip val="3"/>
        <c:tickMarkSkip val="1"/>
        <c:noMultiLvlLbl val="0"/>
      </c:catAx>
      <c:valAx>
        <c:axId val="27752320"/>
        <c:scaling>
          <c:orientation val="minMax"/>
        </c:scaling>
        <c:delete val="0"/>
        <c:axPos val="l"/>
        <c:majorGridlines>
          <c:spPr>
            <a:ln w="3781">
              <a:solidFill>
                <a:schemeClr val="tx1"/>
              </a:solidFill>
              <a:prstDash val="solid"/>
            </a:ln>
          </c:spPr>
        </c:majorGridlines>
        <c:numFmt formatCode="General" sourceLinked="1"/>
        <c:majorTickMark val="out"/>
        <c:minorTickMark val="none"/>
        <c:tickLblPos val="nextTo"/>
        <c:spPr>
          <a:ln w="3781">
            <a:solidFill>
              <a:schemeClr val="tx1"/>
            </a:solidFill>
            <a:prstDash val="solid"/>
          </a:ln>
        </c:spPr>
        <c:txPr>
          <a:bodyPr rot="0" vert="horz"/>
          <a:lstStyle/>
          <a:p>
            <a:pPr>
              <a:defRPr sz="2144" b="1" i="0" u="none" strike="noStrike" baseline="0">
                <a:solidFill>
                  <a:schemeClr val="tx1"/>
                </a:solidFill>
                <a:latin typeface="Arial" pitchFamily="34" charset="0"/>
                <a:ea typeface="Verdana"/>
                <a:cs typeface="Arial" pitchFamily="34" charset="0"/>
              </a:defRPr>
            </a:pPr>
            <a:endParaRPr lang="en-US"/>
          </a:p>
        </c:txPr>
        <c:crossAx val="27750784"/>
        <c:crosses val="autoZero"/>
        <c:crossBetween val="between"/>
      </c:valAx>
      <c:spPr>
        <a:noFill/>
        <a:ln w="30249">
          <a:noFill/>
        </a:ln>
      </c:spPr>
    </c:plotArea>
    <c:legend>
      <c:legendPos val="r"/>
      <c:legendEntry>
        <c:idx val="0"/>
        <c:txPr>
          <a:bodyPr/>
          <a:lstStyle/>
          <a:p>
            <a:pPr>
              <a:defRPr sz="1971" b="1" i="0" u="none" strike="noStrike" baseline="0">
                <a:solidFill>
                  <a:schemeClr val="tx1"/>
                </a:solidFill>
                <a:latin typeface="Arial" pitchFamily="34" charset="0"/>
                <a:ea typeface="Verdana"/>
                <a:cs typeface="Arial" pitchFamily="34" charset="0"/>
              </a:defRPr>
            </a:pPr>
            <a:endParaRPr lang="en-US"/>
          </a:p>
        </c:txPr>
      </c:legendEntry>
      <c:legendEntry>
        <c:idx val="1"/>
        <c:txPr>
          <a:bodyPr/>
          <a:lstStyle/>
          <a:p>
            <a:pPr>
              <a:defRPr sz="1971" b="1" i="0" u="none" strike="noStrike" baseline="0">
                <a:solidFill>
                  <a:schemeClr val="tx1"/>
                </a:solidFill>
                <a:latin typeface="Arial" pitchFamily="34" charset="0"/>
                <a:ea typeface="Verdana"/>
                <a:cs typeface="Arial" pitchFamily="34" charset="0"/>
              </a:defRPr>
            </a:pPr>
            <a:endParaRPr lang="en-US"/>
          </a:p>
        </c:txPr>
      </c:legendEntry>
      <c:layout>
        <c:manualLayout>
          <c:xMode val="edge"/>
          <c:yMode val="edge"/>
          <c:x val="0.70000000000000018"/>
          <c:y val="0.35251798561151082"/>
          <c:w val="0.29365079365079377"/>
          <c:h val="0.29496402877697842"/>
        </c:manualLayout>
      </c:layout>
      <c:overlay val="0"/>
      <c:spPr>
        <a:noFill/>
        <a:ln w="3781">
          <a:solidFill>
            <a:schemeClr val="tx1"/>
          </a:solidFill>
          <a:prstDash val="solid"/>
        </a:ln>
      </c:spPr>
      <c:txPr>
        <a:bodyPr/>
        <a:lstStyle/>
        <a:p>
          <a:pPr>
            <a:defRPr sz="197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2144" b="1" i="0" u="none" strike="noStrike" baseline="0">
          <a:solidFill>
            <a:schemeClr val="tx1"/>
          </a:solidFill>
          <a:latin typeface="Verdana"/>
          <a:ea typeface="Verdana"/>
          <a:cs typeface="Verdana"/>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F0AF6-5405-4A92-A25C-38F3FCB975F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en-US"/>
        </a:p>
      </dgm:t>
    </dgm:pt>
    <dgm:pt modelId="{178CF52C-859E-4D23-A036-DCCE51419053}">
      <dgm:prSet phldrT="[Text]"/>
      <dgm:spPr/>
      <dgm:t>
        <a:bodyPr/>
        <a:lstStyle/>
        <a:p>
          <a:r>
            <a:rPr lang="en-US" dirty="0" smtClean="0">
              <a:latin typeface="Arial" pitchFamily="34" charset="0"/>
              <a:cs typeface="Arial" pitchFamily="34" charset="0"/>
            </a:rPr>
            <a:t>Define Hazard</a:t>
          </a:r>
          <a:endParaRPr lang="en-US" dirty="0">
            <a:latin typeface="Arial" pitchFamily="34" charset="0"/>
            <a:cs typeface="Arial" pitchFamily="34" charset="0"/>
          </a:endParaRPr>
        </a:p>
      </dgm:t>
    </dgm:pt>
    <dgm:pt modelId="{28A7BA49-ED55-4438-9A98-52336C3C6EC2}" type="parTrans" cxnId="{6338F9D9-DAF1-4286-A6DB-95440040C16B}">
      <dgm:prSet/>
      <dgm:spPr/>
      <dgm:t>
        <a:bodyPr/>
        <a:lstStyle/>
        <a:p>
          <a:endParaRPr lang="en-US"/>
        </a:p>
      </dgm:t>
    </dgm:pt>
    <dgm:pt modelId="{3F9235C3-9B3A-4457-BD09-1C30AFC389EE}" type="sibTrans" cxnId="{6338F9D9-DAF1-4286-A6DB-95440040C16B}">
      <dgm:prSet/>
      <dgm:spPr/>
      <dgm:t>
        <a:bodyPr/>
        <a:lstStyle/>
        <a:p>
          <a:endParaRPr lang="en-US"/>
        </a:p>
      </dgm:t>
    </dgm:pt>
    <dgm:pt modelId="{2197754D-D0FC-4829-899E-2FB2E13E6DDD}">
      <dgm:prSet phldrT="[Text]"/>
      <dgm:spPr/>
      <dgm:t>
        <a:bodyPr/>
        <a:lstStyle/>
        <a:p>
          <a:r>
            <a:rPr lang="en-US" dirty="0" smtClean="0">
              <a:latin typeface="Arial" pitchFamily="34" charset="0"/>
              <a:cs typeface="Arial" pitchFamily="34" charset="0"/>
            </a:rPr>
            <a:t>Likelihood of Happening</a:t>
          </a:r>
          <a:endParaRPr lang="en-US" dirty="0">
            <a:latin typeface="Arial" pitchFamily="34" charset="0"/>
            <a:cs typeface="Arial" pitchFamily="34" charset="0"/>
          </a:endParaRPr>
        </a:p>
      </dgm:t>
    </dgm:pt>
    <dgm:pt modelId="{4BAF6AFA-028A-42C0-A12F-43122FA16953}" type="parTrans" cxnId="{99B8A3D7-D417-4263-8F5F-F99DAB80D70D}">
      <dgm:prSet/>
      <dgm:spPr/>
      <dgm:t>
        <a:bodyPr/>
        <a:lstStyle/>
        <a:p>
          <a:endParaRPr lang="en-US"/>
        </a:p>
      </dgm:t>
    </dgm:pt>
    <dgm:pt modelId="{6D2E04A7-DC0A-431C-A717-2C0D947FBC10}" type="sibTrans" cxnId="{99B8A3D7-D417-4263-8F5F-F99DAB80D70D}">
      <dgm:prSet/>
      <dgm:spPr/>
      <dgm:t>
        <a:bodyPr/>
        <a:lstStyle/>
        <a:p>
          <a:endParaRPr lang="en-US" dirty="0"/>
        </a:p>
      </dgm:t>
    </dgm:pt>
    <dgm:pt modelId="{7B8D1795-B4B8-4CE3-AC4A-6661F59C0BE8}">
      <dgm:prSet phldrT="[Text]"/>
      <dgm:spPr/>
      <dgm:t>
        <a:bodyPr/>
        <a:lstStyle/>
        <a:p>
          <a:r>
            <a:rPr lang="en-US" dirty="0" smtClean="0">
              <a:latin typeface="Arial" pitchFamily="34" charset="0"/>
              <a:cs typeface="Arial" pitchFamily="34" charset="0"/>
            </a:rPr>
            <a:t>Impact on Individual</a:t>
          </a:r>
          <a:endParaRPr lang="en-US" dirty="0">
            <a:latin typeface="Arial" pitchFamily="34" charset="0"/>
            <a:cs typeface="Arial" pitchFamily="34" charset="0"/>
          </a:endParaRPr>
        </a:p>
      </dgm:t>
    </dgm:pt>
    <dgm:pt modelId="{881C2672-51E4-47C1-8F10-6A78D98624AF}" type="parTrans" cxnId="{D518CA5D-5E7C-4106-BE97-FB1AC7F156C5}">
      <dgm:prSet/>
      <dgm:spPr/>
      <dgm:t>
        <a:bodyPr/>
        <a:lstStyle/>
        <a:p>
          <a:endParaRPr lang="en-US"/>
        </a:p>
      </dgm:t>
    </dgm:pt>
    <dgm:pt modelId="{ABE1EA28-C9D8-446C-8AE0-7E78EBBBD417}" type="sibTrans" cxnId="{D518CA5D-5E7C-4106-BE97-FB1AC7F156C5}">
      <dgm:prSet/>
      <dgm:spPr/>
      <dgm:t>
        <a:bodyPr/>
        <a:lstStyle/>
        <a:p>
          <a:endParaRPr lang="en-US" dirty="0"/>
        </a:p>
      </dgm:t>
    </dgm:pt>
    <dgm:pt modelId="{76C622EC-F54D-4CCC-B9C0-98CEA6F3D6FD}">
      <dgm:prSet phldrT="[Text]"/>
      <dgm:spPr/>
      <dgm:t>
        <a:bodyPr/>
        <a:lstStyle/>
        <a:p>
          <a:r>
            <a:rPr lang="en-US" dirty="0" smtClean="0">
              <a:latin typeface="Arial" pitchFamily="34" charset="0"/>
              <a:cs typeface="Arial" pitchFamily="34" charset="0"/>
            </a:rPr>
            <a:t>Impact on Community</a:t>
          </a:r>
          <a:endParaRPr lang="en-US" dirty="0">
            <a:latin typeface="Arial" pitchFamily="34" charset="0"/>
            <a:cs typeface="Arial" pitchFamily="34" charset="0"/>
          </a:endParaRPr>
        </a:p>
      </dgm:t>
    </dgm:pt>
    <dgm:pt modelId="{094D13B6-FF2E-446E-AD1F-BA666B56CC3E}" type="parTrans" cxnId="{86102201-0ED7-47C3-892D-F45E4BDAB605}">
      <dgm:prSet/>
      <dgm:spPr/>
      <dgm:t>
        <a:bodyPr/>
        <a:lstStyle/>
        <a:p>
          <a:endParaRPr lang="en-US"/>
        </a:p>
      </dgm:t>
    </dgm:pt>
    <dgm:pt modelId="{1042D9B6-2340-48D6-A3DE-857736C56608}" type="sibTrans" cxnId="{86102201-0ED7-47C3-892D-F45E4BDAB605}">
      <dgm:prSet/>
      <dgm:spPr/>
      <dgm:t>
        <a:bodyPr/>
        <a:lstStyle/>
        <a:p>
          <a:endParaRPr lang="en-US" dirty="0"/>
        </a:p>
      </dgm:t>
    </dgm:pt>
    <dgm:pt modelId="{878DA174-EB2C-4E95-9AF2-FDCFB1B755DF}">
      <dgm:prSet phldrT="[Text]"/>
      <dgm:spPr/>
      <dgm:t>
        <a:bodyPr/>
        <a:lstStyle/>
        <a:p>
          <a:r>
            <a:rPr lang="en-US" dirty="0" smtClean="0">
              <a:latin typeface="Arial" pitchFamily="34" charset="0"/>
              <a:cs typeface="Arial" pitchFamily="34" charset="0"/>
            </a:rPr>
            <a:t>Impact on Society</a:t>
          </a:r>
          <a:endParaRPr lang="en-US" dirty="0">
            <a:latin typeface="Arial" pitchFamily="34" charset="0"/>
            <a:cs typeface="Arial" pitchFamily="34" charset="0"/>
          </a:endParaRPr>
        </a:p>
      </dgm:t>
    </dgm:pt>
    <dgm:pt modelId="{1EF83497-701A-44DF-BD92-9B1996175E2C}" type="parTrans" cxnId="{5922AE7F-2D2C-4C15-9F7A-BC29607168B9}">
      <dgm:prSet/>
      <dgm:spPr/>
      <dgm:t>
        <a:bodyPr/>
        <a:lstStyle/>
        <a:p>
          <a:endParaRPr lang="en-US"/>
        </a:p>
      </dgm:t>
    </dgm:pt>
    <dgm:pt modelId="{7E6B44DD-6617-44D8-AEA7-C0F8D39F18BC}" type="sibTrans" cxnId="{5922AE7F-2D2C-4C15-9F7A-BC29607168B9}">
      <dgm:prSet/>
      <dgm:spPr/>
      <dgm:t>
        <a:bodyPr/>
        <a:lstStyle/>
        <a:p>
          <a:endParaRPr lang="en-US" dirty="0"/>
        </a:p>
      </dgm:t>
    </dgm:pt>
    <dgm:pt modelId="{A346D0C4-0F3E-4D3A-BEDC-65635408B7B0}" type="pres">
      <dgm:prSet presAssocID="{177F0AF6-5405-4A92-A25C-38F3FCB975FB}" presName="Name0" presStyleCnt="0">
        <dgm:presLayoutVars>
          <dgm:chMax val="1"/>
          <dgm:dir/>
          <dgm:animLvl val="ctr"/>
          <dgm:resizeHandles val="exact"/>
        </dgm:presLayoutVars>
      </dgm:prSet>
      <dgm:spPr/>
      <dgm:t>
        <a:bodyPr/>
        <a:lstStyle/>
        <a:p>
          <a:endParaRPr lang="en-US"/>
        </a:p>
      </dgm:t>
    </dgm:pt>
    <dgm:pt modelId="{8770C432-AC82-4ACD-BE92-C5FA209197B6}" type="pres">
      <dgm:prSet presAssocID="{178CF52C-859E-4D23-A036-DCCE51419053}" presName="centerShape" presStyleLbl="node0" presStyleIdx="0" presStyleCnt="1"/>
      <dgm:spPr/>
      <dgm:t>
        <a:bodyPr/>
        <a:lstStyle/>
        <a:p>
          <a:endParaRPr lang="en-US"/>
        </a:p>
      </dgm:t>
    </dgm:pt>
    <dgm:pt modelId="{B22E494D-09F8-4FEC-BAE0-05AF47A2A6B9}" type="pres">
      <dgm:prSet presAssocID="{2197754D-D0FC-4829-899E-2FB2E13E6DDD}" presName="node" presStyleLbl="node1" presStyleIdx="0" presStyleCnt="4">
        <dgm:presLayoutVars>
          <dgm:bulletEnabled val="1"/>
        </dgm:presLayoutVars>
      </dgm:prSet>
      <dgm:spPr/>
      <dgm:t>
        <a:bodyPr/>
        <a:lstStyle/>
        <a:p>
          <a:endParaRPr lang="en-US"/>
        </a:p>
      </dgm:t>
    </dgm:pt>
    <dgm:pt modelId="{FAF9FA4C-A058-424A-9679-0194BBB46F99}" type="pres">
      <dgm:prSet presAssocID="{2197754D-D0FC-4829-899E-2FB2E13E6DDD}" presName="dummy" presStyleCnt="0"/>
      <dgm:spPr/>
      <dgm:t>
        <a:bodyPr/>
        <a:lstStyle/>
        <a:p>
          <a:endParaRPr lang="en-US"/>
        </a:p>
      </dgm:t>
    </dgm:pt>
    <dgm:pt modelId="{43896D73-2774-4AA5-BCC2-7E8F14AB9345}" type="pres">
      <dgm:prSet presAssocID="{6D2E04A7-DC0A-431C-A717-2C0D947FBC10}" presName="sibTrans" presStyleLbl="sibTrans2D1" presStyleIdx="0" presStyleCnt="4"/>
      <dgm:spPr/>
      <dgm:t>
        <a:bodyPr/>
        <a:lstStyle/>
        <a:p>
          <a:endParaRPr lang="en-US"/>
        </a:p>
      </dgm:t>
    </dgm:pt>
    <dgm:pt modelId="{4FF8FF33-B31E-45FB-9799-53382ACC4C2A}" type="pres">
      <dgm:prSet presAssocID="{7B8D1795-B4B8-4CE3-AC4A-6661F59C0BE8}" presName="node" presStyleLbl="node1" presStyleIdx="1" presStyleCnt="4">
        <dgm:presLayoutVars>
          <dgm:bulletEnabled val="1"/>
        </dgm:presLayoutVars>
      </dgm:prSet>
      <dgm:spPr/>
      <dgm:t>
        <a:bodyPr/>
        <a:lstStyle/>
        <a:p>
          <a:endParaRPr lang="en-US"/>
        </a:p>
      </dgm:t>
    </dgm:pt>
    <dgm:pt modelId="{A8349EC4-FF1E-4286-AC48-E039A3F6E700}" type="pres">
      <dgm:prSet presAssocID="{7B8D1795-B4B8-4CE3-AC4A-6661F59C0BE8}" presName="dummy" presStyleCnt="0"/>
      <dgm:spPr/>
      <dgm:t>
        <a:bodyPr/>
        <a:lstStyle/>
        <a:p>
          <a:endParaRPr lang="en-US"/>
        </a:p>
      </dgm:t>
    </dgm:pt>
    <dgm:pt modelId="{0F8BB7EF-58F3-4A90-AB89-8C833171923A}" type="pres">
      <dgm:prSet presAssocID="{ABE1EA28-C9D8-446C-8AE0-7E78EBBBD417}" presName="sibTrans" presStyleLbl="sibTrans2D1" presStyleIdx="1" presStyleCnt="4"/>
      <dgm:spPr/>
      <dgm:t>
        <a:bodyPr/>
        <a:lstStyle/>
        <a:p>
          <a:endParaRPr lang="en-US"/>
        </a:p>
      </dgm:t>
    </dgm:pt>
    <dgm:pt modelId="{6EE8D22E-9014-4090-8A8D-BB870D943F6A}" type="pres">
      <dgm:prSet presAssocID="{76C622EC-F54D-4CCC-B9C0-98CEA6F3D6FD}" presName="node" presStyleLbl="node1" presStyleIdx="2" presStyleCnt="4">
        <dgm:presLayoutVars>
          <dgm:bulletEnabled val="1"/>
        </dgm:presLayoutVars>
      </dgm:prSet>
      <dgm:spPr/>
      <dgm:t>
        <a:bodyPr/>
        <a:lstStyle/>
        <a:p>
          <a:endParaRPr lang="en-US"/>
        </a:p>
      </dgm:t>
    </dgm:pt>
    <dgm:pt modelId="{0A4159F2-2084-45E7-A331-C518448BDF8D}" type="pres">
      <dgm:prSet presAssocID="{76C622EC-F54D-4CCC-B9C0-98CEA6F3D6FD}" presName="dummy" presStyleCnt="0"/>
      <dgm:spPr/>
      <dgm:t>
        <a:bodyPr/>
        <a:lstStyle/>
        <a:p>
          <a:endParaRPr lang="en-US"/>
        </a:p>
      </dgm:t>
    </dgm:pt>
    <dgm:pt modelId="{FD9442D4-6EEA-4045-B2ED-4B0BCED0254C}" type="pres">
      <dgm:prSet presAssocID="{1042D9B6-2340-48D6-A3DE-857736C56608}" presName="sibTrans" presStyleLbl="sibTrans2D1" presStyleIdx="2" presStyleCnt="4"/>
      <dgm:spPr/>
      <dgm:t>
        <a:bodyPr/>
        <a:lstStyle/>
        <a:p>
          <a:endParaRPr lang="en-US"/>
        </a:p>
      </dgm:t>
    </dgm:pt>
    <dgm:pt modelId="{D17CD2AA-D63F-47D7-BF25-8734FDAD68EE}" type="pres">
      <dgm:prSet presAssocID="{878DA174-EB2C-4E95-9AF2-FDCFB1B755DF}" presName="node" presStyleLbl="node1" presStyleIdx="3" presStyleCnt="4">
        <dgm:presLayoutVars>
          <dgm:bulletEnabled val="1"/>
        </dgm:presLayoutVars>
      </dgm:prSet>
      <dgm:spPr/>
      <dgm:t>
        <a:bodyPr/>
        <a:lstStyle/>
        <a:p>
          <a:endParaRPr lang="en-US"/>
        </a:p>
      </dgm:t>
    </dgm:pt>
    <dgm:pt modelId="{3C534866-40A8-45C8-AE19-F07F0C887142}" type="pres">
      <dgm:prSet presAssocID="{878DA174-EB2C-4E95-9AF2-FDCFB1B755DF}" presName="dummy" presStyleCnt="0"/>
      <dgm:spPr/>
      <dgm:t>
        <a:bodyPr/>
        <a:lstStyle/>
        <a:p>
          <a:endParaRPr lang="en-US"/>
        </a:p>
      </dgm:t>
    </dgm:pt>
    <dgm:pt modelId="{C200F8D6-DAB3-48F7-B6FB-3FB07F2BECEA}" type="pres">
      <dgm:prSet presAssocID="{7E6B44DD-6617-44D8-AEA7-C0F8D39F18BC}" presName="sibTrans" presStyleLbl="sibTrans2D1" presStyleIdx="3" presStyleCnt="4"/>
      <dgm:spPr/>
      <dgm:t>
        <a:bodyPr/>
        <a:lstStyle/>
        <a:p>
          <a:endParaRPr lang="en-US"/>
        </a:p>
      </dgm:t>
    </dgm:pt>
  </dgm:ptLst>
  <dgm:cxnLst>
    <dgm:cxn modelId="{86102201-0ED7-47C3-892D-F45E4BDAB605}" srcId="{178CF52C-859E-4D23-A036-DCCE51419053}" destId="{76C622EC-F54D-4CCC-B9C0-98CEA6F3D6FD}" srcOrd="2" destOrd="0" parTransId="{094D13B6-FF2E-446E-AD1F-BA666B56CC3E}" sibTransId="{1042D9B6-2340-48D6-A3DE-857736C56608}"/>
    <dgm:cxn modelId="{99B8A3D7-D417-4263-8F5F-F99DAB80D70D}" srcId="{178CF52C-859E-4D23-A036-DCCE51419053}" destId="{2197754D-D0FC-4829-899E-2FB2E13E6DDD}" srcOrd="0" destOrd="0" parTransId="{4BAF6AFA-028A-42C0-A12F-43122FA16953}" sibTransId="{6D2E04A7-DC0A-431C-A717-2C0D947FBC10}"/>
    <dgm:cxn modelId="{28268A68-AFED-408A-B9AF-BEE183126D23}" type="presOf" srcId="{2197754D-D0FC-4829-899E-2FB2E13E6DDD}" destId="{B22E494D-09F8-4FEC-BAE0-05AF47A2A6B9}" srcOrd="0" destOrd="0" presId="urn:microsoft.com/office/officeart/2005/8/layout/radial6"/>
    <dgm:cxn modelId="{07E3E906-1925-4FC0-AE37-22A27E786728}" type="presOf" srcId="{7B8D1795-B4B8-4CE3-AC4A-6661F59C0BE8}" destId="{4FF8FF33-B31E-45FB-9799-53382ACC4C2A}" srcOrd="0" destOrd="0" presId="urn:microsoft.com/office/officeart/2005/8/layout/radial6"/>
    <dgm:cxn modelId="{F8ECBDDD-CBE9-43C6-92A9-9E84A96AE783}" type="presOf" srcId="{878DA174-EB2C-4E95-9AF2-FDCFB1B755DF}" destId="{D17CD2AA-D63F-47D7-BF25-8734FDAD68EE}" srcOrd="0" destOrd="0" presId="urn:microsoft.com/office/officeart/2005/8/layout/radial6"/>
    <dgm:cxn modelId="{F0807714-E240-422D-996C-DA09F4B47539}" type="presOf" srcId="{7E6B44DD-6617-44D8-AEA7-C0F8D39F18BC}" destId="{C200F8D6-DAB3-48F7-B6FB-3FB07F2BECEA}" srcOrd="0" destOrd="0" presId="urn:microsoft.com/office/officeart/2005/8/layout/radial6"/>
    <dgm:cxn modelId="{3DD02426-2373-4404-9849-E483BF0C26D7}" type="presOf" srcId="{6D2E04A7-DC0A-431C-A717-2C0D947FBC10}" destId="{43896D73-2774-4AA5-BCC2-7E8F14AB9345}" srcOrd="0" destOrd="0" presId="urn:microsoft.com/office/officeart/2005/8/layout/radial6"/>
    <dgm:cxn modelId="{6338F9D9-DAF1-4286-A6DB-95440040C16B}" srcId="{177F0AF6-5405-4A92-A25C-38F3FCB975FB}" destId="{178CF52C-859E-4D23-A036-DCCE51419053}" srcOrd="0" destOrd="0" parTransId="{28A7BA49-ED55-4438-9A98-52336C3C6EC2}" sibTransId="{3F9235C3-9B3A-4457-BD09-1C30AFC389EE}"/>
    <dgm:cxn modelId="{D518CA5D-5E7C-4106-BE97-FB1AC7F156C5}" srcId="{178CF52C-859E-4D23-A036-DCCE51419053}" destId="{7B8D1795-B4B8-4CE3-AC4A-6661F59C0BE8}" srcOrd="1" destOrd="0" parTransId="{881C2672-51E4-47C1-8F10-6A78D98624AF}" sibTransId="{ABE1EA28-C9D8-446C-8AE0-7E78EBBBD417}"/>
    <dgm:cxn modelId="{5922AE7F-2D2C-4C15-9F7A-BC29607168B9}" srcId="{178CF52C-859E-4D23-A036-DCCE51419053}" destId="{878DA174-EB2C-4E95-9AF2-FDCFB1B755DF}" srcOrd="3" destOrd="0" parTransId="{1EF83497-701A-44DF-BD92-9B1996175E2C}" sibTransId="{7E6B44DD-6617-44D8-AEA7-C0F8D39F18BC}"/>
    <dgm:cxn modelId="{2FC22785-AD28-4851-A5C0-282F2EC592C4}" type="presOf" srcId="{177F0AF6-5405-4A92-A25C-38F3FCB975FB}" destId="{A346D0C4-0F3E-4D3A-BEDC-65635408B7B0}" srcOrd="0" destOrd="0" presId="urn:microsoft.com/office/officeart/2005/8/layout/radial6"/>
    <dgm:cxn modelId="{E7F88344-9B4B-430E-979A-ECE0FEB10A3B}" type="presOf" srcId="{ABE1EA28-C9D8-446C-8AE0-7E78EBBBD417}" destId="{0F8BB7EF-58F3-4A90-AB89-8C833171923A}" srcOrd="0" destOrd="0" presId="urn:microsoft.com/office/officeart/2005/8/layout/radial6"/>
    <dgm:cxn modelId="{D6127534-2FC8-48D9-A00F-A62DCC38858C}" type="presOf" srcId="{178CF52C-859E-4D23-A036-DCCE51419053}" destId="{8770C432-AC82-4ACD-BE92-C5FA209197B6}" srcOrd="0" destOrd="0" presId="urn:microsoft.com/office/officeart/2005/8/layout/radial6"/>
    <dgm:cxn modelId="{B17BD1FD-AC7A-40DD-A745-C86C2068C8A2}" type="presOf" srcId="{1042D9B6-2340-48D6-A3DE-857736C56608}" destId="{FD9442D4-6EEA-4045-B2ED-4B0BCED0254C}" srcOrd="0" destOrd="0" presId="urn:microsoft.com/office/officeart/2005/8/layout/radial6"/>
    <dgm:cxn modelId="{AC3A3CE7-8FCA-4CA0-BD79-0763569FE44B}" type="presOf" srcId="{76C622EC-F54D-4CCC-B9C0-98CEA6F3D6FD}" destId="{6EE8D22E-9014-4090-8A8D-BB870D943F6A}" srcOrd="0" destOrd="0" presId="urn:microsoft.com/office/officeart/2005/8/layout/radial6"/>
    <dgm:cxn modelId="{601085B1-00DB-4995-9EA5-3DFA5FA608C5}" type="presParOf" srcId="{A346D0C4-0F3E-4D3A-BEDC-65635408B7B0}" destId="{8770C432-AC82-4ACD-BE92-C5FA209197B6}" srcOrd="0" destOrd="0" presId="urn:microsoft.com/office/officeart/2005/8/layout/radial6"/>
    <dgm:cxn modelId="{3051E1B2-28F2-4476-BE38-6D0978332B24}" type="presParOf" srcId="{A346D0C4-0F3E-4D3A-BEDC-65635408B7B0}" destId="{B22E494D-09F8-4FEC-BAE0-05AF47A2A6B9}" srcOrd="1" destOrd="0" presId="urn:microsoft.com/office/officeart/2005/8/layout/radial6"/>
    <dgm:cxn modelId="{EB6B5FC8-BAD5-4665-AAC1-7863F14D1875}" type="presParOf" srcId="{A346D0C4-0F3E-4D3A-BEDC-65635408B7B0}" destId="{FAF9FA4C-A058-424A-9679-0194BBB46F99}" srcOrd="2" destOrd="0" presId="urn:microsoft.com/office/officeart/2005/8/layout/radial6"/>
    <dgm:cxn modelId="{C3B355FA-CFF9-46BA-BAE3-F4D3B4AF643A}" type="presParOf" srcId="{A346D0C4-0F3E-4D3A-BEDC-65635408B7B0}" destId="{43896D73-2774-4AA5-BCC2-7E8F14AB9345}" srcOrd="3" destOrd="0" presId="urn:microsoft.com/office/officeart/2005/8/layout/radial6"/>
    <dgm:cxn modelId="{F5784E87-D5AC-4769-B346-16AF2FB21571}" type="presParOf" srcId="{A346D0C4-0F3E-4D3A-BEDC-65635408B7B0}" destId="{4FF8FF33-B31E-45FB-9799-53382ACC4C2A}" srcOrd="4" destOrd="0" presId="urn:microsoft.com/office/officeart/2005/8/layout/radial6"/>
    <dgm:cxn modelId="{E4318640-ACAE-4B27-94EC-555C88905EA4}" type="presParOf" srcId="{A346D0C4-0F3E-4D3A-BEDC-65635408B7B0}" destId="{A8349EC4-FF1E-4286-AC48-E039A3F6E700}" srcOrd="5" destOrd="0" presId="urn:microsoft.com/office/officeart/2005/8/layout/radial6"/>
    <dgm:cxn modelId="{30381633-E896-4C9E-B8B1-0191BE48F927}" type="presParOf" srcId="{A346D0C4-0F3E-4D3A-BEDC-65635408B7B0}" destId="{0F8BB7EF-58F3-4A90-AB89-8C833171923A}" srcOrd="6" destOrd="0" presId="urn:microsoft.com/office/officeart/2005/8/layout/radial6"/>
    <dgm:cxn modelId="{3818F314-FA3A-46FE-802B-80529F87A438}" type="presParOf" srcId="{A346D0C4-0F3E-4D3A-BEDC-65635408B7B0}" destId="{6EE8D22E-9014-4090-8A8D-BB870D943F6A}" srcOrd="7" destOrd="0" presId="urn:microsoft.com/office/officeart/2005/8/layout/radial6"/>
    <dgm:cxn modelId="{160EDDB2-3471-45B2-AC20-8746E8834E2A}" type="presParOf" srcId="{A346D0C4-0F3E-4D3A-BEDC-65635408B7B0}" destId="{0A4159F2-2084-45E7-A331-C518448BDF8D}" srcOrd="8" destOrd="0" presId="urn:microsoft.com/office/officeart/2005/8/layout/radial6"/>
    <dgm:cxn modelId="{8D29E445-7DCB-45AF-BA0C-4BF534194881}" type="presParOf" srcId="{A346D0C4-0F3E-4D3A-BEDC-65635408B7B0}" destId="{FD9442D4-6EEA-4045-B2ED-4B0BCED0254C}" srcOrd="9" destOrd="0" presId="urn:microsoft.com/office/officeart/2005/8/layout/radial6"/>
    <dgm:cxn modelId="{CB110DF5-1F33-480E-A571-47FDD8FC7871}" type="presParOf" srcId="{A346D0C4-0F3E-4D3A-BEDC-65635408B7B0}" destId="{D17CD2AA-D63F-47D7-BF25-8734FDAD68EE}" srcOrd="10" destOrd="0" presId="urn:microsoft.com/office/officeart/2005/8/layout/radial6"/>
    <dgm:cxn modelId="{5C4F8A08-C1B6-4748-9539-4CA99ABDD364}" type="presParOf" srcId="{A346D0C4-0F3E-4D3A-BEDC-65635408B7B0}" destId="{3C534866-40A8-45C8-AE19-F07F0C887142}" srcOrd="11" destOrd="0" presId="urn:microsoft.com/office/officeart/2005/8/layout/radial6"/>
    <dgm:cxn modelId="{E0880F07-E8BA-4E38-889D-D2D1836BF3C2}" type="presParOf" srcId="{A346D0C4-0F3E-4D3A-BEDC-65635408B7B0}" destId="{C200F8D6-DAB3-48F7-B6FB-3FB07F2BECE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7D20A3-B328-4C9D-B3B8-53B08C444290}"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en-US"/>
        </a:p>
      </dgm:t>
    </dgm:pt>
    <dgm:pt modelId="{8F95E313-8DE4-47A1-8B54-A16316737066}">
      <dgm:prSet phldrT="[Text]"/>
      <dgm:spPr/>
      <dgm:t>
        <a:bodyPr/>
        <a:lstStyle/>
        <a:p>
          <a:r>
            <a:rPr lang="en-US" dirty="0" smtClean="0">
              <a:latin typeface="Arial" pitchFamily="34" charset="0"/>
              <a:cs typeface="Arial" pitchFamily="34" charset="0"/>
            </a:rPr>
            <a:t>Response Plan</a:t>
          </a:r>
          <a:endParaRPr lang="en-US" dirty="0">
            <a:latin typeface="Arial" pitchFamily="34" charset="0"/>
            <a:cs typeface="Arial" pitchFamily="34" charset="0"/>
          </a:endParaRPr>
        </a:p>
      </dgm:t>
    </dgm:pt>
    <dgm:pt modelId="{6B8ABE79-BC71-4755-80F0-00575107D6B4}" type="parTrans" cxnId="{EAD00E66-8B61-4365-9549-B88FC43D9011}">
      <dgm:prSet/>
      <dgm:spPr/>
      <dgm:t>
        <a:bodyPr/>
        <a:lstStyle/>
        <a:p>
          <a:endParaRPr lang="en-US"/>
        </a:p>
      </dgm:t>
    </dgm:pt>
    <dgm:pt modelId="{ACC577D0-843F-434C-8A2C-4216D33EE2BA}" type="sibTrans" cxnId="{EAD00E66-8B61-4365-9549-B88FC43D9011}">
      <dgm:prSet/>
      <dgm:spPr/>
      <dgm:t>
        <a:bodyPr/>
        <a:lstStyle/>
        <a:p>
          <a:endParaRPr lang="en-US"/>
        </a:p>
      </dgm:t>
    </dgm:pt>
    <dgm:pt modelId="{C8043CE6-5592-4D89-8655-869A93BD3708}">
      <dgm:prSet phldrT="[Text]" custT="1"/>
      <dgm:spPr/>
      <dgm:t>
        <a:bodyPr/>
        <a:lstStyle/>
        <a:p>
          <a:r>
            <a:rPr lang="en-US" sz="1200" dirty="0" smtClean="0">
              <a:latin typeface="Arial" pitchFamily="34" charset="0"/>
              <a:cs typeface="Arial" pitchFamily="34" charset="0"/>
            </a:rPr>
            <a:t>Effective Plan</a:t>
          </a:r>
          <a:endParaRPr lang="en-US" sz="1200" dirty="0">
            <a:latin typeface="Arial" pitchFamily="34" charset="0"/>
            <a:cs typeface="Arial" pitchFamily="34" charset="0"/>
          </a:endParaRPr>
        </a:p>
      </dgm:t>
    </dgm:pt>
    <dgm:pt modelId="{23EFB391-A21E-4EE0-AD4F-F21577DE5D56}" type="parTrans" cxnId="{22E00BBB-B9B5-4806-8E35-42108EFA6A4D}">
      <dgm:prSet/>
      <dgm:spPr/>
      <dgm:t>
        <a:bodyPr/>
        <a:lstStyle/>
        <a:p>
          <a:endParaRPr lang="en-US"/>
        </a:p>
      </dgm:t>
    </dgm:pt>
    <dgm:pt modelId="{D6A417C0-189E-4A9E-A763-C2B643DDEA4B}" type="sibTrans" cxnId="{22E00BBB-B9B5-4806-8E35-42108EFA6A4D}">
      <dgm:prSet/>
      <dgm:spPr/>
      <dgm:t>
        <a:bodyPr/>
        <a:lstStyle/>
        <a:p>
          <a:endParaRPr lang="en-US" dirty="0"/>
        </a:p>
      </dgm:t>
    </dgm:pt>
    <dgm:pt modelId="{01F6864D-6EE8-4B4B-A3F6-142AF5848AD7}">
      <dgm:prSet phldrT="[Text]" custT="1"/>
      <dgm:spPr/>
      <dgm:t>
        <a:bodyPr/>
        <a:lstStyle/>
        <a:p>
          <a:r>
            <a:rPr lang="en-US" sz="1200" dirty="0" smtClean="0">
              <a:latin typeface="Arial" pitchFamily="34" charset="0"/>
              <a:cs typeface="Arial" pitchFamily="34" charset="0"/>
            </a:rPr>
            <a:t>Resources/Equipment to Response</a:t>
          </a:r>
          <a:endParaRPr lang="en-US" sz="1200" dirty="0">
            <a:latin typeface="Arial" pitchFamily="34" charset="0"/>
            <a:cs typeface="Arial" pitchFamily="34" charset="0"/>
          </a:endParaRPr>
        </a:p>
      </dgm:t>
    </dgm:pt>
    <dgm:pt modelId="{DC4C08CF-6568-47D4-BE4C-ABFC02D944FA}" type="parTrans" cxnId="{D75AAB51-3C41-43D1-A273-3B4A9C14241A}">
      <dgm:prSet/>
      <dgm:spPr/>
      <dgm:t>
        <a:bodyPr/>
        <a:lstStyle/>
        <a:p>
          <a:endParaRPr lang="en-US"/>
        </a:p>
      </dgm:t>
    </dgm:pt>
    <dgm:pt modelId="{B1A88855-4E50-48EF-BF17-208430B3AFC9}" type="sibTrans" cxnId="{D75AAB51-3C41-43D1-A273-3B4A9C14241A}">
      <dgm:prSet/>
      <dgm:spPr/>
      <dgm:t>
        <a:bodyPr/>
        <a:lstStyle/>
        <a:p>
          <a:endParaRPr lang="en-US" dirty="0"/>
        </a:p>
      </dgm:t>
    </dgm:pt>
    <dgm:pt modelId="{7821C0DD-CFDC-4FC1-A1A9-BB884C3FCD0C}">
      <dgm:prSet phldrT="[Text]" custT="1"/>
      <dgm:spPr/>
      <dgm:t>
        <a:bodyPr/>
        <a:lstStyle/>
        <a:p>
          <a:r>
            <a:rPr lang="en-US" sz="1200" dirty="0" smtClean="0">
              <a:latin typeface="Arial" pitchFamily="34" charset="0"/>
              <a:cs typeface="Arial" pitchFamily="34" charset="0"/>
            </a:rPr>
            <a:t>Staff Know What To Do</a:t>
          </a:r>
          <a:endParaRPr lang="en-US" sz="1200" dirty="0">
            <a:latin typeface="Arial" pitchFamily="34" charset="0"/>
            <a:cs typeface="Arial" pitchFamily="34" charset="0"/>
          </a:endParaRPr>
        </a:p>
      </dgm:t>
    </dgm:pt>
    <dgm:pt modelId="{615252E0-CB94-486C-9CE6-2B2C10007801}" type="parTrans" cxnId="{1B27B45F-D2AC-4BFA-928C-9CA0A8F9AD52}">
      <dgm:prSet/>
      <dgm:spPr/>
      <dgm:t>
        <a:bodyPr/>
        <a:lstStyle/>
        <a:p>
          <a:endParaRPr lang="en-US"/>
        </a:p>
      </dgm:t>
    </dgm:pt>
    <dgm:pt modelId="{0937F772-DF4D-4048-8C33-72CEDC85CD18}" type="sibTrans" cxnId="{1B27B45F-D2AC-4BFA-928C-9CA0A8F9AD52}">
      <dgm:prSet/>
      <dgm:spPr/>
      <dgm:t>
        <a:bodyPr/>
        <a:lstStyle/>
        <a:p>
          <a:endParaRPr lang="en-US" dirty="0"/>
        </a:p>
      </dgm:t>
    </dgm:pt>
    <dgm:pt modelId="{0651E01C-2DA1-4D50-9FA8-54CCEF2D46C3}">
      <dgm:prSet phldrT="[Text]"/>
      <dgm:spPr/>
      <dgm:t>
        <a:bodyPr/>
        <a:lstStyle/>
        <a:p>
          <a:endParaRPr lang="en-US" dirty="0">
            <a:latin typeface="Arial" pitchFamily="34" charset="0"/>
            <a:cs typeface="Arial" pitchFamily="34" charset="0"/>
          </a:endParaRPr>
        </a:p>
      </dgm:t>
    </dgm:pt>
    <dgm:pt modelId="{DB7AC2A4-833D-48A5-B619-DC030A68744C}" type="parTrans" cxnId="{0273A22A-D26F-4014-ADDC-B26DA2A92B42}">
      <dgm:prSet/>
      <dgm:spPr/>
      <dgm:t>
        <a:bodyPr/>
        <a:lstStyle/>
        <a:p>
          <a:endParaRPr lang="en-US"/>
        </a:p>
      </dgm:t>
    </dgm:pt>
    <dgm:pt modelId="{4A74A902-D1A9-4F44-A358-0BA3D2AAA6EF}" type="sibTrans" cxnId="{0273A22A-D26F-4014-ADDC-B26DA2A92B42}">
      <dgm:prSet/>
      <dgm:spPr/>
      <dgm:t>
        <a:bodyPr/>
        <a:lstStyle/>
        <a:p>
          <a:endParaRPr lang="en-US"/>
        </a:p>
      </dgm:t>
    </dgm:pt>
    <dgm:pt modelId="{C615131F-11E3-431F-A6A0-66E54614EF40}" type="pres">
      <dgm:prSet presAssocID="{187D20A3-B328-4C9D-B3B8-53B08C444290}" presName="Name0" presStyleCnt="0">
        <dgm:presLayoutVars>
          <dgm:chMax val="1"/>
          <dgm:dir/>
          <dgm:animLvl val="ctr"/>
          <dgm:resizeHandles val="exact"/>
        </dgm:presLayoutVars>
      </dgm:prSet>
      <dgm:spPr/>
      <dgm:t>
        <a:bodyPr/>
        <a:lstStyle/>
        <a:p>
          <a:endParaRPr lang="en-US"/>
        </a:p>
      </dgm:t>
    </dgm:pt>
    <dgm:pt modelId="{15F5A63A-1890-4694-92E7-07C803E4E5F5}" type="pres">
      <dgm:prSet presAssocID="{8F95E313-8DE4-47A1-8B54-A16316737066}" presName="centerShape" presStyleLbl="node0" presStyleIdx="0" presStyleCnt="1"/>
      <dgm:spPr/>
      <dgm:t>
        <a:bodyPr/>
        <a:lstStyle/>
        <a:p>
          <a:endParaRPr lang="en-US"/>
        </a:p>
      </dgm:t>
    </dgm:pt>
    <dgm:pt modelId="{98000F82-5A02-4DD2-9EF0-4EFDB1891EB6}" type="pres">
      <dgm:prSet presAssocID="{C8043CE6-5592-4D89-8655-869A93BD3708}" presName="node" presStyleLbl="node1" presStyleIdx="0" presStyleCnt="3">
        <dgm:presLayoutVars>
          <dgm:bulletEnabled val="1"/>
        </dgm:presLayoutVars>
      </dgm:prSet>
      <dgm:spPr/>
      <dgm:t>
        <a:bodyPr/>
        <a:lstStyle/>
        <a:p>
          <a:endParaRPr lang="en-US"/>
        </a:p>
      </dgm:t>
    </dgm:pt>
    <dgm:pt modelId="{A35C651A-B5BC-4C82-81F6-BC09AD56CD39}" type="pres">
      <dgm:prSet presAssocID="{C8043CE6-5592-4D89-8655-869A93BD3708}" presName="dummy" presStyleCnt="0"/>
      <dgm:spPr/>
      <dgm:t>
        <a:bodyPr/>
        <a:lstStyle/>
        <a:p>
          <a:endParaRPr lang="en-US"/>
        </a:p>
      </dgm:t>
    </dgm:pt>
    <dgm:pt modelId="{0715E8D0-B7BD-4D4B-B488-1E5AC0C5BDE2}" type="pres">
      <dgm:prSet presAssocID="{D6A417C0-189E-4A9E-A763-C2B643DDEA4B}" presName="sibTrans" presStyleLbl="sibTrans2D1" presStyleIdx="0" presStyleCnt="3"/>
      <dgm:spPr/>
      <dgm:t>
        <a:bodyPr/>
        <a:lstStyle/>
        <a:p>
          <a:endParaRPr lang="en-US"/>
        </a:p>
      </dgm:t>
    </dgm:pt>
    <dgm:pt modelId="{8193CA77-EB32-41BF-844A-A7493F2E5632}" type="pres">
      <dgm:prSet presAssocID="{01F6864D-6EE8-4B4B-A3F6-142AF5848AD7}" presName="node" presStyleLbl="node1" presStyleIdx="1" presStyleCnt="3">
        <dgm:presLayoutVars>
          <dgm:bulletEnabled val="1"/>
        </dgm:presLayoutVars>
      </dgm:prSet>
      <dgm:spPr/>
      <dgm:t>
        <a:bodyPr/>
        <a:lstStyle/>
        <a:p>
          <a:endParaRPr lang="en-US"/>
        </a:p>
      </dgm:t>
    </dgm:pt>
    <dgm:pt modelId="{29940D16-949B-4178-A883-6A14EF1663CE}" type="pres">
      <dgm:prSet presAssocID="{01F6864D-6EE8-4B4B-A3F6-142AF5848AD7}" presName="dummy" presStyleCnt="0"/>
      <dgm:spPr/>
      <dgm:t>
        <a:bodyPr/>
        <a:lstStyle/>
        <a:p>
          <a:endParaRPr lang="en-US"/>
        </a:p>
      </dgm:t>
    </dgm:pt>
    <dgm:pt modelId="{588359E4-6ED7-40DC-97DD-B09AA0B761CA}" type="pres">
      <dgm:prSet presAssocID="{B1A88855-4E50-48EF-BF17-208430B3AFC9}" presName="sibTrans" presStyleLbl="sibTrans2D1" presStyleIdx="1" presStyleCnt="3"/>
      <dgm:spPr/>
      <dgm:t>
        <a:bodyPr/>
        <a:lstStyle/>
        <a:p>
          <a:endParaRPr lang="en-US"/>
        </a:p>
      </dgm:t>
    </dgm:pt>
    <dgm:pt modelId="{27D32A87-1971-47E0-936A-793FC8CF4E22}" type="pres">
      <dgm:prSet presAssocID="{7821C0DD-CFDC-4FC1-A1A9-BB884C3FCD0C}" presName="node" presStyleLbl="node1" presStyleIdx="2" presStyleCnt="3">
        <dgm:presLayoutVars>
          <dgm:bulletEnabled val="1"/>
        </dgm:presLayoutVars>
      </dgm:prSet>
      <dgm:spPr/>
      <dgm:t>
        <a:bodyPr/>
        <a:lstStyle/>
        <a:p>
          <a:endParaRPr lang="en-US"/>
        </a:p>
      </dgm:t>
    </dgm:pt>
    <dgm:pt modelId="{E2FAC6B8-32F3-4344-AF03-ED1428F591F8}" type="pres">
      <dgm:prSet presAssocID="{7821C0DD-CFDC-4FC1-A1A9-BB884C3FCD0C}" presName="dummy" presStyleCnt="0"/>
      <dgm:spPr/>
      <dgm:t>
        <a:bodyPr/>
        <a:lstStyle/>
        <a:p>
          <a:endParaRPr lang="en-US"/>
        </a:p>
      </dgm:t>
    </dgm:pt>
    <dgm:pt modelId="{8A5AED61-1004-4762-9038-646398F68E04}" type="pres">
      <dgm:prSet presAssocID="{0937F772-DF4D-4048-8C33-72CEDC85CD18}" presName="sibTrans" presStyleLbl="sibTrans2D1" presStyleIdx="2" presStyleCnt="3"/>
      <dgm:spPr/>
      <dgm:t>
        <a:bodyPr/>
        <a:lstStyle/>
        <a:p>
          <a:endParaRPr lang="en-US"/>
        </a:p>
      </dgm:t>
    </dgm:pt>
  </dgm:ptLst>
  <dgm:cxnLst>
    <dgm:cxn modelId="{8B0E9744-1523-473A-BA7E-EFE4DBD2B0D8}" type="presOf" srcId="{C8043CE6-5592-4D89-8655-869A93BD3708}" destId="{98000F82-5A02-4DD2-9EF0-4EFDB1891EB6}" srcOrd="0" destOrd="0" presId="urn:microsoft.com/office/officeart/2005/8/layout/radial6"/>
    <dgm:cxn modelId="{6634958B-EC67-4C45-B32B-4ED5182945AB}" type="presOf" srcId="{B1A88855-4E50-48EF-BF17-208430B3AFC9}" destId="{588359E4-6ED7-40DC-97DD-B09AA0B761CA}" srcOrd="0" destOrd="0" presId="urn:microsoft.com/office/officeart/2005/8/layout/radial6"/>
    <dgm:cxn modelId="{79C6FAFF-CB10-4181-AF68-AF324A6F3687}" type="presOf" srcId="{0937F772-DF4D-4048-8C33-72CEDC85CD18}" destId="{8A5AED61-1004-4762-9038-646398F68E04}" srcOrd="0" destOrd="0" presId="urn:microsoft.com/office/officeart/2005/8/layout/radial6"/>
    <dgm:cxn modelId="{D75AAB51-3C41-43D1-A273-3B4A9C14241A}" srcId="{8F95E313-8DE4-47A1-8B54-A16316737066}" destId="{01F6864D-6EE8-4B4B-A3F6-142AF5848AD7}" srcOrd="1" destOrd="0" parTransId="{DC4C08CF-6568-47D4-BE4C-ABFC02D944FA}" sibTransId="{B1A88855-4E50-48EF-BF17-208430B3AFC9}"/>
    <dgm:cxn modelId="{22E00BBB-B9B5-4806-8E35-42108EFA6A4D}" srcId="{8F95E313-8DE4-47A1-8B54-A16316737066}" destId="{C8043CE6-5592-4D89-8655-869A93BD3708}" srcOrd="0" destOrd="0" parTransId="{23EFB391-A21E-4EE0-AD4F-F21577DE5D56}" sibTransId="{D6A417C0-189E-4A9E-A763-C2B643DDEA4B}"/>
    <dgm:cxn modelId="{1B27B45F-D2AC-4BFA-928C-9CA0A8F9AD52}" srcId="{8F95E313-8DE4-47A1-8B54-A16316737066}" destId="{7821C0DD-CFDC-4FC1-A1A9-BB884C3FCD0C}" srcOrd="2" destOrd="0" parTransId="{615252E0-CB94-486C-9CE6-2B2C10007801}" sibTransId="{0937F772-DF4D-4048-8C33-72CEDC85CD18}"/>
    <dgm:cxn modelId="{D29CFA9C-0B63-436C-A17A-D21D623BAAF2}" type="presOf" srcId="{187D20A3-B328-4C9D-B3B8-53B08C444290}" destId="{C615131F-11E3-431F-A6A0-66E54614EF40}" srcOrd="0" destOrd="0" presId="urn:microsoft.com/office/officeart/2005/8/layout/radial6"/>
    <dgm:cxn modelId="{EAD00E66-8B61-4365-9549-B88FC43D9011}" srcId="{187D20A3-B328-4C9D-B3B8-53B08C444290}" destId="{8F95E313-8DE4-47A1-8B54-A16316737066}" srcOrd="0" destOrd="0" parTransId="{6B8ABE79-BC71-4755-80F0-00575107D6B4}" sibTransId="{ACC577D0-843F-434C-8A2C-4216D33EE2BA}"/>
    <dgm:cxn modelId="{47B8DF83-EBE8-46EB-A7F7-CD0D2CABD042}" type="presOf" srcId="{7821C0DD-CFDC-4FC1-A1A9-BB884C3FCD0C}" destId="{27D32A87-1971-47E0-936A-793FC8CF4E22}" srcOrd="0" destOrd="0" presId="urn:microsoft.com/office/officeart/2005/8/layout/radial6"/>
    <dgm:cxn modelId="{C463B02C-AB7E-4407-A55B-55D73F10CEE4}" type="presOf" srcId="{D6A417C0-189E-4A9E-A763-C2B643DDEA4B}" destId="{0715E8D0-B7BD-4D4B-B488-1E5AC0C5BDE2}" srcOrd="0" destOrd="0" presId="urn:microsoft.com/office/officeart/2005/8/layout/radial6"/>
    <dgm:cxn modelId="{2F3DEE76-7E62-4AC6-A786-3DAC7C1D5CF9}" type="presOf" srcId="{8F95E313-8DE4-47A1-8B54-A16316737066}" destId="{15F5A63A-1890-4694-92E7-07C803E4E5F5}" srcOrd="0" destOrd="0" presId="urn:microsoft.com/office/officeart/2005/8/layout/radial6"/>
    <dgm:cxn modelId="{0273A22A-D26F-4014-ADDC-B26DA2A92B42}" srcId="{187D20A3-B328-4C9D-B3B8-53B08C444290}" destId="{0651E01C-2DA1-4D50-9FA8-54CCEF2D46C3}" srcOrd="1" destOrd="0" parTransId="{DB7AC2A4-833D-48A5-B619-DC030A68744C}" sibTransId="{4A74A902-D1A9-4F44-A358-0BA3D2AAA6EF}"/>
    <dgm:cxn modelId="{4096D4F6-BE68-497E-8874-799BBBE2053F}" type="presOf" srcId="{01F6864D-6EE8-4B4B-A3F6-142AF5848AD7}" destId="{8193CA77-EB32-41BF-844A-A7493F2E5632}" srcOrd="0" destOrd="0" presId="urn:microsoft.com/office/officeart/2005/8/layout/radial6"/>
    <dgm:cxn modelId="{7B2D6DAC-2861-403A-AB75-D56BAB219E0F}" type="presParOf" srcId="{C615131F-11E3-431F-A6A0-66E54614EF40}" destId="{15F5A63A-1890-4694-92E7-07C803E4E5F5}" srcOrd="0" destOrd="0" presId="urn:microsoft.com/office/officeart/2005/8/layout/radial6"/>
    <dgm:cxn modelId="{FFEAFB43-DE9F-4B6A-A4E5-649B316D41E5}" type="presParOf" srcId="{C615131F-11E3-431F-A6A0-66E54614EF40}" destId="{98000F82-5A02-4DD2-9EF0-4EFDB1891EB6}" srcOrd="1" destOrd="0" presId="urn:microsoft.com/office/officeart/2005/8/layout/radial6"/>
    <dgm:cxn modelId="{ECEB5AE9-FFC5-4C61-8FB7-8016039B4EEE}" type="presParOf" srcId="{C615131F-11E3-431F-A6A0-66E54614EF40}" destId="{A35C651A-B5BC-4C82-81F6-BC09AD56CD39}" srcOrd="2" destOrd="0" presId="urn:microsoft.com/office/officeart/2005/8/layout/radial6"/>
    <dgm:cxn modelId="{91A19F8C-C0E2-4036-B92F-D33E3275D919}" type="presParOf" srcId="{C615131F-11E3-431F-A6A0-66E54614EF40}" destId="{0715E8D0-B7BD-4D4B-B488-1E5AC0C5BDE2}" srcOrd="3" destOrd="0" presId="urn:microsoft.com/office/officeart/2005/8/layout/radial6"/>
    <dgm:cxn modelId="{59FBA569-FC64-49DE-AA86-D1F1456EC66A}" type="presParOf" srcId="{C615131F-11E3-431F-A6A0-66E54614EF40}" destId="{8193CA77-EB32-41BF-844A-A7493F2E5632}" srcOrd="4" destOrd="0" presId="urn:microsoft.com/office/officeart/2005/8/layout/radial6"/>
    <dgm:cxn modelId="{C433463C-6D31-42B4-A809-6E846EA10C5B}" type="presParOf" srcId="{C615131F-11E3-431F-A6A0-66E54614EF40}" destId="{29940D16-949B-4178-A883-6A14EF1663CE}" srcOrd="5" destOrd="0" presId="urn:microsoft.com/office/officeart/2005/8/layout/radial6"/>
    <dgm:cxn modelId="{A355B112-C1E6-4E23-B8B8-089EEBE569BF}" type="presParOf" srcId="{C615131F-11E3-431F-A6A0-66E54614EF40}" destId="{588359E4-6ED7-40DC-97DD-B09AA0B761CA}" srcOrd="6" destOrd="0" presId="urn:microsoft.com/office/officeart/2005/8/layout/radial6"/>
    <dgm:cxn modelId="{A9EFAC34-64B7-488E-8314-808BE272741F}" type="presParOf" srcId="{C615131F-11E3-431F-A6A0-66E54614EF40}" destId="{27D32A87-1971-47E0-936A-793FC8CF4E22}" srcOrd="7" destOrd="0" presId="urn:microsoft.com/office/officeart/2005/8/layout/radial6"/>
    <dgm:cxn modelId="{B1A528E4-0B8F-40EA-A185-E01DC15F2E5F}" type="presParOf" srcId="{C615131F-11E3-431F-A6A0-66E54614EF40}" destId="{E2FAC6B8-32F3-4344-AF03-ED1428F591F8}" srcOrd="8" destOrd="0" presId="urn:microsoft.com/office/officeart/2005/8/layout/radial6"/>
    <dgm:cxn modelId="{D86468CC-5E88-4D28-96D1-35DAE6C7B67F}" type="presParOf" srcId="{C615131F-11E3-431F-A6A0-66E54614EF40}" destId="{8A5AED61-1004-4762-9038-646398F68E04}" srcOrd="9"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F8D6-DAB3-48F7-B6FB-3FB07F2BECEA}">
      <dsp:nvSpPr>
        <dsp:cNvPr id="0" name=""/>
        <dsp:cNvSpPr/>
      </dsp:nvSpPr>
      <dsp:spPr>
        <a:xfrm>
          <a:off x="1519428" y="503428"/>
          <a:ext cx="3361942" cy="3361942"/>
        </a:xfrm>
        <a:prstGeom prst="blockArc">
          <a:avLst>
            <a:gd name="adj1" fmla="val 10800000"/>
            <a:gd name="adj2" fmla="val 16200000"/>
            <a:gd name="adj3" fmla="val 4639"/>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9442D4-6EEA-4045-B2ED-4B0BCED0254C}">
      <dsp:nvSpPr>
        <dsp:cNvPr id="0" name=""/>
        <dsp:cNvSpPr/>
      </dsp:nvSpPr>
      <dsp:spPr>
        <a:xfrm>
          <a:off x="1519428" y="503428"/>
          <a:ext cx="3361942" cy="3361942"/>
        </a:xfrm>
        <a:prstGeom prst="blockArc">
          <a:avLst>
            <a:gd name="adj1" fmla="val 5400000"/>
            <a:gd name="adj2" fmla="val 10800000"/>
            <a:gd name="adj3" fmla="val 4639"/>
          </a:avLst>
        </a:prstGeom>
        <a:solidFill>
          <a:schemeClr val="accent2">
            <a:shade val="90000"/>
            <a:hueOff val="0"/>
            <a:satOff val="-18433"/>
            <a:lumOff val="197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BB7EF-58F3-4A90-AB89-8C833171923A}">
      <dsp:nvSpPr>
        <dsp:cNvPr id="0" name=""/>
        <dsp:cNvSpPr/>
      </dsp:nvSpPr>
      <dsp:spPr>
        <a:xfrm>
          <a:off x="1519428" y="503428"/>
          <a:ext cx="3361942" cy="3361942"/>
        </a:xfrm>
        <a:prstGeom prst="blockArc">
          <a:avLst>
            <a:gd name="adj1" fmla="val 0"/>
            <a:gd name="adj2" fmla="val 5400000"/>
            <a:gd name="adj3" fmla="val 4639"/>
          </a:avLst>
        </a:prstGeom>
        <a:solidFill>
          <a:schemeClr val="accent2">
            <a:shade val="90000"/>
            <a:hueOff val="0"/>
            <a:satOff val="-9217"/>
            <a:lumOff val="98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896D73-2774-4AA5-BCC2-7E8F14AB9345}">
      <dsp:nvSpPr>
        <dsp:cNvPr id="0" name=""/>
        <dsp:cNvSpPr/>
      </dsp:nvSpPr>
      <dsp:spPr>
        <a:xfrm>
          <a:off x="1519428" y="503428"/>
          <a:ext cx="3361942" cy="3361942"/>
        </a:xfrm>
        <a:prstGeom prst="blockArc">
          <a:avLst>
            <a:gd name="adj1" fmla="val 16200000"/>
            <a:gd name="adj2" fmla="val 0"/>
            <a:gd name="adj3" fmla="val 463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0C432-AC82-4ACD-BE92-C5FA209197B6}">
      <dsp:nvSpPr>
        <dsp:cNvPr id="0" name=""/>
        <dsp:cNvSpPr/>
      </dsp:nvSpPr>
      <dsp:spPr>
        <a:xfrm>
          <a:off x="2426865" y="1410865"/>
          <a:ext cx="1547068" cy="1547068"/>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Arial" pitchFamily="34" charset="0"/>
              <a:cs typeface="Arial" pitchFamily="34" charset="0"/>
            </a:rPr>
            <a:t>Define Hazard</a:t>
          </a:r>
          <a:endParaRPr lang="en-US" sz="2500" kern="1200" dirty="0">
            <a:latin typeface="Arial" pitchFamily="34" charset="0"/>
            <a:cs typeface="Arial" pitchFamily="34" charset="0"/>
          </a:endParaRPr>
        </a:p>
      </dsp:txBody>
      <dsp:txXfrm>
        <a:off x="2653428" y="1637428"/>
        <a:ext cx="1093942" cy="1093942"/>
      </dsp:txXfrm>
    </dsp:sp>
    <dsp:sp modelId="{B22E494D-09F8-4FEC-BAE0-05AF47A2A6B9}">
      <dsp:nvSpPr>
        <dsp:cNvPr id="0" name=""/>
        <dsp:cNvSpPr/>
      </dsp:nvSpPr>
      <dsp:spPr>
        <a:xfrm>
          <a:off x="2658926" y="940"/>
          <a:ext cx="1082947" cy="1082947"/>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itchFamily="34" charset="0"/>
              <a:cs typeface="Arial" pitchFamily="34" charset="0"/>
            </a:rPr>
            <a:t>Likelihood of Happening</a:t>
          </a:r>
          <a:endParaRPr lang="en-US" sz="1100" kern="1200" dirty="0">
            <a:latin typeface="Arial" pitchFamily="34" charset="0"/>
            <a:cs typeface="Arial" pitchFamily="34" charset="0"/>
          </a:endParaRPr>
        </a:p>
      </dsp:txBody>
      <dsp:txXfrm>
        <a:off x="2817520" y="159534"/>
        <a:ext cx="765759" cy="765759"/>
      </dsp:txXfrm>
    </dsp:sp>
    <dsp:sp modelId="{4FF8FF33-B31E-45FB-9799-53382ACC4C2A}">
      <dsp:nvSpPr>
        <dsp:cNvPr id="0" name=""/>
        <dsp:cNvSpPr/>
      </dsp:nvSpPr>
      <dsp:spPr>
        <a:xfrm>
          <a:off x="4300911" y="1642926"/>
          <a:ext cx="1082947" cy="1082947"/>
        </a:xfrm>
        <a:prstGeom prst="ellipse">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itchFamily="34" charset="0"/>
              <a:cs typeface="Arial" pitchFamily="34" charset="0"/>
            </a:rPr>
            <a:t>Impact on Individual</a:t>
          </a:r>
          <a:endParaRPr lang="en-US" sz="1100" kern="1200" dirty="0">
            <a:latin typeface="Arial" pitchFamily="34" charset="0"/>
            <a:cs typeface="Arial" pitchFamily="34" charset="0"/>
          </a:endParaRPr>
        </a:p>
      </dsp:txBody>
      <dsp:txXfrm>
        <a:off x="4459505" y="1801520"/>
        <a:ext cx="765759" cy="765759"/>
      </dsp:txXfrm>
    </dsp:sp>
    <dsp:sp modelId="{6EE8D22E-9014-4090-8A8D-BB870D943F6A}">
      <dsp:nvSpPr>
        <dsp:cNvPr id="0" name=""/>
        <dsp:cNvSpPr/>
      </dsp:nvSpPr>
      <dsp:spPr>
        <a:xfrm>
          <a:off x="2658926" y="3284911"/>
          <a:ext cx="1082947" cy="1082947"/>
        </a:xfrm>
        <a:prstGeom prst="ellipse">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itchFamily="34" charset="0"/>
              <a:cs typeface="Arial" pitchFamily="34" charset="0"/>
            </a:rPr>
            <a:t>Impact on Community</a:t>
          </a:r>
          <a:endParaRPr lang="en-US" sz="1100" kern="1200" dirty="0">
            <a:latin typeface="Arial" pitchFamily="34" charset="0"/>
            <a:cs typeface="Arial" pitchFamily="34" charset="0"/>
          </a:endParaRPr>
        </a:p>
      </dsp:txBody>
      <dsp:txXfrm>
        <a:off x="2817520" y="3443505"/>
        <a:ext cx="765759" cy="765759"/>
      </dsp:txXfrm>
    </dsp:sp>
    <dsp:sp modelId="{D17CD2AA-D63F-47D7-BF25-8734FDAD68EE}">
      <dsp:nvSpPr>
        <dsp:cNvPr id="0" name=""/>
        <dsp:cNvSpPr/>
      </dsp:nvSpPr>
      <dsp:spPr>
        <a:xfrm>
          <a:off x="1016940" y="1642926"/>
          <a:ext cx="1082947" cy="1082947"/>
        </a:xfrm>
        <a:prstGeom prst="ellipse">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itchFamily="34" charset="0"/>
              <a:cs typeface="Arial" pitchFamily="34" charset="0"/>
            </a:rPr>
            <a:t>Impact on Society</a:t>
          </a:r>
          <a:endParaRPr lang="en-US" sz="1100" kern="1200" dirty="0">
            <a:latin typeface="Arial" pitchFamily="34" charset="0"/>
            <a:cs typeface="Arial" pitchFamily="34" charset="0"/>
          </a:endParaRPr>
        </a:p>
      </dsp:txBody>
      <dsp:txXfrm>
        <a:off x="1175534" y="1801520"/>
        <a:ext cx="765759" cy="765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AED61-1004-4762-9038-646398F68E04}">
      <dsp:nvSpPr>
        <dsp:cNvPr id="0" name=""/>
        <dsp:cNvSpPr/>
      </dsp:nvSpPr>
      <dsp:spPr>
        <a:xfrm>
          <a:off x="1380220" y="544419"/>
          <a:ext cx="3640359" cy="3640359"/>
        </a:xfrm>
        <a:prstGeom prst="blockArc">
          <a:avLst>
            <a:gd name="adj1" fmla="val 9000000"/>
            <a:gd name="adj2" fmla="val 16200000"/>
            <a:gd name="adj3" fmla="val 4639"/>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8359E4-6ED7-40DC-97DD-B09AA0B761CA}">
      <dsp:nvSpPr>
        <dsp:cNvPr id="0" name=""/>
        <dsp:cNvSpPr/>
      </dsp:nvSpPr>
      <dsp:spPr>
        <a:xfrm>
          <a:off x="1380220" y="544419"/>
          <a:ext cx="3640359" cy="3640359"/>
        </a:xfrm>
        <a:prstGeom prst="blockArc">
          <a:avLst>
            <a:gd name="adj1" fmla="val 1800000"/>
            <a:gd name="adj2" fmla="val 9000000"/>
            <a:gd name="adj3" fmla="val 4639"/>
          </a:avLst>
        </a:prstGeom>
        <a:solidFill>
          <a:schemeClr val="accent2">
            <a:shade val="90000"/>
            <a:hueOff val="0"/>
            <a:satOff val="-13825"/>
            <a:lumOff val="148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15E8D0-B7BD-4D4B-B488-1E5AC0C5BDE2}">
      <dsp:nvSpPr>
        <dsp:cNvPr id="0" name=""/>
        <dsp:cNvSpPr/>
      </dsp:nvSpPr>
      <dsp:spPr>
        <a:xfrm>
          <a:off x="1380220" y="544419"/>
          <a:ext cx="3640359" cy="3640359"/>
        </a:xfrm>
        <a:prstGeom prst="blockArc">
          <a:avLst>
            <a:gd name="adj1" fmla="val 16200000"/>
            <a:gd name="adj2" fmla="val 1800000"/>
            <a:gd name="adj3" fmla="val 463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F5A63A-1890-4694-92E7-07C803E4E5F5}">
      <dsp:nvSpPr>
        <dsp:cNvPr id="0" name=""/>
        <dsp:cNvSpPr/>
      </dsp:nvSpPr>
      <dsp:spPr>
        <a:xfrm>
          <a:off x="2362795" y="1526994"/>
          <a:ext cx="1675209" cy="1675209"/>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Arial" pitchFamily="34" charset="0"/>
              <a:cs typeface="Arial" pitchFamily="34" charset="0"/>
            </a:rPr>
            <a:t>Response Plan</a:t>
          </a:r>
          <a:endParaRPr lang="en-US" sz="1900" kern="1200" dirty="0">
            <a:latin typeface="Arial" pitchFamily="34" charset="0"/>
            <a:cs typeface="Arial" pitchFamily="34" charset="0"/>
          </a:endParaRPr>
        </a:p>
      </dsp:txBody>
      <dsp:txXfrm>
        <a:off x="2608124" y="1772323"/>
        <a:ext cx="1184551" cy="1184551"/>
      </dsp:txXfrm>
    </dsp:sp>
    <dsp:sp modelId="{98000F82-5A02-4DD2-9EF0-4EFDB1891EB6}">
      <dsp:nvSpPr>
        <dsp:cNvPr id="0" name=""/>
        <dsp:cNvSpPr/>
      </dsp:nvSpPr>
      <dsp:spPr>
        <a:xfrm>
          <a:off x="2614076" y="311"/>
          <a:ext cx="1172646" cy="1172646"/>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Effective Plan</a:t>
          </a:r>
          <a:endParaRPr lang="en-US" sz="1200" kern="1200" dirty="0">
            <a:latin typeface="Arial" pitchFamily="34" charset="0"/>
            <a:cs typeface="Arial" pitchFamily="34" charset="0"/>
          </a:endParaRPr>
        </a:p>
      </dsp:txBody>
      <dsp:txXfrm>
        <a:off x="2785806" y="172041"/>
        <a:ext cx="829186" cy="829186"/>
      </dsp:txXfrm>
    </dsp:sp>
    <dsp:sp modelId="{8193CA77-EB32-41BF-844A-A7493F2E5632}">
      <dsp:nvSpPr>
        <dsp:cNvPr id="0" name=""/>
        <dsp:cNvSpPr/>
      </dsp:nvSpPr>
      <dsp:spPr>
        <a:xfrm>
          <a:off x="4153839" y="2667258"/>
          <a:ext cx="1172646" cy="1172646"/>
        </a:xfrm>
        <a:prstGeom prst="ellipse">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Resources/Equipment to Response</a:t>
          </a:r>
          <a:endParaRPr lang="en-US" sz="1200" kern="1200" dirty="0">
            <a:latin typeface="Arial" pitchFamily="34" charset="0"/>
            <a:cs typeface="Arial" pitchFamily="34" charset="0"/>
          </a:endParaRPr>
        </a:p>
      </dsp:txBody>
      <dsp:txXfrm>
        <a:off x="4325569" y="2838988"/>
        <a:ext cx="829186" cy="829186"/>
      </dsp:txXfrm>
    </dsp:sp>
    <dsp:sp modelId="{27D32A87-1971-47E0-936A-793FC8CF4E22}">
      <dsp:nvSpPr>
        <dsp:cNvPr id="0" name=""/>
        <dsp:cNvSpPr/>
      </dsp:nvSpPr>
      <dsp:spPr>
        <a:xfrm>
          <a:off x="1074314" y="2667258"/>
          <a:ext cx="1172646" cy="1172646"/>
        </a:xfrm>
        <a:prstGeom prst="ellipse">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Staff Know What To Do</a:t>
          </a:r>
          <a:endParaRPr lang="en-US" sz="1200" kern="1200" dirty="0">
            <a:latin typeface="Arial" pitchFamily="34" charset="0"/>
            <a:cs typeface="Arial" pitchFamily="34" charset="0"/>
          </a:endParaRPr>
        </a:p>
      </dsp:txBody>
      <dsp:txXfrm>
        <a:off x="1246044" y="2838988"/>
        <a:ext cx="829186" cy="82918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2_Hospital Emergency Operations Response</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2536B1E-5338-4675-B436-38C153AF1F53}" type="datetimeFigureOut">
              <a:rPr lang="en-US" smtClean="0"/>
              <a:t>1/10/2013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smtClean="0"/>
              <a:t>STN E-Library 2012</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5B0160A-1B48-4EA8-B56A-34545BC39189}" type="slidenum">
              <a:rPr lang="en-US" smtClean="0"/>
              <a:t>‹#›</a:t>
            </a:fld>
            <a:endParaRPr lang="en-US" dirty="0"/>
          </a:p>
        </p:txBody>
      </p:sp>
    </p:spTree>
    <p:extLst>
      <p:ext uri="{BB962C8B-B14F-4D97-AF65-F5344CB8AC3E}">
        <p14:creationId xmlns:p14="http://schemas.microsoft.com/office/powerpoint/2010/main" val="5720827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fld id="{B19DFF27-0604-4290-B859-70ECBDE53A3D}" type="slidenum">
              <a:rPr lang="en-US" smtClean="0"/>
              <a:pPr/>
              <a:t>‹#›</a:t>
            </a:fld>
            <a:endParaRPr lang="en-US" dirty="0"/>
          </a:p>
        </p:txBody>
      </p:sp>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smtClean="0"/>
              <a:t>2_Hospital Emergency Operations Response</a:t>
            </a:r>
            <a:endParaRPr lang="en-US" dirty="0"/>
          </a:p>
        </p:txBody>
      </p:sp>
      <p:sp>
        <p:nvSpPr>
          <p:cNvPr id="3" name="Footer Placeholder 2"/>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100"/>
            </a:lvl1pPr>
          </a:lstStyle>
          <a:p>
            <a:r>
              <a:rPr lang="en-US" smtClean="0"/>
              <a:t>STN E-Library 2012</a:t>
            </a:r>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475217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cdc.noaa.gov/goodbye?src=http://droughtmonitor.unl.edu/classify.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9DFF27-0604-4290-B859-70ECBDE53A3D}" type="slidenum">
              <a:rPr lang="en-US" smtClean="0"/>
              <a:pPr/>
              <a:t>1</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dirty="0" smtClean="0">
                <a:latin typeface="Arial" pitchFamily="34" charset="0"/>
                <a:cs typeface="Arial" pitchFamily="34" charset="0"/>
              </a:rPr>
              <a:t>Map reflects the tornadoes of 2011 that produced fatalities. The point is to define tornadoes as a natural hazard in regions of the United States.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extLst>
      <p:ext uri="{BB962C8B-B14F-4D97-AF65-F5344CB8AC3E}">
        <p14:creationId xmlns:p14="http://schemas.microsoft.com/office/powerpoint/2010/main" val="138761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normAutofit/>
          </a:bodyPr>
          <a:lstStyle/>
          <a:p>
            <a:pPr defTabSz="914319" eaLnBrk="0" fontAlgn="base" hangingPunct="0">
              <a:spcBef>
                <a:spcPct val="30000"/>
              </a:spcBef>
              <a:spcAft>
                <a:spcPct val="0"/>
              </a:spcAft>
              <a:defRPr/>
            </a:pPr>
            <a:r>
              <a:rPr lang="en-US" b="1" i="1" dirty="0" smtClean="0">
                <a:latin typeface="Arial" pitchFamily="34" charset="0"/>
                <a:cs typeface="Arial" pitchFamily="34" charset="0"/>
              </a:rPr>
              <a:t>Picture is of a tornado event passing over the roof of a hospital on April 3</a:t>
            </a:r>
            <a:r>
              <a:rPr lang="en-US" b="1" i="1" baseline="30000" dirty="0" smtClean="0">
                <a:latin typeface="Arial" pitchFamily="34" charset="0"/>
                <a:cs typeface="Arial" pitchFamily="34" charset="0"/>
              </a:rPr>
              <a:t>rd</a:t>
            </a:r>
            <a:r>
              <a:rPr lang="en-US" b="1" i="1" dirty="0" smtClean="0">
                <a:latin typeface="Arial" pitchFamily="34" charset="0"/>
                <a:cs typeface="Arial" pitchFamily="34" charset="0"/>
              </a:rPr>
              <a:t> with 11 tornadoes on the ground in Dallas County.  (2012 Parkland Hospital) </a:t>
            </a:r>
          </a:p>
          <a:p>
            <a:endParaRPr lang="en-US" dirty="0"/>
          </a:p>
        </p:txBody>
      </p:sp>
      <p:sp>
        <p:nvSpPr>
          <p:cNvPr id="4" name="Slide Number Placeholder 3"/>
          <p:cNvSpPr>
            <a:spLocks noGrp="1"/>
          </p:cNvSpPr>
          <p:nvPr>
            <p:ph type="sldNum" sz="quarter" idx="10"/>
          </p:nvPr>
        </p:nvSpPr>
        <p:spPr/>
        <p:txBody>
          <a:bodyPr/>
          <a:lstStyle/>
          <a:p>
            <a:pPr>
              <a:defRPr/>
            </a:pPr>
            <a:fld id="{B99C6F87-5C4A-4594-947F-310FAA4B0970}" type="slidenum">
              <a:rPr lang="en-US" smtClean="0"/>
              <a:pPr>
                <a:defRPr/>
              </a:pPr>
              <a:t>11</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Joplin, Missouri, is a community of approximately 50,000 citizens. On Sunday, May 22, 2011, at 5:41 an EF5 tornado with a wind of 250 miles per hour hit the community and took its first “direct hit” on Mercy-St. John Hospital. The tornado hit one side of the building, and blew out windows and walls. Power was lost, water, gas and sewer pipes were disrupted. Liquid oxygen tanks were damaged and spewing. The hospital was emergently evacuated. </a:t>
            </a:r>
          </a:p>
        </p:txBody>
      </p:sp>
      <p:pic>
        <p:nvPicPr>
          <p:cNvPr id="86020" name="Picture 9" descr="PHOTO: A tornado struck Joplin Regional Medical Center in Joplin, Mo., on May 22, 2011."/>
          <p:cNvPicPr>
            <a:picLocks noChangeAspect="1" noChangeArrowheads="1"/>
          </p:cNvPicPr>
          <p:nvPr/>
        </p:nvPicPr>
        <p:blipFill>
          <a:blip r:embed="rId3"/>
          <a:srcRect/>
          <a:stretch>
            <a:fillRect/>
          </a:stretch>
        </p:blipFill>
        <p:spPr bwMode="auto">
          <a:xfrm>
            <a:off x="1219200" y="685801"/>
            <a:ext cx="4800601" cy="3657600"/>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B19DFF27-0604-4290-B859-70ECBDE53A3D}" type="slidenum">
              <a:rPr lang="en-US" smtClean="0"/>
              <a:pPr/>
              <a:t>12</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Map defines the US earthquakes causing damage from 1750 to 1996. Maps on the right defines earthquakes to 2012. The point is to define earthquakes as a natural hazard in specific regions of the United States. </a:t>
            </a:r>
          </a:p>
          <a:p>
            <a:r>
              <a:rPr lang="en-US" dirty="0" smtClean="0">
                <a:latin typeface="Arial" pitchFamily="34" charset="0"/>
                <a:cs typeface="Arial" pitchFamily="34" charset="0"/>
              </a:rPr>
              <a:t>Information found on http://earthquake.usgs.gov/earthquakes/?source=sitenav</a:t>
            </a:r>
          </a:p>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13</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Additional data reflecting earthquakes as a hazard by defining the number of quakes with a magnitude of 5 or greater per year.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14</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Drought conditions worsened across parts of the Southeast, with </a:t>
            </a:r>
            <a:r>
              <a:rPr lang="en-US" dirty="0" smtClean="0">
                <a:latin typeface="Arial" pitchFamily="34" charset="0"/>
                <a:cs typeface="Arial" pitchFamily="34" charset="0"/>
                <a:hlinkClick r:id="rId3"/>
              </a:rPr>
              <a:t>Exceptional Drought (D4)</a:t>
            </a:r>
            <a:r>
              <a:rPr lang="en-US" dirty="0" smtClean="0">
                <a:latin typeface="Arial" pitchFamily="34" charset="0"/>
                <a:cs typeface="Arial" pitchFamily="34" charset="0"/>
              </a:rPr>
              <a:t> developing across southern Georgia and </a:t>
            </a:r>
            <a:r>
              <a:rPr lang="en-US" dirty="0" smtClean="0">
                <a:latin typeface="Arial" pitchFamily="34" charset="0"/>
                <a:cs typeface="Arial" pitchFamily="34" charset="0"/>
                <a:hlinkClick r:id="rId3"/>
              </a:rPr>
              <a:t>Moderate (D1) to Severe (D2) Drought</a:t>
            </a:r>
            <a:r>
              <a:rPr lang="en-US" dirty="0" smtClean="0">
                <a:latin typeface="Arial" pitchFamily="34" charset="0"/>
                <a:cs typeface="Arial" pitchFamily="34" charset="0"/>
              </a:rPr>
              <a:t> covering most of Florida. Drought conditions improved for Texas by several categories, where January brought above-normal precipitation to much of the state. The footprint of </a:t>
            </a:r>
            <a:r>
              <a:rPr lang="en-US" dirty="0" smtClean="0">
                <a:latin typeface="Arial" pitchFamily="34" charset="0"/>
                <a:cs typeface="Arial" pitchFamily="34" charset="0"/>
                <a:hlinkClick r:id="rId3"/>
              </a:rPr>
              <a:t>Moderate Drought (D2)</a:t>
            </a:r>
            <a:r>
              <a:rPr lang="en-US" dirty="0" smtClean="0">
                <a:latin typeface="Arial" pitchFamily="34" charset="0"/>
                <a:cs typeface="Arial" pitchFamily="34" charset="0"/>
              </a:rPr>
              <a:t> expanded across the Western Great Lakes, and covered Minnesota by the end of the month. Drought conditions also worsened by one to two categories across much of the West which had been drier than average for several months.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Point to make is a drought is a natural hazard in regions of the United States.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15</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Map defines the potential wild fire danger in the United States. Information is from the Fire Behavior Research Center in Missoula, MT.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Wild fires are natural hazards or can me man-made.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16</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Review of Hurricanes in 2011. Again, the point is to define hurricanes as a natural hazard in specific regions of the United States. </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17</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normAutofit/>
          </a:bodyPr>
          <a:lstStyle/>
          <a:p>
            <a:r>
              <a:rPr lang="en-US" dirty="0" smtClean="0"/>
              <a:t>Data on</a:t>
            </a:r>
            <a:r>
              <a:rPr lang="en-US" baseline="0" dirty="0" smtClean="0"/>
              <a:t> train events provided on next slide</a:t>
            </a:r>
            <a:endParaRPr lang="en-US" dirty="0"/>
          </a:p>
        </p:txBody>
      </p:sp>
      <p:sp>
        <p:nvSpPr>
          <p:cNvPr id="4" name="Slide Number Placeholder 3"/>
          <p:cNvSpPr>
            <a:spLocks noGrp="1"/>
          </p:cNvSpPr>
          <p:nvPr>
            <p:ph type="sldNum" sz="quarter" idx="10"/>
          </p:nvPr>
        </p:nvSpPr>
        <p:spPr/>
        <p:txBody>
          <a:bodyPr/>
          <a:lstStyle/>
          <a:p>
            <a:pPr>
              <a:defRPr/>
            </a:pPr>
            <a:fld id="{B99C6F87-5C4A-4594-947F-310FAA4B0970}" type="slidenum">
              <a:rPr lang="en-US" smtClean="0"/>
              <a:pPr>
                <a:defRPr/>
              </a:pPr>
              <a:t>18</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625600" y="631825"/>
            <a:ext cx="4064000" cy="3048000"/>
          </a:xfrm>
          <a:ln/>
        </p:spPr>
      </p:sp>
      <p:sp>
        <p:nvSpPr>
          <p:cNvPr id="92163" name="Rectangle 3"/>
          <p:cNvSpPr>
            <a:spLocks noGrp="1" noChangeArrowheads="1"/>
          </p:cNvSpPr>
          <p:nvPr>
            <p:ph type="body" idx="1"/>
          </p:nvPr>
        </p:nvSpPr>
        <p:spPr>
          <a:xfrm>
            <a:off x="568960" y="4080510"/>
            <a:ext cx="6441440" cy="5280660"/>
          </a:xfrm>
          <a:prstGeom prst="rect">
            <a:avLst/>
          </a:prstGeom>
          <a:noFill/>
          <a:ln/>
        </p:spPr>
        <p:txBody>
          <a:bodyPr/>
          <a:lstStyle/>
          <a:p>
            <a:pPr>
              <a:tabLst>
                <a:tab pos="6289692" algn="l"/>
              </a:tabLst>
            </a:pPr>
            <a:r>
              <a:rPr lang="en-US" b="1" dirty="0" smtClean="0"/>
              <a:t>A few of the more significant events </a:t>
            </a:r>
          </a:p>
          <a:p>
            <a:pPr>
              <a:tabLst>
                <a:tab pos="6289692" algn="l"/>
              </a:tabLst>
            </a:pPr>
            <a:r>
              <a:rPr lang="en-US" b="1" dirty="0" smtClean="0"/>
              <a:t>January </a:t>
            </a:r>
            <a:r>
              <a:rPr lang="en-US" b="1" dirty="0"/>
              <a:t>6, 2005, Graniteville, S. Carolina: Forty-two car freight train collides head-on with a stopped local, sixteen cars derail. One tank with 90 tons of chlorine gas ruptures causing evacuation. 9 killed and 250 injured. (Photo on previous slide</a:t>
            </a:r>
            <a:r>
              <a:rPr lang="en-US" b="1" dirty="0" smtClean="0"/>
              <a:t>)</a:t>
            </a:r>
          </a:p>
          <a:p>
            <a:pPr>
              <a:tabLst>
                <a:tab pos="6289692" algn="l"/>
              </a:tabLst>
            </a:pPr>
            <a:endParaRPr lang="en-US" b="1" dirty="0"/>
          </a:p>
          <a:p>
            <a:pPr>
              <a:tabLst>
                <a:tab pos="6289692" algn="l"/>
              </a:tabLst>
            </a:pPr>
            <a:r>
              <a:rPr lang="en-US" dirty="0"/>
              <a:t>January 26, 2005, Glendale, California: suicide driver left car on tracks, then left vehicle. Metro double-decker commuter train hits vehicle, derails, hits northbound metro train and a parked train. Eleven are killed and 100 are injured. </a:t>
            </a:r>
          </a:p>
          <a:p>
            <a:pPr>
              <a:tabLst>
                <a:tab pos="6340037" algn="l"/>
              </a:tabLst>
            </a:pPr>
            <a:r>
              <a:rPr lang="en-US" dirty="0" smtClean="0"/>
              <a:t>September </a:t>
            </a:r>
            <a:r>
              <a:rPr lang="en-US" dirty="0"/>
              <a:t>17, 2005, Chicago, Illinois: Metro train derails. Two are killed and </a:t>
            </a:r>
            <a:r>
              <a:rPr lang="en-US" dirty="0" smtClean="0"/>
              <a:t>eighty-three </a:t>
            </a:r>
            <a:r>
              <a:rPr lang="en-US" dirty="0"/>
              <a:t>are </a:t>
            </a:r>
            <a:r>
              <a:rPr lang="en-US" dirty="0" smtClean="0"/>
              <a:t>injured. </a:t>
            </a:r>
            <a:endParaRPr lang="en-US" dirty="0"/>
          </a:p>
          <a:p>
            <a:pPr>
              <a:tabLst>
                <a:tab pos="6289692" algn="l"/>
              </a:tabLst>
            </a:pPr>
            <a:r>
              <a:rPr lang="en-US" dirty="0"/>
              <a:t>October 10, 2007, Painesville, Ohio: Train carrying ethanol and butane derails, causing evacuation and fire lasting for several days. </a:t>
            </a:r>
          </a:p>
          <a:p>
            <a:pPr>
              <a:tabLst>
                <a:tab pos="6289692" algn="l"/>
              </a:tabLst>
            </a:pPr>
            <a:r>
              <a:rPr lang="en-US" dirty="0" smtClean="0"/>
              <a:t>November </a:t>
            </a:r>
            <a:r>
              <a:rPr lang="en-US" dirty="0"/>
              <a:t>30, 2007, Chicago, Illinois: Train strikes a freight train causing multiple casualties. </a:t>
            </a:r>
          </a:p>
          <a:p>
            <a:pPr>
              <a:tabLst>
                <a:tab pos="6289692" algn="l"/>
              </a:tabLst>
            </a:pPr>
            <a:r>
              <a:rPr lang="en-US" dirty="0" smtClean="0"/>
              <a:t>March </a:t>
            </a:r>
            <a:r>
              <a:rPr lang="en-US" dirty="0"/>
              <a:t>25, 2008, Canton, Massachusetts: Runaway box car crashes into the Junction Station causing 150 casualties. </a:t>
            </a:r>
          </a:p>
          <a:p>
            <a:pPr>
              <a:tabLst>
                <a:tab pos="6289692" algn="l"/>
              </a:tabLst>
            </a:pPr>
            <a:r>
              <a:rPr lang="en-US" dirty="0" smtClean="0"/>
              <a:t>September </a:t>
            </a:r>
            <a:r>
              <a:rPr lang="en-US" dirty="0"/>
              <a:t>12, 2008, Chatsworth, California: Double-decker commuter train collides head on with a freight train. Twenty-five are killed and 135 are injured. </a:t>
            </a:r>
          </a:p>
          <a:p>
            <a:pPr>
              <a:tabLst>
                <a:tab pos="6289692" algn="l"/>
              </a:tabLst>
            </a:pPr>
            <a:r>
              <a:rPr lang="en-US" dirty="0" smtClean="0"/>
              <a:t>June </a:t>
            </a:r>
            <a:r>
              <a:rPr lang="en-US" dirty="0"/>
              <a:t>19, 2009, Rockford, Illinois: Train derailment with fourteen cars derailed and exploded. One killed and causing multiple burn casualties. </a:t>
            </a:r>
          </a:p>
          <a:p>
            <a:pPr>
              <a:tabLst>
                <a:tab pos="6289692" algn="l"/>
              </a:tabLst>
            </a:pPr>
            <a:r>
              <a:rPr lang="en-US" dirty="0"/>
              <a:t>June 22, 2009, Washington, DC: Trains collide. Nine are killed. </a:t>
            </a:r>
          </a:p>
          <a:p>
            <a:pPr>
              <a:tabLst>
                <a:tab pos="6289692" algn="l"/>
              </a:tabLst>
            </a:pPr>
            <a:r>
              <a:rPr lang="en-US" dirty="0"/>
              <a:t>July 9, 2009, Canton, Michigan: Train </a:t>
            </a:r>
            <a:r>
              <a:rPr lang="en-US" dirty="0" smtClean="0"/>
              <a:t>hits </a:t>
            </a:r>
            <a:r>
              <a:rPr lang="en-US" dirty="0"/>
              <a:t>passenger vehicle trespassing crossing. Five killed. </a:t>
            </a:r>
          </a:p>
          <a:p>
            <a:pPr>
              <a:tabLst>
                <a:tab pos="6289692" algn="l"/>
              </a:tabLst>
            </a:pPr>
            <a:r>
              <a:rPr lang="en-US" dirty="0" smtClean="0"/>
              <a:t>May </a:t>
            </a:r>
            <a:r>
              <a:rPr lang="en-US" dirty="0"/>
              <a:t>13, 2010, Mebane, North Carolina: Train collides with truck. Eleven are killed.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19</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6" charset="0"/>
              </a:defRPr>
            </a:lvl1pPr>
            <a:lvl2pPr marL="785372" indent="-302066">
              <a:defRPr sz="2500">
                <a:solidFill>
                  <a:schemeClr val="tx1"/>
                </a:solidFill>
                <a:latin typeface="Times" pitchFamily="-16" charset="0"/>
              </a:defRPr>
            </a:lvl2pPr>
            <a:lvl3pPr marL="1208265" indent="-241653">
              <a:defRPr sz="2500">
                <a:solidFill>
                  <a:schemeClr val="tx1"/>
                </a:solidFill>
                <a:latin typeface="Times" pitchFamily="-16" charset="0"/>
              </a:defRPr>
            </a:lvl3pPr>
            <a:lvl4pPr marL="1691571" indent="-241653">
              <a:defRPr sz="2500">
                <a:solidFill>
                  <a:schemeClr val="tx1"/>
                </a:solidFill>
                <a:latin typeface="Times" pitchFamily="-16" charset="0"/>
              </a:defRPr>
            </a:lvl4pPr>
            <a:lvl5pPr marL="2174878" indent="-241653">
              <a:defRPr sz="2500">
                <a:solidFill>
                  <a:schemeClr val="tx1"/>
                </a:solidFill>
                <a:latin typeface="Times" pitchFamily="-16" charset="0"/>
              </a:defRPr>
            </a:lvl5pPr>
            <a:lvl6pPr marL="2658184" indent="-241653" eaLnBrk="0" fontAlgn="base" hangingPunct="0">
              <a:spcBef>
                <a:spcPct val="0"/>
              </a:spcBef>
              <a:spcAft>
                <a:spcPct val="0"/>
              </a:spcAft>
              <a:defRPr sz="2500">
                <a:solidFill>
                  <a:schemeClr val="tx1"/>
                </a:solidFill>
                <a:latin typeface="Times" pitchFamily="-16" charset="0"/>
              </a:defRPr>
            </a:lvl6pPr>
            <a:lvl7pPr marL="3141490" indent="-241653" eaLnBrk="0" fontAlgn="base" hangingPunct="0">
              <a:spcBef>
                <a:spcPct val="0"/>
              </a:spcBef>
              <a:spcAft>
                <a:spcPct val="0"/>
              </a:spcAft>
              <a:defRPr sz="2500">
                <a:solidFill>
                  <a:schemeClr val="tx1"/>
                </a:solidFill>
                <a:latin typeface="Times" pitchFamily="-16" charset="0"/>
              </a:defRPr>
            </a:lvl7pPr>
            <a:lvl8pPr marL="3624796" indent="-241653" eaLnBrk="0" fontAlgn="base" hangingPunct="0">
              <a:spcBef>
                <a:spcPct val="0"/>
              </a:spcBef>
              <a:spcAft>
                <a:spcPct val="0"/>
              </a:spcAft>
              <a:defRPr sz="2500">
                <a:solidFill>
                  <a:schemeClr val="tx1"/>
                </a:solidFill>
                <a:latin typeface="Times" pitchFamily="-16" charset="0"/>
              </a:defRPr>
            </a:lvl8pPr>
            <a:lvl9pPr marL="4108102" indent="-241653" eaLnBrk="0" fontAlgn="base" hangingPunct="0">
              <a:spcBef>
                <a:spcPct val="0"/>
              </a:spcBef>
              <a:spcAft>
                <a:spcPct val="0"/>
              </a:spcAft>
              <a:defRPr sz="2500">
                <a:solidFill>
                  <a:schemeClr val="tx1"/>
                </a:solidFill>
                <a:latin typeface="Times" pitchFamily="-16" charset="0"/>
              </a:defRPr>
            </a:lvl9pPr>
          </a:lstStyle>
          <a:p>
            <a:fld id="{A56AD9DA-A8B8-4C6C-84C2-7C556BAE0C05}" type="slidenum">
              <a:rPr lang="en-US" sz="1300">
                <a:solidFill>
                  <a:prstClr val="black"/>
                </a:solidFill>
              </a:rPr>
              <a:pPr/>
              <a:t>2</a:t>
            </a:fld>
            <a:endParaRPr lang="en-US" sz="1300" dirty="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STN E-Library 2012</a:t>
            </a:r>
            <a:endParaRPr lang="en-US" dirty="0"/>
          </a:p>
        </p:txBody>
      </p:sp>
      <p:sp>
        <p:nvSpPr>
          <p:cNvPr id="3" name="Header Placeholder 2"/>
          <p:cNvSpPr>
            <a:spLocks noGrp="1"/>
          </p:cNvSpPr>
          <p:nvPr>
            <p:ph type="hdr" sz="quarter" idx="11"/>
          </p:nvPr>
        </p:nvSpPr>
        <p:spPr/>
        <p:txBody>
          <a:bodyPr/>
          <a:lstStyle/>
          <a:p>
            <a:r>
              <a:rPr lang="en-US" smtClean="0"/>
              <a:t>2_Hospital Emergency Operations Response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normAutofit/>
          </a:bodyPr>
          <a:lstStyle/>
          <a:p>
            <a:pPr marL="228580" indent="-228580">
              <a:buAutoNum type="arabicPeriod"/>
            </a:pPr>
            <a:r>
              <a:rPr lang="en-US" dirty="0">
                <a:latin typeface="Arial" pitchFamily="34" charset="0"/>
                <a:cs typeface="Arial" pitchFamily="34" charset="0"/>
              </a:rPr>
              <a:t>American Airlines, September 11, 2001, Flight 77, crashes into the Pentagon, 66 fatalities on the plane.  </a:t>
            </a:r>
          </a:p>
          <a:p>
            <a:pPr marL="228580" indent="-228580">
              <a:buAutoNum type="arabicPeriod"/>
            </a:pPr>
            <a:r>
              <a:rPr lang="en-US" dirty="0">
                <a:latin typeface="Arial" pitchFamily="34" charset="0"/>
                <a:cs typeface="Arial" pitchFamily="34" charset="0"/>
              </a:rPr>
              <a:t>American Airlines, Flight 587, crashes into the Queens apartment building, 260 fatalities on the plane. </a:t>
            </a:r>
          </a:p>
          <a:p>
            <a:pPr marL="228580" indent="-228580" defTabSz="914319" eaLnBrk="0" fontAlgn="base" hangingPunct="0">
              <a:spcBef>
                <a:spcPct val="30000"/>
              </a:spcBef>
              <a:spcAft>
                <a:spcPct val="0"/>
              </a:spcAft>
              <a:buFontTx/>
              <a:buAutoNum type="arabicPeriod" startAt="3"/>
              <a:defRPr/>
            </a:pPr>
            <a:r>
              <a:rPr lang="en-US" dirty="0">
                <a:latin typeface="Arial" pitchFamily="34" charset="0"/>
                <a:cs typeface="Arial" pitchFamily="34" charset="0"/>
              </a:rPr>
              <a:t>US American Airlines, September 11, 2001, Flight 11, crashes into the World Trade Center, 92 fatalities on plane. </a:t>
            </a:r>
          </a:p>
          <a:p>
            <a:pPr marL="228580" indent="-228580">
              <a:buAutoNum type="arabicPeriod" startAt="3"/>
            </a:pPr>
            <a:r>
              <a:rPr lang="en-US" dirty="0">
                <a:latin typeface="Arial" pitchFamily="34" charset="0"/>
                <a:cs typeface="Arial" pitchFamily="34" charset="0"/>
              </a:rPr>
              <a:t>Airway, January 15, 2009, Flight 1404, ditches into the Hudson River, New York, due to multiple bird hitting engine.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B99C6F87-5C4A-4594-947F-310FAA4B0970}" type="slidenum">
              <a:rPr lang="en-US" smtClean="0"/>
              <a:pPr>
                <a:defRPr/>
              </a:pPr>
              <a:t>20</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dirty="0"/>
              <a:t>Point is to define aircraft crash events as a potential man-made hazard in the United States. Plans must address multiple or mass casualty response to include burns, trauma, casualty’s family needs as well as media) </a:t>
            </a:r>
          </a:p>
          <a:p>
            <a:r>
              <a:rPr lang="en-US" dirty="0"/>
              <a:t>In addition to events on previous slide….</a:t>
            </a:r>
          </a:p>
          <a:p>
            <a:r>
              <a:rPr lang="en-US" dirty="0"/>
              <a:t>1. Alaskan Airways, January 31, 2000, Flight 26, crashes into the Pacific Ocean, 88 fatalities. </a:t>
            </a:r>
          </a:p>
          <a:p>
            <a:r>
              <a:rPr lang="en-US" dirty="0"/>
              <a:t>2. Southwest Airlines, March 5, 2000, Flight 1455, runs off the runway in Burbank, California, 43 injuries out of 142 passengers. </a:t>
            </a:r>
          </a:p>
          <a:p>
            <a:r>
              <a:rPr lang="en-US" dirty="0"/>
              <a:t>3. Airjet Charter Flights, March 29, 2001, crashes on approach to Aspen, Colorado, 18 fatalities.  </a:t>
            </a:r>
          </a:p>
          <a:p>
            <a:r>
              <a:rPr lang="en-US" dirty="0"/>
              <a:t>4. United Airlines, September 11, 2001, Fight 175, crashes into the World Trade Center, 65 fatalities on the plane. </a:t>
            </a:r>
          </a:p>
          <a:p>
            <a:r>
              <a:rPr lang="en-US" dirty="0"/>
              <a:t>5. United Airlines, September 11, 2001, Flight 93, crashes into field in Pennsylvania, 44 fatalities on the plane. </a:t>
            </a:r>
          </a:p>
          <a:p>
            <a:r>
              <a:rPr lang="en-US" dirty="0"/>
              <a:t>6. American Airlines, December 22, 2001, Flight 63, Richard Reid, Shoe Bomber. No fatalities. </a:t>
            </a:r>
          </a:p>
          <a:p>
            <a:r>
              <a:rPr lang="en-US" dirty="0"/>
              <a:t>7. Air Midwest, January 8, 2003, crashes on takeoff at Charlotte, NC, 21 fatalities. </a:t>
            </a:r>
          </a:p>
          <a:p>
            <a:r>
              <a:rPr lang="en-US" dirty="0"/>
              <a:t>8. American Eagle, May 9, 2004, flight 5401, runway event, 13 injuries. </a:t>
            </a:r>
          </a:p>
          <a:p>
            <a:r>
              <a:rPr lang="en-US" dirty="0"/>
              <a:t>9. Southwest Airlines, December 10, 2005, Flight 1248, slides off runway, no injuries on plane – one fatality on ground. </a:t>
            </a:r>
          </a:p>
          <a:p>
            <a:r>
              <a:rPr lang="en-US" dirty="0"/>
              <a:t>10. Conair Air, August 27, 2006, Flight 191, crash on take-off at Lexington, Kentucky, 49 fatalities. </a:t>
            </a:r>
          </a:p>
          <a:p>
            <a:r>
              <a:rPr lang="en-US" dirty="0"/>
              <a:t>11. Colgan Air, February 12, 2009, Flight 3407, crashes into houses in Clarence New York, 50 fatalities.</a:t>
            </a:r>
          </a:p>
          <a:p>
            <a:r>
              <a:rPr lang="en-US" dirty="0"/>
              <a:t>12. Northwest Airlines, December 25, Flight 253, man with explosive device causes fire on plane – 3 injuries. </a:t>
            </a:r>
            <a:endParaRPr lang="en-US" dirty="0"/>
          </a:p>
        </p:txBody>
      </p:sp>
      <p:sp>
        <p:nvSpPr>
          <p:cNvPr id="4" name="Slide Number Placeholder 3"/>
          <p:cNvSpPr>
            <a:spLocks noGrp="1"/>
          </p:cNvSpPr>
          <p:nvPr>
            <p:ph type="sldNum" sz="quarter" idx="10"/>
          </p:nvPr>
        </p:nvSpPr>
        <p:spPr/>
        <p:txBody>
          <a:bodyPr/>
          <a:lstStyle/>
          <a:p>
            <a:fld id="{B19DFF27-0604-4290-B859-70ECBDE53A3D}"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extLst>
      <p:ext uri="{BB962C8B-B14F-4D97-AF65-F5344CB8AC3E}">
        <p14:creationId xmlns:p14="http://schemas.microsoft.com/office/powerpoint/2010/main" val="3267844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31520" y="4560570"/>
            <a:ext cx="5852160" cy="4320540"/>
          </a:xfrm>
          <a:prstGeom prst="rect">
            <a:avLst/>
          </a:prstGeom>
          <a:noFill/>
          <a:ln/>
        </p:spPr>
        <p:txBody>
          <a:bodyPr/>
          <a:lstStyle/>
          <a:p>
            <a:r>
              <a:rPr lang="en-US" b="1" dirty="0" smtClean="0">
                <a:solidFill>
                  <a:schemeClr val="tx1"/>
                </a:solidFill>
                <a:latin typeface="Arial" pitchFamily="34" charset="0"/>
                <a:cs typeface="Arial" pitchFamily="34" charset="0"/>
              </a:rPr>
              <a:t>There have been 201 deaths in school shootings since 2000.</a:t>
            </a:r>
          </a:p>
          <a:p>
            <a:endParaRPr lang="en-US" b="1" dirty="0" smtClean="0">
              <a:solidFill>
                <a:schemeClr val="tx1"/>
              </a:solidFill>
              <a:latin typeface="Arial" pitchFamily="34" charset="0"/>
              <a:cs typeface="Arial" pitchFamily="34" charset="0"/>
            </a:endParaRPr>
          </a:p>
          <a:p>
            <a:r>
              <a:rPr lang="en-US" dirty="0" smtClean="0">
                <a:latin typeface="Arial" pitchFamily="34" charset="0"/>
                <a:cs typeface="Arial" pitchFamily="34" charset="0"/>
              </a:rPr>
              <a:t>First School Shooting-  University of Texas in Austin, August 1, 1966  16  Killed (Man-made hazard)</a:t>
            </a:r>
          </a:p>
          <a:p>
            <a:r>
              <a:rPr lang="en-US" dirty="0" smtClean="0">
                <a:latin typeface="Arial" pitchFamily="34" charset="0"/>
                <a:cs typeface="Arial" pitchFamily="34" charset="0"/>
              </a:rPr>
              <a:t>Columbine High School – Littleton Colorado, April 20, 1999 – 13 Killed</a:t>
            </a:r>
          </a:p>
          <a:p>
            <a:r>
              <a:rPr lang="en-US" dirty="0" smtClean="0">
                <a:latin typeface="Arial" pitchFamily="34" charset="0"/>
                <a:cs typeface="Arial" pitchFamily="34" charset="0"/>
              </a:rPr>
              <a:t>Virginia Tech Shooting – Blacksburg, Virginia, April 27, 2007 – 32 Killed</a:t>
            </a:r>
          </a:p>
          <a:p>
            <a:r>
              <a:rPr lang="en-US" dirty="0" smtClean="0">
                <a:latin typeface="Arial" pitchFamily="34" charset="0"/>
                <a:cs typeface="Arial" pitchFamily="34" charset="0"/>
              </a:rPr>
              <a:t>Sandy Hook Elementary</a:t>
            </a:r>
            <a:r>
              <a:rPr lang="en-US" baseline="0" dirty="0" smtClean="0">
                <a:latin typeface="Arial" pitchFamily="34" charset="0"/>
                <a:cs typeface="Arial" pitchFamily="34" charset="0"/>
              </a:rPr>
              <a:t> School- Newtown, Connecticut- 20 students, 6 teachers Killed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Since 1966, there have been over 117 documented schools shootings in the US.</a:t>
            </a:r>
          </a:p>
          <a:p>
            <a:r>
              <a:rPr lang="en-US" dirty="0" smtClean="0">
                <a:latin typeface="Arial" pitchFamily="34" charset="0"/>
                <a:cs typeface="Arial" pitchFamily="34" charset="0"/>
              </a:rPr>
              <a:t>Universities – 36 shootings</a:t>
            </a:r>
          </a:p>
          <a:p>
            <a:r>
              <a:rPr lang="en-US" dirty="0" smtClean="0">
                <a:latin typeface="Arial" pitchFamily="34" charset="0"/>
                <a:cs typeface="Arial" pitchFamily="34" charset="0"/>
              </a:rPr>
              <a:t>High Schools – 58 shootings </a:t>
            </a:r>
          </a:p>
          <a:p>
            <a:r>
              <a:rPr lang="en-US" dirty="0" smtClean="0">
                <a:latin typeface="Arial" pitchFamily="34" charset="0"/>
                <a:cs typeface="Arial" pitchFamily="34" charset="0"/>
              </a:rPr>
              <a:t>Middle Schools – 19 shootings </a:t>
            </a:r>
          </a:p>
          <a:p>
            <a:r>
              <a:rPr lang="en-US" dirty="0" smtClean="0">
                <a:latin typeface="Arial" pitchFamily="34" charset="0"/>
                <a:cs typeface="Arial" pitchFamily="34" charset="0"/>
              </a:rPr>
              <a:t>Elementary Schools – 14 shootings </a:t>
            </a:r>
          </a:p>
          <a:p>
            <a:r>
              <a:rPr lang="en-US" dirty="0" smtClean="0">
                <a:latin typeface="Arial" pitchFamily="34" charset="0"/>
                <a:cs typeface="Arial" pitchFamily="34" charset="0"/>
              </a:rPr>
              <a:t>Day Care Center – 1 shooting </a:t>
            </a:r>
          </a:p>
          <a:p>
            <a:r>
              <a:rPr lang="en-US" dirty="0" smtClean="0">
                <a:latin typeface="Arial" pitchFamily="34" charset="0"/>
                <a:cs typeface="Arial" pitchFamily="34" charset="0"/>
              </a:rPr>
              <a:t>Amish School – 1 shooting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Point - : Man-made hazard</a:t>
            </a:r>
          </a:p>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22</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sz="1300" dirty="0">
                <a:latin typeface="Arial" pitchFamily="34" charset="0"/>
                <a:cs typeface="Arial" pitchFamily="34" charset="0"/>
              </a:rPr>
              <a:t>Slide to point out that hospitals can be the site of single or multiple shootings and emergency operations plans must address the active shooter. </a:t>
            </a:r>
          </a:p>
          <a:p>
            <a:endParaRPr lang="en-US" sz="1300" dirty="0">
              <a:latin typeface="Arial" pitchFamily="34" charset="0"/>
              <a:cs typeface="Arial" pitchFamily="34" charset="0"/>
            </a:endParaRPr>
          </a:p>
          <a:p>
            <a:r>
              <a:rPr lang="en-US" sz="1300" b="1" dirty="0">
                <a:latin typeface="Arial" pitchFamily="34" charset="0"/>
                <a:cs typeface="Arial" pitchFamily="34" charset="0"/>
              </a:rPr>
              <a:t>What is your active shooter procedure?</a:t>
            </a:r>
          </a:p>
          <a:p>
            <a:endParaRPr lang="en-US" sz="1300" dirty="0">
              <a:latin typeface="Arial" pitchFamily="34" charset="0"/>
              <a:cs typeface="Arial" pitchFamily="34" charset="0"/>
            </a:endParaRPr>
          </a:p>
          <a:p>
            <a:r>
              <a:rPr lang="en-US" sz="1300" dirty="0">
                <a:latin typeface="Arial" pitchFamily="34" charset="0"/>
                <a:cs typeface="Arial" pitchFamily="34" charset="0"/>
              </a:rPr>
              <a:t>Newspaper clipping of event in Pittsburgh Psych Hospital </a:t>
            </a:r>
          </a:p>
          <a:p>
            <a:r>
              <a:rPr lang="en-US" sz="1300" dirty="0">
                <a:latin typeface="Arial" pitchFamily="34" charset="0"/>
                <a:cs typeface="Arial" pitchFamily="34" charset="0"/>
              </a:rPr>
              <a:t>  2 Dead and 7 Wounded </a:t>
            </a:r>
          </a:p>
          <a:p>
            <a:endParaRPr lang="en-US" sz="1300" dirty="0">
              <a:latin typeface="Arial" pitchFamily="34" charset="0"/>
              <a:cs typeface="Arial" pitchFamily="34" charset="0"/>
            </a:endParaRPr>
          </a:p>
          <a:p>
            <a:r>
              <a:rPr lang="en-US" sz="1300" dirty="0">
                <a:latin typeface="Arial" pitchFamily="34" charset="0"/>
                <a:cs typeface="Arial" pitchFamily="34" charset="0"/>
              </a:rPr>
              <a:t>Creighton University Medical Center – One man shot by a shooter. </a:t>
            </a:r>
          </a:p>
          <a:p>
            <a:r>
              <a:rPr lang="en-US" sz="1300" dirty="0">
                <a:latin typeface="Arial" pitchFamily="34" charset="0"/>
                <a:cs typeface="Arial" pitchFamily="34" charset="0"/>
              </a:rPr>
              <a:t>Physician’s Regional Medical Center – Shooter killed wife then turned gun on himself</a:t>
            </a:r>
          </a:p>
          <a:p>
            <a:r>
              <a:rPr lang="en-US" sz="1300" dirty="0">
                <a:latin typeface="Arial" pitchFamily="34" charset="0"/>
                <a:cs typeface="Arial" pitchFamily="34" charset="0"/>
              </a:rPr>
              <a:t>John Hopkins – Shooter wounds doctor, kills mother then turns gun on himself</a:t>
            </a:r>
          </a:p>
          <a:p>
            <a:endParaRPr lang="en-US" sz="1300" dirty="0">
              <a:latin typeface="Arial" pitchFamily="34" charset="0"/>
              <a:cs typeface="Arial" pitchFamily="34" charset="0"/>
            </a:endParaRPr>
          </a:p>
          <a:p>
            <a:r>
              <a:rPr lang="en-US" sz="1300" dirty="0">
                <a:latin typeface="Arial" pitchFamily="34" charset="0"/>
                <a:cs typeface="Arial" pitchFamily="34" charset="0"/>
              </a:rPr>
              <a:t>ENA Study </a:t>
            </a:r>
          </a:p>
          <a:p>
            <a:r>
              <a:rPr lang="en-US" sz="1300" dirty="0">
                <a:latin typeface="Arial" pitchFamily="34" charset="0"/>
                <a:cs typeface="Arial" pitchFamily="34" charset="0"/>
              </a:rPr>
              <a:t>97.1 %  - Physical Violence was perpetrated by patients and their relatives. </a:t>
            </a:r>
          </a:p>
          <a:p>
            <a:r>
              <a:rPr lang="en-US" sz="1300" dirty="0">
                <a:latin typeface="Arial" pitchFamily="34" charset="0"/>
                <a:cs typeface="Arial" pitchFamily="34" charset="0"/>
              </a:rPr>
              <a:t>80.6% of physical violence occurred in the patients’ room, 23.2% in the corridors, hallways stairs and elevators, and 14.7% at the nurses’ station. </a:t>
            </a:r>
          </a:p>
          <a:p>
            <a:r>
              <a:rPr lang="en-US" sz="1300" dirty="0">
                <a:latin typeface="Arial" pitchFamily="34" charset="0"/>
                <a:cs typeface="Arial" pitchFamily="34" charset="0"/>
              </a:rPr>
              <a:t>38.2% of physical violence against emergency nurses occurred while they were triaging patients, 33.8% while restraining or subduing patients, and 30.9% while they were performing invasive procedures. </a:t>
            </a:r>
          </a:p>
          <a:p>
            <a:r>
              <a:rPr lang="en-US" sz="1300" dirty="0">
                <a:latin typeface="Arial" pitchFamily="34" charset="0"/>
                <a:cs typeface="Arial" pitchFamily="34" charset="0"/>
              </a:rPr>
              <a:t>15% of male nurses reported having been victims of physical violence compared with 10.3% of female nurses. </a:t>
            </a:r>
          </a:p>
          <a:p>
            <a:r>
              <a:rPr lang="en-US" sz="1300" dirty="0">
                <a:latin typeface="Arial" pitchFamily="34" charset="0"/>
                <a:cs typeface="Arial" pitchFamily="34" charset="0"/>
              </a:rPr>
              <a:t>13.4% of violent acts occurred in large urban areas compared with 8.3% in rural areas.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extLst>
      <p:ext uri="{BB962C8B-B14F-4D97-AF65-F5344CB8AC3E}">
        <p14:creationId xmlns:p14="http://schemas.microsoft.com/office/powerpoint/2010/main" val="553364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a:latin typeface="Arial" pitchFamily="34" charset="0"/>
                <a:cs typeface="Arial" pitchFamily="34" charset="0"/>
              </a:rPr>
              <a:t>Table reflects the terrorist events for the defined years. Information available through FEMA and online review. </a:t>
            </a:r>
          </a:p>
          <a:p>
            <a:r>
              <a:rPr lang="en-US" dirty="0">
                <a:latin typeface="Arial" pitchFamily="34" charset="0"/>
                <a:cs typeface="Arial" pitchFamily="34" charset="0"/>
              </a:rPr>
              <a:t>Memorable Events </a:t>
            </a:r>
          </a:p>
          <a:p>
            <a:r>
              <a:rPr lang="en-US" dirty="0">
                <a:latin typeface="Arial" pitchFamily="34" charset="0"/>
                <a:cs typeface="Arial" pitchFamily="34" charset="0"/>
              </a:rPr>
              <a:t>1983, November 7, U. D. Senate Bomb. The Armed Resistant Unit, a militant group bombs the US Capital in response to the US Invasion of Grenada.</a:t>
            </a:r>
          </a:p>
          <a:p>
            <a:r>
              <a:rPr lang="en-US" dirty="0">
                <a:latin typeface="Arial" pitchFamily="34" charset="0"/>
                <a:cs typeface="Arial" pitchFamily="34" charset="0"/>
              </a:rPr>
              <a:t>1984, Rajneeshee </a:t>
            </a:r>
            <a:r>
              <a:rPr lang="en-US" dirty="0">
                <a:latin typeface="Arial" pitchFamily="34" charset="0"/>
                <a:cs typeface="Arial" pitchFamily="34" charset="0"/>
              </a:rPr>
              <a:t>bioterrorism </a:t>
            </a:r>
            <a:r>
              <a:rPr lang="en-US" dirty="0">
                <a:latin typeface="Arial" pitchFamily="34" charset="0"/>
                <a:cs typeface="Arial" pitchFamily="34" charset="0"/>
              </a:rPr>
              <a:t>attack: First bioterrorism in the US – the Rajneeshee cult spread salmonella in salad bars at 10 restaurants in the Dallas, Oregon, to influence elections. </a:t>
            </a:r>
          </a:p>
          <a:p>
            <a:r>
              <a:rPr lang="en-US" dirty="0">
                <a:latin typeface="Arial" pitchFamily="34" charset="0"/>
                <a:cs typeface="Arial" pitchFamily="34" charset="0"/>
              </a:rPr>
              <a:t>1985 December 11: first fatality of the Unabomber’s neo-luddite campaign. </a:t>
            </a:r>
          </a:p>
          <a:p>
            <a:r>
              <a:rPr lang="en-US" dirty="0">
                <a:latin typeface="Arial" pitchFamily="34" charset="0"/>
                <a:cs typeface="Arial" pitchFamily="34" charset="0"/>
              </a:rPr>
              <a:t>1993, February 26; First World Trade Center bombing killed six and injured 1000. Attached carried out by Al Qaeda.</a:t>
            </a:r>
          </a:p>
          <a:p>
            <a:r>
              <a:rPr lang="en-US" dirty="0">
                <a:latin typeface="Arial" pitchFamily="34" charset="0"/>
                <a:cs typeface="Arial" pitchFamily="34" charset="0"/>
              </a:rPr>
              <a:t>1994 December 10; Second Unabomber fatality.</a:t>
            </a:r>
          </a:p>
          <a:p>
            <a:r>
              <a:rPr lang="en-US" dirty="0">
                <a:latin typeface="Arial" pitchFamily="34" charset="0"/>
                <a:cs typeface="Arial" pitchFamily="34" charset="0"/>
              </a:rPr>
              <a:t>1995 April 19; Oklahoma City bombing; Alfred P. Murrah Federal Building – 168 fatalities.</a:t>
            </a:r>
          </a:p>
          <a:p>
            <a:r>
              <a:rPr lang="en-US" dirty="0">
                <a:latin typeface="Arial" pitchFamily="34" charset="0"/>
                <a:cs typeface="Arial" pitchFamily="34" charset="0"/>
              </a:rPr>
              <a:t>1995 April 24; third Unabomber fatality.</a:t>
            </a:r>
          </a:p>
          <a:p>
            <a:r>
              <a:rPr lang="en-US" dirty="0">
                <a:latin typeface="Arial" pitchFamily="34" charset="0"/>
                <a:cs typeface="Arial" pitchFamily="34" charset="0"/>
              </a:rPr>
              <a:t>1996 July 27; Centennial Olympic Park bombing by Eric Robert Rudolph occurred in Atlanta, Georgia, during the Atlanta Olympics. One person was killed and 111 were injured. </a:t>
            </a:r>
          </a:p>
          <a:p>
            <a:r>
              <a:rPr lang="en-US" dirty="0">
                <a:latin typeface="Arial" pitchFamily="34" charset="0"/>
                <a:cs typeface="Arial" pitchFamily="34" charset="0"/>
              </a:rPr>
              <a:t>1997 February 24; Palestinian Ali Hassan Abu K</a:t>
            </a:r>
            <a:r>
              <a:rPr lang="en-US" dirty="0">
                <a:latin typeface="Arial" pitchFamily="34" charset="0"/>
                <a:cs typeface="Arial" pitchFamily="34" charset="0"/>
              </a:rPr>
              <a:t>amal </a:t>
            </a:r>
            <a:r>
              <a:rPr lang="en-US" dirty="0">
                <a:latin typeface="Arial" pitchFamily="34" charset="0"/>
                <a:cs typeface="Arial" pitchFamily="34" charset="0"/>
              </a:rPr>
              <a:t>opens fire on tourist at observation deck atop the Empire State Building killing a Danish national and wounding visitors.</a:t>
            </a:r>
          </a:p>
          <a:p>
            <a:r>
              <a:rPr lang="en-US" dirty="0">
                <a:latin typeface="Arial" pitchFamily="34" charset="0"/>
                <a:cs typeface="Arial" pitchFamily="34" charset="0"/>
              </a:rPr>
              <a:t>2009 November 5; Fort Hood shooting: Major Nidal Malik Hasan, a US psychiatrist, opens fire and kills 13 people at the Fort Hood Army Base. </a:t>
            </a:r>
          </a:p>
          <a:p>
            <a:r>
              <a:rPr lang="en-US" dirty="0">
                <a:latin typeface="Arial" pitchFamily="34" charset="0"/>
                <a:cs typeface="Arial" pitchFamily="34" charset="0"/>
              </a:rPr>
              <a:t>2010 February 18; Austin suicide attack: Joseph Stack deliberately flew a small Piper Dakota aircraft into the government building in Austin, Texas, killing himself and an Internal Revenue Service employee. </a:t>
            </a:r>
          </a:p>
          <a:p>
            <a:endParaRPr lang="en-US" sz="1000" dirty="0">
              <a:latin typeface="Times" pitchFamily="18" charset="0"/>
            </a:endParaRPr>
          </a:p>
          <a:p>
            <a:endParaRPr lang="en-US" sz="1000" dirty="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24</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Brief overview of the acts of terrorism toward the US in and out of the United States.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25</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Continued list of terrorist acts toward the US.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26</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Mitigation: Process of defining risks and potential  vulnerabilities and then working to reduce the vulnerability and to strengthen society’s ability to endure and respond.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Preparedness: Process of developing a formal program of response. Preparedness includes training, staff development, classification of public health resources, development of standard operating procedures, developing emergency operations response procedures, developing communication procedures, and developing stockpiles and placement of key supplies and resources. This also includes participation in tabletop and functional exercises to test the response procedures. This is also the phase where community memoranda of understanding and external contracts are established. </a:t>
            </a:r>
          </a:p>
          <a:p>
            <a:r>
              <a:rPr lang="en-US" dirty="0" smtClean="0">
                <a:latin typeface="Arial" pitchFamily="34" charset="0"/>
                <a:cs typeface="Arial" pitchFamily="34" charset="0"/>
              </a:rPr>
              <a:t>Response: Phase in which each agency activates its emergency operations response plan to the specific threat, which can integrate local, regional, state and federal response. </a:t>
            </a:r>
            <a:r>
              <a:rPr lang="en-US" b="1" dirty="0" smtClean="0">
                <a:latin typeface="Arial" pitchFamily="34" charset="0"/>
                <a:cs typeface="Arial" pitchFamily="34" charset="0"/>
              </a:rPr>
              <a:t>Picture is of an emergency department preparing for a hazardous materials event.</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Recovery: Phase that identifies resources that can assist in restoring daily function as well as other resources that can address physically and emotional needs of the population. This is multidisciplinary and may include law enforcement, public schools, public works, EMS providers who are not 911 providers, and the business community. </a:t>
            </a:r>
          </a:p>
          <a:p>
            <a:endParaRPr lang="en-US" dirty="0" smtClean="0">
              <a:latin typeface="Arial" pitchFamily="34" charset="0"/>
              <a:cs typeface="Arial" pitchFamily="34" charset="0"/>
            </a:endParaRPr>
          </a:p>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27</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This process reflects the sequence of events to declare and event a major disaster. </a:t>
            </a:r>
          </a:p>
          <a:p>
            <a:r>
              <a:rPr lang="en-US" dirty="0" smtClean="0">
                <a:latin typeface="Arial" pitchFamily="34" charset="0"/>
                <a:cs typeface="Arial" pitchFamily="34" charset="0"/>
              </a:rPr>
              <a:t>The event occurs which initiates a cascade of responses from the local to the regional responders. This process will escalate from the local, regional response to the district to the Governor of the State. The Governor requests major disaster assistance – FEMA Assistance. The President will define or declare if major disaster assistance is granted and if long-tern recovery assistance is granted.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28</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731520" y="4560570"/>
            <a:ext cx="5852160" cy="4320540"/>
          </a:xfrm>
          <a:prstGeom prst="rect">
            <a:avLst/>
          </a:prstGeom>
          <a:noFill/>
          <a:ln/>
        </p:spPr>
        <p:txBody>
          <a:bodyPr/>
          <a:lstStyle/>
          <a:p>
            <a:pPr>
              <a:lnSpc>
                <a:spcPct val="90000"/>
              </a:lnSpc>
            </a:pPr>
            <a:r>
              <a:rPr lang="en-US" dirty="0" smtClean="0">
                <a:latin typeface="Arial" pitchFamily="34" charset="0"/>
                <a:cs typeface="Arial" pitchFamily="34" charset="0"/>
              </a:rPr>
              <a:t>Local Government Responds with supplementation through mutual aid agreements, neighboring communities and volunteer agencies.  Regional partnerships through the trauma system and other agreements assist in mutual aid agreements. </a:t>
            </a:r>
          </a:p>
          <a:p>
            <a:pPr>
              <a:lnSpc>
                <a:spcPct val="90000"/>
              </a:lnSpc>
            </a:pPr>
            <a:endParaRPr lang="en-US" dirty="0" smtClean="0">
              <a:latin typeface="Arial" pitchFamily="34" charset="0"/>
              <a:cs typeface="Arial" pitchFamily="34" charset="0"/>
            </a:endParaRPr>
          </a:p>
          <a:p>
            <a:pPr>
              <a:lnSpc>
                <a:spcPct val="90000"/>
              </a:lnSpc>
            </a:pPr>
            <a:r>
              <a:rPr lang="en-US" dirty="0" smtClean="0">
                <a:latin typeface="Arial" pitchFamily="34" charset="0"/>
                <a:cs typeface="Arial" pitchFamily="34" charset="0"/>
              </a:rPr>
              <a:t>Comprehensive</a:t>
            </a:r>
            <a:r>
              <a:rPr lang="en-US" baseline="0" dirty="0" smtClean="0">
                <a:latin typeface="Arial" pitchFamily="34" charset="0"/>
                <a:cs typeface="Arial" pitchFamily="34" charset="0"/>
              </a:rPr>
              <a:t> information about Disaster policy and response can be found : http://www.fema.gov/</a:t>
            </a:r>
            <a:endParaRPr lang="en-US" dirty="0" smtClean="0">
              <a:latin typeface="Arial" pitchFamily="34" charset="0"/>
              <a:cs typeface="Arial" pitchFamily="34" charset="0"/>
            </a:endParaRPr>
          </a:p>
          <a:p>
            <a:pPr>
              <a:lnSpc>
                <a:spcPct val="90000"/>
              </a:lnSpc>
            </a:pPr>
            <a:endParaRPr lang="en-US" dirty="0" smtClean="0">
              <a:latin typeface="Arial" pitchFamily="34" charset="0"/>
              <a:cs typeface="Arial" pitchFamily="34" charset="0"/>
            </a:endParaRPr>
          </a:p>
          <a:p>
            <a:pPr>
              <a:lnSpc>
                <a:spcPct val="90000"/>
              </a:lnSpc>
            </a:pPr>
            <a:r>
              <a:rPr lang="en-US" dirty="0" smtClean="0">
                <a:latin typeface="Arial" pitchFamily="34" charset="0"/>
                <a:cs typeface="Arial" pitchFamily="34" charset="0"/>
              </a:rPr>
              <a:t>The State responds with state resources, such as the National Guard and state agencies. </a:t>
            </a:r>
          </a:p>
          <a:p>
            <a:pPr>
              <a:lnSpc>
                <a:spcPct val="90000"/>
              </a:lnSpc>
            </a:pPr>
            <a:endParaRPr lang="en-US" dirty="0" smtClean="0">
              <a:latin typeface="Arial" pitchFamily="34" charset="0"/>
              <a:cs typeface="Arial" pitchFamily="34" charset="0"/>
            </a:endParaRPr>
          </a:p>
          <a:p>
            <a:pPr>
              <a:lnSpc>
                <a:spcPct val="90000"/>
              </a:lnSpc>
            </a:pPr>
            <a:r>
              <a:rPr lang="en-US" dirty="0" smtClean="0">
                <a:latin typeface="Arial" pitchFamily="34" charset="0"/>
                <a:cs typeface="Arial" pitchFamily="34" charset="0"/>
              </a:rPr>
              <a:t>The damage assessment by local, state and federal organizations determines losses and potential recovery needs. </a:t>
            </a:r>
          </a:p>
          <a:p>
            <a:pPr>
              <a:lnSpc>
                <a:spcPct val="90000"/>
              </a:lnSpc>
            </a:pPr>
            <a:endParaRPr lang="en-US" dirty="0" smtClean="0">
              <a:latin typeface="Arial" pitchFamily="34" charset="0"/>
              <a:cs typeface="Arial" pitchFamily="34" charset="0"/>
            </a:endParaRPr>
          </a:p>
          <a:p>
            <a:pPr>
              <a:lnSpc>
                <a:spcPct val="90000"/>
              </a:lnSpc>
            </a:pPr>
            <a:r>
              <a:rPr lang="en-US" dirty="0" smtClean="0">
                <a:latin typeface="Arial" pitchFamily="34" charset="0"/>
                <a:cs typeface="Arial" pitchFamily="34" charset="0"/>
              </a:rPr>
              <a:t>The Major Disaster Declaration is requested by the Governor, based on assessments of damage and recovery needs and an agreement to commit state funds and resources to the long-term recovery. </a:t>
            </a:r>
          </a:p>
          <a:p>
            <a:pPr>
              <a:lnSpc>
                <a:spcPct val="90000"/>
              </a:lnSpc>
            </a:pPr>
            <a:endParaRPr lang="en-US" dirty="0" smtClean="0">
              <a:latin typeface="Arial" pitchFamily="34" charset="0"/>
              <a:cs typeface="Arial" pitchFamily="34" charset="0"/>
            </a:endParaRPr>
          </a:p>
          <a:p>
            <a:pPr>
              <a:lnSpc>
                <a:spcPct val="90000"/>
              </a:lnSpc>
            </a:pPr>
            <a:r>
              <a:rPr lang="en-US" dirty="0" smtClean="0">
                <a:latin typeface="Arial" pitchFamily="34" charset="0"/>
                <a:cs typeface="Arial" pitchFamily="34" charset="0"/>
              </a:rPr>
              <a:t>FEMA completes an evaluation of the request and recommends actions to the White House based on the disaster, local community impact and the state’s ability to recover.  </a:t>
            </a:r>
          </a:p>
          <a:p>
            <a:pPr>
              <a:lnSpc>
                <a:spcPct val="90000"/>
              </a:lnSpc>
            </a:pPr>
            <a:endParaRPr lang="en-US" dirty="0" smtClean="0">
              <a:latin typeface="Arial" pitchFamily="34" charset="0"/>
              <a:cs typeface="Arial" pitchFamily="34" charset="0"/>
            </a:endParaRPr>
          </a:p>
          <a:p>
            <a:pPr>
              <a:lnSpc>
                <a:spcPct val="90000"/>
              </a:lnSpc>
            </a:pPr>
            <a:r>
              <a:rPr lang="en-US" dirty="0" smtClean="0">
                <a:latin typeface="Arial" pitchFamily="34" charset="0"/>
                <a:cs typeface="Arial" pitchFamily="34" charset="0"/>
              </a:rPr>
              <a:t>The President approves the request of FEMA informs the governor that the request has been denied. This decision process could take hours to weeks depending on the nature of the event. </a:t>
            </a:r>
          </a:p>
          <a:p>
            <a:pPr>
              <a:lnSpc>
                <a:spcPct val="90000"/>
              </a:lnSpc>
            </a:pPr>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29</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568960" y="4560887"/>
            <a:ext cx="6095682" cy="4640263"/>
          </a:xfrm>
          <a:prstGeom prst="rect">
            <a:avLst/>
          </a:prstGeom>
          <a:noFill/>
          <a:ln/>
        </p:spPr>
        <p:txBody>
          <a:bodyPr/>
          <a:lstStyle/>
          <a:p>
            <a:pPr>
              <a:lnSpc>
                <a:spcPct val="80000"/>
              </a:lnSpc>
            </a:pPr>
            <a:r>
              <a:rPr lang="en-US" sz="1300" dirty="0">
                <a:latin typeface="Arial" pitchFamily="34" charset="0"/>
                <a:cs typeface="Arial" pitchFamily="34" charset="0"/>
              </a:rPr>
              <a:t>Review </a:t>
            </a:r>
            <a:r>
              <a:rPr lang="en-US" sz="1300" dirty="0">
                <a:latin typeface="Arial" pitchFamily="34" charset="0"/>
                <a:cs typeface="Arial" pitchFamily="34" charset="0"/>
              </a:rPr>
              <a:t>objectives of presentation. </a:t>
            </a:r>
          </a:p>
        </p:txBody>
      </p:sp>
      <p:sp>
        <p:nvSpPr>
          <p:cNvPr id="5" name="Slide Number Placeholder 4"/>
          <p:cNvSpPr>
            <a:spLocks noGrp="1"/>
          </p:cNvSpPr>
          <p:nvPr>
            <p:ph type="sldNum" sz="quarter" idx="10"/>
          </p:nvPr>
        </p:nvSpPr>
        <p:spPr/>
        <p:txBody>
          <a:bodyPr/>
          <a:lstStyle/>
          <a:p>
            <a:fld id="{B19DFF27-0604-4290-B859-70ECBDE53A3D}" type="slidenum">
              <a:rPr lang="en-US" smtClean="0"/>
              <a:pPr/>
              <a:t>3</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The President, declared Homeland Security Presidential Directive 5, following the September 11 terrorist attacks. He requested the development of a new National Response Plan to align Federal coordination structures, capabilities, and resources into a unified, disciplined, all-hazards approach to manage a domestic event. The goal was to standardize operations for all levels of disaster response fro local federal, public to private entities. The NRP established a national framework, standardizes coordination, communication, incident management, and information sharing as well as disaster protocols. The NRP provides for guidance to initiate long-term community recovery.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National Response Plan will supersede and integrated the following:</a:t>
            </a:r>
          </a:p>
          <a:p>
            <a:r>
              <a:rPr lang="en-US" dirty="0" smtClean="0">
                <a:latin typeface="Arial" pitchFamily="34" charset="0"/>
                <a:cs typeface="Arial" pitchFamily="34" charset="0"/>
              </a:rPr>
              <a:t>Initial National Response Plan</a:t>
            </a:r>
          </a:p>
          <a:p>
            <a:r>
              <a:rPr lang="en-US" dirty="0" smtClean="0">
                <a:latin typeface="Arial" pitchFamily="34" charset="0"/>
                <a:cs typeface="Arial" pitchFamily="34" charset="0"/>
              </a:rPr>
              <a:t>Federal Response Plan </a:t>
            </a:r>
          </a:p>
          <a:p>
            <a:r>
              <a:rPr lang="en-US" dirty="0" smtClean="0">
                <a:latin typeface="Arial" pitchFamily="34" charset="0"/>
                <a:cs typeface="Arial" pitchFamily="34" charset="0"/>
              </a:rPr>
              <a:t>US Governmental Interagency Domestic Terrorism Concept of Operations Plan </a:t>
            </a:r>
          </a:p>
          <a:p>
            <a:r>
              <a:rPr lang="en-US" dirty="0" smtClean="0">
                <a:latin typeface="Arial" pitchFamily="34" charset="0"/>
                <a:cs typeface="Arial" pitchFamily="34" charset="0"/>
              </a:rPr>
              <a:t>Federal Radiological Emergency Response Plan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30</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731520" y="4560570"/>
            <a:ext cx="5852160" cy="4320540"/>
          </a:xfrm>
          <a:prstGeom prst="rect">
            <a:avLst/>
          </a:prstGeom>
          <a:noFill/>
          <a:ln/>
        </p:spPr>
        <p:txBody>
          <a:bodyPr/>
          <a:lstStyle/>
          <a:p>
            <a:pPr marL="228580" indent="-228580">
              <a:lnSpc>
                <a:spcPct val="80000"/>
              </a:lnSpc>
            </a:pPr>
            <a:r>
              <a:rPr lang="en-US" sz="1100" dirty="0">
                <a:latin typeface="Arial" pitchFamily="34" charset="0"/>
                <a:cs typeface="Arial" pitchFamily="34" charset="0"/>
              </a:rPr>
              <a:t>Emergency Support Function #8 is to assist in Public Health and Medical Services. The support may be provided in response to multiple public health and medical events:</a:t>
            </a:r>
          </a:p>
          <a:p>
            <a:pPr marL="228580" indent="-228580">
              <a:lnSpc>
                <a:spcPct val="80000"/>
              </a:lnSpc>
            </a:pPr>
            <a:r>
              <a:rPr lang="en-US" sz="1100" dirty="0">
                <a:latin typeface="Arial" pitchFamily="34" charset="0"/>
                <a:cs typeface="Arial" pitchFamily="34" charset="0"/>
              </a:rPr>
              <a:t>Natural and man-made disasters creating public health and medical emergencies</a:t>
            </a:r>
          </a:p>
          <a:p>
            <a:pPr marL="228580" indent="-228580">
              <a:lnSpc>
                <a:spcPct val="80000"/>
              </a:lnSpc>
            </a:pPr>
            <a:r>
              <a:rPr lang="en-US" sz="1100" dirty="0">
                <a:latin typeface="Arial" pitchFamily="34" charset="0"/>
                <a:cs typeface="Arial" pitchFamily="34" charset="0"/>
              </a:rPr>
              <a:t>Terrorist threats using chemical, biological, nuclear/radiological material or large explosive devices</a:t>
            </a:r>
          </a:p>
          <a:p>
            <a:pPr marL="228580" indent="-228580">
              <a:lnSpc>
                <a:spcPct val="80000"/>
              </a:lnSpc>
            </a:pPr>
            <a:r>
              <a:rPr lang="en-US" sz="1100" dirty="0">
                <a:latin typeface="Arial" pitchFamily="34" charset="0"/>
                <a:cs typeface="Arial" pitchFamily="34" charset="0"/>
              </a:rPr>
              <a:t>Infectious disease outbreaks and pandemics </a:t>
            </a:r>
          </a:p>
          <a:p>
            <a:pPr marL="228580" indent="-228580">
              <a:lnSpc>
                <a:spcPct val="80000"/>
              </a:lnSpc>
            </a:pPr>
            <a:r>
              <a:rPr lang="en-US" sz="1100" dirty="0">
                <a:latin typeface="Arial" pitchFamily="34" charset="0"/>
                <a:cs typeface="Arial" pitchFamily="34" charset="0"/>
              </a:rPr>
              <a:t>Animal health emergencies</a:t>
            </a:r>
          </a:p>
          <a:p>
            <a:pPr marL="228580" indent="-228580">
              <a:lnSpc>
                <a:spcPct val="80000"/>
              </a:lnSpc>
            </a:pPr>
            <a:r>
              <a:rPr lang="en-US" sz="1100" dirty="0">
                <a:latin typeface="Arial" pitchFamily="34" charset="0"/>
                <a:cs typeface="Arial" pitchFamily="34" charset="0"/>
              </a:rPr>
              <a:t>Other event that creates an actual or potential public health or medical emergency where Federal assistance is needed. </a:t>
            </a:r>
          </a:p>
          <a:p>
            <a:pPr marL="228580" indent="-228580">
              <a:lnSpc>
                <a:spcPct val="80000"/>
              </a:lnSpc>
            </a:pPr>
            <a:endParaRPr lang="en-US" sz="1100" dirty="0">
              <a:latin typeface="Arial" pitchFamily="34" charset="0"/>
              <a:cs typeface="Arial" pitchFamily="34" charset="0"/>
            </a:endParaRPr>
          </a:p>
          <a:p>
            <a:pPr marL="228580" indent="-228580">
              <a:lnSpc>
                <a:spcPct val="80000"/>
              </a:lnSpc>
            </a:pPr>
            <a:r>
              <a:rPr lang="en-US" sz="1100" dirty="0">
                <a:latin typeface="Arial" pitchFamily="34" charset="0"/>
                <a:cs typeface="Arial" pitchFamily="34" charset="0"/>
              </a:rPr>
              <a:t>ESF #8 of the NRP may be categorized according to the functional areas:</a:t>
            </a:r>
          </a:p>
          <a:p>
            <a:pPr marL="228580" indent="-228580">
              <a:lnSpc>
                <a:spcPct val="80000"/>
              </a:lnSpc>
              <a:buFontTx/>
              <a:buAutoNum type="arabicPeriod"/>
            </a:pPr>
            <a:r>
              <a:rPr lang="en-US" sz="1100" dirty="0">
                <a:latin typeface="Arial" pitchFamily="34" charset="0"/>
                <a:cs typeface="Arial" pitchFamily="34" charset="0"/>
              </a:rPr>
              <a:t>Assessment of public health / medical needs</a:t>
            </a:r>
          </a:p>
          <a:p>
            <a:pPr marL="228580" indent="-228580">
              <a:lnSpc>
                <a:spcPct val="80000"/>
              </a:lnSpc>
            </a:pPr>
            <a:r>
              <a:rPr lang="en-US" sz="1100" dirty="0">
                <a:latin typeface="Arial" pitchFamily="34" charset="0"/>
                <a:cs typeface="Arial" pitchFamily="34" charset="0"/>
              </a:rPr>
              <a:t>2. Health surveillance </a:t>
            </a:r>
          </a:p>
          <a:p>
            <a:pPr marL="228580" indent="-228580">
              <a:lnSpc>
                <a:spcPct val="80000"/>
              </a:lnSpc>
            </a:pPr>
            <a:r>
              <a:rPr lang="en-US" sz="1100" dirty="0">
                <a:latin typeface="Arial" pitchFamily="34" charset="0"/>
                <a:cs typeface="Arial" pitchFamily="34" charset="0"/>
              </a:rPr>
              <a:t>3. Medical care personnel</a:t>
            </a:r>
          </a:p>
          <a:p>
            <a:pPr marL="228580" indent="-228580">
              <a:lnSpc>
                <a:spcPct val="80000"/>
              </a:lnSpc>
            </a:pPr>
            <a:r>
              <a:rPr lang="en-US" sz="1100" dirty="0">
                <a:latin typeface="Arial" pitchFamily="34" charset="0"/>
                <a:cs typeface="Arial" pitchFamily="34" charset="0"/>
              </a:rPr>
              <a:t>4. Health/Medical equipment and supplies </a:t>
            </a:r>
          </a:p>
          <a:p>
            <a:pPr marL="228580" indent="-228580">
              <a:lnSpc>
                <a:spcPct val="80000"/>
              </a:lnSpc>
            </a:pPr>
            <a:r>
              <a:rPr lang="en-US" sz="1100" dirty="0">
                <a:latin typeface="Arial" pitchFamily="34" charset="0"/>
                <a:cs typeface="Arial" pitchFamily="34" charset="0"/>
              </a:rPr>
              <a:t>5. Patient evacuation </a:t>
            </a:r>
          </a:p>
          <a:p>
            <a:pPr marL="228580" indent="-228580">
              <a:lnSpc>
                <a:spcPct val="80000"/>
              </a:lnSpc>
            </a:pPr>
            <a:r>
              <a:rPr lang="en-US" sz="1100" dirty="0">
                <a:latin typeface="Arial" pitchFamily="34" charset="0"/>
                <a:cs typeface="Arial" pitchFamily="34" charset="0"/>
              </a:rPr>
              <a:t>6. Patient care </a:t>
            </a:r>
          </a:p>
          <a:p>
            <a:pPr marL="228580" indent="-228580">
              <a:lnSpc>
                <a:spcPct val="80000"/>
              </a:lnSpc>
            </a:pPr>
            <a:r>
              <a:rPr lang="en-US" sz="1100" dirty="0">
                <a:latin typeface="Arial" pitchFamily="34" charset="0"/>
                <a:cs typeface="Arial" pitchFamily="34" charset="0"/>
              </a:rPr>
              <a:t>7. Safety and security for human drugs, biologics, medical devices, veterinary drugs</a:t>
            </a:r>
          </a:p>
          <a:p>
            <a:pPr marL="228580" indent="-228580">
              <a:lnSpc>
                <a:spcPct val="80000"/>
              </a:lnSpc>
            </a:pPr>
            <a:r>
              <a:rPr lang="en-US" sz="1100" dirty="0">
                <a:latin typeface="Arial" pitchFamily="34" charset="0"/>
                <a:cs typeface="Arial" pitchFamily="34" charset="0"/>
              </a:rPr>
              <a:t>8. Food safety and security </a:t>
            </a:r>
          </a:p>
          <a:p>
            <a:pPr marL="228580" indent="-228580">
              <a:lnSpc>
                <a:spcPct val="80000"/>
              </a:lnSpc>
              <a:buFontTx/>
              <a:buAutoNum type="arabicPeriod" startAt="9"/>
            </a:pPr>
            <a:r>
              <a:rPr lang="en-US" sz="1100" dirty="0">
                <a:latin typeface="Arial" pitchFamily="34" charset="0"/>
                <a:cs typeface="Arial" pitchFamily="34" charset="0"/>
              </a:rPr>
              <a:t>Blood and blood products</a:t>
            </a:r>
          </a:p>
          <a:p>
            <a:pPr marL="228580" indent="-228580">
              <a:lnSpc>
                <a:spcPct val="80000"/>
              </a:lnSpc>
              <a:buFontTx/>
              <a:buAutoNum type="arabicPeriod" startAt="9"/>
            </a:pPr>
            <a:r>
              <a:rPr lang="en-US" sz="1100" dirty="0">
                <a:latin typeface="Arial" pitchFamily="34" charset="0"/>
                <a:cs typeface="Arial" pitchFamily="34" charset="0"/>
              </a:rPr>
              <a:t> Agriculture safety and security </a:t>
            </a:r>
          </a:p>
          <a:p>
            <a:pPr marL="228580" indent="-228580">
              <a:lnSpc>
                <a:spcPct val="80000"/>
              </a:lnSpc>
              <a:buFontTx/>
              <a:buAutoNum type="arabicPeriod" startAt="9"/>
            </a:pPr>
            <a:r>
              <a:rPr lang="en-US" sz="1100" dirty="0">
                <a:latin typeface="Arial" pitchFamily="34" charset="0"/>
                <a:cs typeface="Arial" pitchFamily="34" charset="0"/>
              </a:rPr>
              <a:t> Worker health and safety </a:t>
            </a:r>
          </a:p>
          <a:p>
            <a:pPr marL="228580" indent="-228580">
              <a:lnSpc>
                <a:spcPct val="80000"/>
              </a:lnSpc>
              <a:buFontTx/>
              <a:buAutoNum type="arabicPeriod" startAt="9"/>
            </a:pPr>
            <a:r>
              <a:rPr lang="en-US" sz="1100" dirty="0">
                <a:latin typeface="Arial" pitchFamily="34" charset="0"/>
                <a:cs typeface="Arial" pitchFamily="34" charset="0"/>
              </a:rPr>
              <a:t> All-hazard consulting </a:t>
            </a:r>
          </a:p>
          <a:p>
            <a:pPr marL="228580" indent="-228580">
              <a:lnSpc>
                <a:spcPct val="80000"/>
              </a:lnSpc>
              <a:buFontTx/>
              <a:buAutoNum type="arabicPeriod" startAt="9"/>
            </a:pPr>
            <a:r>
              <a:rPr lang="en-US" sz="1100" dirty="0">
                <a:latin typeface="Arial" pitchFamily="34" charset="0"/>
                <a:cs typeface="Arial" pitchFamily="34" charset="0"/>
              </a:rPr>
              <a:t> Behavioral consulting </a:t>
            </a:r>
          </a:p>
          <a:p>
            <a:pPr marL="228580" indent="-228580">
              <a:lnSpc>
                <a:spcPct val="80000"/>
              </a:lnSpc>
              <a:buFontTx/>
              <a:buAutoNum type="arabicPeriod" startAt="9"/>
            </a:pPr>
            <a:r>
              <a:rPr lang="en-US" sz="1100" dirty="0">
                <a:latin typeface="Arial" pitchFamily="34" charset="0"/>
                <a:cs typeface="Arial" pitchFamily="34" charset="0"/>
              </a:rPr>
              <a:t> Public health and medical information </a:t>
            </a:r>
          </a:p>
          <a:p>
            <a:pPr marL="228580" indent="-228580">
              <a:lnSpc>
                <a:spcPct val="80000"/>
              </a:lnSpc>
              <a:buFontTx/>
              <a:buAutoNum type="arabicPeriod" startAt="9"/>
            </a:pPr>
            <a:r>
              <a:rPr lang="en-US" sz="1100" dirty="0">
                <a:latin typeface="Arial" pitchFamily="34" charset="0"/>
                <a:cs typeface="Arial" pitchFamily="34" charset="0"/>
              </a:rPr>
              <a:t> Vector control </a:t>
            </a:r>
          </a:p>
          <a:p>
            <a:pPr marL="228580" indent="-228580">
              <a:lnSpc>
                <a:spcPct val="80000"/>
              </a:lnSpc>
              <a:buFontTx/>
              <a:buAutoNum type="arabicPeriod" startAt="9"/>
            </a:pPr>
            <a:r>
              <a:rPr lang="en-US" sz="1100" dirty="0">
                <a:latin typeface="Arial" pitchFamily="34" charset="0"/>
                <a:cs typeface="Arial" pitchFamily="34" charset="0"/>
              </a:rPr>
              <a:t> Potable water, waster water and solid waster disposal</a:t>
            </a:r>
          </a:p>
          <a:p>
            <a:pPr marL="228580" indent="-228580">
              <a:lnSpc>
                <a:spcPct val="80000"/>
              </a:lnSpc>
              <a:buFontTx/>
              <a:buAutoNum type="arabicPeriod" startAt="9"/>
            </a:pPr>
            <a:r>
              <a:rPr lang="en-US" sz="1100" dirty="0">
                <a:latin typeface="Arial" pitchFamily="34" charset="0"/>
                <a:cs typeface="Arial" pitchFamily="34" charset="0"/>
              </a:rPr>
              <a:t> Victim identification / mortuary services </a:t>
            </a:r>
          </a:p>
          <a:p>
            <a:pPr marL="228580" indent="-228580">
              <a:lnSpc>
                <a:spcPct val="80000"/>
              </a:lnSpc>
              <a:buFontTx/>
              <a:buAutoNum type="arabicPeriod" startAt="9"/>
            </a:pPr>
            <a:r>
              <a:rPr lang="en-US" sz="1100" dirty="0">
                <a:latin typeface="Arial" pitchFamily="34" charset="0"/>
                <a:cs typeface="Arial" pitchFamily="34" charset="0"/>
              </a:rPr>
              <a:t> Veterinary services </a:t>
            </a:r>
          </a:p>
          <a:p>
            <a:pPr marL="228580" indent="-228580">
              <a:lnSpc>
                <a:spcPct val="80000"/>
              </a:lnSpc>
            </a:pPr>
            <a:endParaRPr lang="en-US" sz="1100" dirty="0">
              <a:latin typeface="Arial" pitchFamily="34" charset="0"/>
              <a:cs typeface="Arial" pitchFamily="34" charset="0"/>
            </a:endParaRPr>
          </a:p>
          <a:p>
            <a:pPr marL="228580" indent="-228580">
              <a:lnSpc>
                <a:spcPct val="80000"/>
              </a:lnSpc>
            </a:pPr>
            <a:r>
              <a:rPr lang="en-US" sz="1100" dirty="0">
                <a:latin typeface="Arial" pitchFamily="34" charset="0"/>
                <a:cs typeface="Arial" pitchFamily="34" charset="0"/>
              </a:rPr>
              <a:t>National Disaster Medical System (NDMS) is another source of public health and medical personnel under ESF #8. The NDMS is a nation wide partnership designed to deliver quality medical care to the victims and responders to domestic disasters. </a:t>
            </a:r>
          </a:p>
          <a:p>
            <a:pPr marL="228580" indent="-228580">
              <a:lnSpc>
                <a:spcPct val="80000"/>
              </a:lnSpc>
            </a:pPr>
            <a:r>
              <a:rPr lang="en-US" sz="1100" dirty="0">
                <a:latin typeface="Arial" pitchFamily="34" charset="0"/>
                <a:cs typeface="Arial" pitchFamily="34" charset="0"/>
              </a:rPr>
              <a:t>Disaster Medical Assistance Team</a:t>
            </a:r>
          </a:p>
          <a:p>
            <a:pPr marL="228580" indent="-228580">
              <a:lnSpc>
                <a:spcPct val="80000"/>
              </a:lnSpc>
            </a:pPr>
            <a:r>
              <a:rPr lang="en-US" sz="1100" dirty="0">
                <a:latin typeface="Arial" pitchFamily="34" charset="0"/>
                <a:cs typeface="Arial" pitchFamily="34" charset="0"/>
              </a:rPr>
              <a:t>Disaster Mortuary Operational Team</a:t>
            </a:r>
          </a:p>
          <a:p>
            <a:pPr marL="228580" indent="-228580">
              <a:lnSpc>
                <a:spcPct val="80000"/>
              </a:lnSpc>
            </a:pPr>
            <a:r>
              <a:rPr lang="en-US" sz="1100" dirty="0">
                <a:latin typeface="Arial" pitchFamily="34" charset="0"/>
                <a:cs typeface="Arial" pitchFamily="34" charset="0"/>
              </a:rPr>
              <a:t>Veterinary Medical Assistance Team </a:t>
            </a:r>
          </a:p>
          <a:p>
            <a:pPr marL="228580" indent="-228580">
              <a:lnSpc>
                <a:spcPct val="80000"/>
              </a:lnSpc>
            </a:pPr>
            <a:r>
              <a:rPr lang="en-US" sz="1100" dirty="0">
                <a:latin typeface="Arial" pitchFamily="34" charset="0"/>
                <a:cs typeface="Arial" pitchFamily="34" charset="0"/>
              </a:rPr>
              <a:t>National Medical Response Team </a:t>
            </a:r>
          </a:p>
          <a:p>
            <a:pPr marL="228580" indent="-228580">
              <a:lnSpc>
                <a:spcPct val="80000"/>
              </a:lnSpc>
            </a:pP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31</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257300" y="609600"/>
            <a:ext cx="4800600" cy="3600450"/>
          </a:xfrm>
          <a:ln/>
        </p:spPr>
      </p:sp>
      <p:sp>
        <p:nvSpPr>
          <p:cNvPr id="104451" name="Rectangle 3"/>
          <p:cNvSpPr>
            <a:spLocks noGrp="1" noChangeArrowheads="1"/>
          </p:cNvSpPr>
          <p:nvPr>
            <p:ph type="body" idx="1"/>
          </p:nvPr>
        </p:nvSpPr>
        <p:spPr>
          <a:xfrm>
            <a:off x="731520" y="4369435"/>
            <a:ext cx="5852160" cy="4320540"/>
          </a:xfrm>
          <a:prstGeom prst="rect">
            <a:avLst/>
          </a:prstGeom>
          <a:noFill/>
          <a:ln/>
        </p:spPr>
        <p:txBody>
          <a:bodyPr/>
          <a:lstStyle/>
          <a:p>
            <a:pPr>
              <a:lnSpc>
                <a:spcPct val="90000"/>
              </a:lnSpc>
            </a:pPr>
            <a:r>
              <a:rPr lang="en-US" dirty="0">
                <a:latin typeface="Arial" pitchFamily="34" charset="0"/>
                <a:cs typeface="Arial" pitchFamily="34" charset="0"/>
              </a:rPr>
              <a:t>The September 11</a:t>
            </a:r>
            <a:r>
              <a:rPr lang="en-US" baseline="30000" dirty="0">
                <a:latin typeface="Arial" pitchFamily="34" charset="0"/>
                <a:cs typeface="Arial" pitchFamily="34" charset="0"/>
              </a:rPr>
              <a:t>th</a:t>
            </a:r>
            <a:r>
              <a:rPr lang="en-US" dirty="0">
                <a:latin typeface="Arial" pitchFamily="34" charset="0"/>
                <a:cs typeface="Arial" pitchFamily="34" charset="0"/>
              </a:rPr>
              <a:t> attacks created a change in how hospitals and health care systems were viewed in regards to disaster response. The health care system is now viewed as a component of our national response system. EMS, law enforcement and fire have long  been recognized as first responders for a number of years. Recent paradigm shifts now include hospitals and health care systems as first responders and first receivers. Hospitals are now viewed as a component of national security. Hospitals are recognized as safe havens in communities. The public expects hospitals to be prepared to care for their needs during and event. However in most hospitals daily operating requirements stretch hospital resources. Funding to enhance disaster response is a low priority in today’s health care facilities. Community integration and collaborative partnerships are now necessary but competition for the health care dollar creates a negative impact on integrations. </a:t>
            </a:r>
          </a:p>
          <a:p>
            <a:pPr>
              <a:lnSpc>
                <a:spcPct val="90000"/>
              </a:lnSpc>
            </a:pPr>
            <a:endParaRPr lang="en-US" dirty="0">
              <a:latin typeface="Arial" pitchFamily="34" charset="0"/>
              <a:cs typeface="Arial" pitchFamily="34" charset="0"/>
            </a:endParaRPr>
          </a:p>
          <a:p>
            <a:pPr>
              <a:lnSpc>
                <a:spcPct val="90000"/>
              </a:lnSpc>
            </a:pPr>
            <a:r>
              <a:rPr lang="en-US" dirty="0">
                <a:latin typeface="Arial" pitchFamily="34" charset="0"/>
                <a:cs typeface="Arial" pitchFamily="34" charset="0"/>
              </a:rPr>
              <a:t>This is in direct contrast to what the public expects. Hospitals are expected to handle whatever they receive and do it right the first time. </a:t>
            </a:r>
          </a:p>
          <a:p>
            <a:pPr>
              <a:lnSpc>
                <a:spcPct val="90000"/>
              </a:lnSpc>
            </a:pPr>
            <a:endParaRPr lang="en-US" dirty="0">
              <a:latin typeface="Arial" pitchFamily="34" charset="0"/>
              <a:cs typeface="Arial" pitchFamily="34" charset="0"/>
            </a:endParaRPr>
          </a:p>
          <a:p>
            <a:pPr>
              <a:lnSpc>
                <a:spcPct val="90000"/>
              </a:lnSpc>
            </a:pPr>
            <a:r>
              <a:rPr lang="en-US" dirty="0">
                <a:latin typeface="Arial" pitchFamily="34" charset="0"/>
                <a:cs typeface="Arial" pitchFamily="34" charset="0"/>
              </a:rPr>
              <a:t>Hospitals provide complex services: healthcare services, laundry services, hotel services, food services, building services, and warehouse services</a:t>
            </a:r>
          </a:p>
          <a:p>
            <a:pPr>
              <a:lnSpc>
                <a:spcPct val="90000"/>
              </a:lnSpc>
            </a:pPr>
            <a:endParaRPr lang="en-US" dirty="0">
              <a:latin typeface="Arial" pitchFamily="34" charset="0"/>
              <a:cs typeface="Arial" pitchFamily="34" charset="0"/>
            </a:endParaRPr>
          </a:p>
          <a:p>
            <a:pPr>
              <a:lnSpc>
                <a:spcPct val="90000"/>
              </a:lnSpc>
            </a:pPr>
            <a:r>
              <a:rPr lang="en-US" dirty="0">
                <a:latin typeface="Arial" pitchFamily="34" charset="0"/>
                <a:cs typeface="Arial" pitchFamily="34" charset="0"/>
              </a:rPr>
              <a:t>Hospitals depend on public services for water, sewer, power, medical gases, communications, fuel, and waster collection. Back-up provisions for must be well planned and tested to prevent interruption of services and in major catastrophic events, event the back-up supply sources may be impacted. </a:t>
            </a:r>
          </a:p>
          <a:p>
            <a:pPr>
              <a:lnSpc>
                <a:spcPct val="90000"/>
              </a:lnSpc>
            </a:pPr>
            <a:endParaRPr lang="en-US" dirty="0">
              <a:latin typeface="Arial" pitchFamily="34" charset="0"/>
              <a:cs typeface="Arial" pitchFamily="34" charset="0"/>
            </a:endParaRPr>
          </a:p>
          <a:p>
            <a:pPr>
              <a:lnSpc>
                <a:spcPct val="90000"/>
              </a:lnSpc>
            </a:pPr>
            <a:r>
              <a:rPr lang="en-US" dirty="0">
                <a:latin typeface="Arial" pitchFamily="34" charset="0"/>
                <a:cs typeface="Arial" pitchFamily="34" charset="0"/>
              </a:rPr>
              <a:t>Hospitals have within their infrastructure and environment hazardous materials: toxic agents, poisonous liquids, gases, and combustible agents. Items such as heavy medical equipment, storage shelves or supplies can cause harm during events such as earthquake, tornado or situations of violence. These items create their own potential threat to the hospital. These and the previously mentioned issues must be taken into consideration during the preparedness and planning phases. </a:t>
            </a:r>
          </a:p>
          <a:p>
            <a:pPr>
              <a:lnSpc>
                <a:spcPct val="90000"/>
              </a:lnSpc>
            </a:pPr>
            <a:endParaRPr lang="en-US" dirty="0">
              <a:latin typeface="Arial" pitchFamily="34" charset="0"/>
              <a:cs typeface="Arial" pitchFamily="34" charset="0"/>
            </a:endParaRPr>
          </a:p>
          <a:p>
            <a:pPr>
              <a:lnSpc>
                <a:spcPct val="90000"/>
              </a:lnSpc>
            </a:pPr>
            <a:endParaRPr lang="en-US" sz="1000" dirty="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32</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Hospital response can be reviewed in very defined phases. </a:t>
            </a:r>
          </a:p>
          <a:p>
            <a:r>
              <a:rPr lang="en-US" dirty="0" smtClean="0">
                <a:latin typeface="Arial" pitchFamily="34" charset="0"/>
                <a:cs typeface="Arial" pitchFamily="34" charset="0"/>
              </a:rPr>
              <a:t>Preparedness</a:t>
            </a:r>
          </a:p>
          <a:p>
            <a:r>
              <a:rPr lang="en-US" dirty="0" smtClean="0">
                <a:latin typeface="Arial" pitchFamily="34" charset="0"/>
                <a:cs typeface="Arial" pitchFamily="34" charset="0"/>
              </a:rPr>
              <a:t>Planning Integration with Pre-Hospital Agencies</a:t>
            </a:r>
          </a:p>
          <a:p>
            <a:r>
              <a:rPr lang="en-US" dirty="0" smtClean="0">
                <a:latin typeface="Arial" pitchFamily="34" charset="0"/>
                <a:cs typeface="Arial" pitchFamily="34" charset="0"/>
              </a:rPr>
              <a:t>Emergency Operations Response Plan </a:t>
            </a:r>
          </a:p>
          <a:p>
            <a:r>
              <a:rPr lang="en-US" dirty="0" smtClean="0">
                <a:latin typeface="Arial" pitchFamily="34" charset="0"/>
                <a:cs typeface="Arial" pitchFamily="34" charset="0"/>
              </a:rPr>
              <a:t>Regional Integration </a:t>
            </a:r>
          </a:p>
          <a:p>
            <a:r>
              <a:rPr lang="en-US" dirty="0" smtClean="0">
                <a:latin typeface="Arial" pitchFamily="34" charset="0"/>
                <a:cs typeface="Arial" pitchFamily="34" charset="0"/>
              </a:rPr>
              <a:t>After Action Review </a:t>
            </a:r>
          </a:p>
          <a:p>
            <a:r>
              <a:rPr lang="en-US" dirty="0" smtClean="0">
                <a:latin typeface="Arial" pitchFamily="34" charset="0"/>
                <a:cs typeface="Arial" pitchFamily="34" charset="0"/>
              </a:rPr>
              <a:t>Plan Revisions </a:t>
            </a:r>
          </a:p>
          <a:p>
            <a:r>
              <a:rPr lang="en-US" dirty="0" smtClean="0">
                <a:latin typeface="Arial" pitchFamily="34" charset="0"/>
                <a:cs typeface="Arial" pitchFamily="34" charset="0"/>
              </a:rPr>
              <a:t>These phases will be covered individually. </a:t>
            </a:r>
          </a:p>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33</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The preparedness phase of the hospital response begins with data collection. Data to be reviewed begins with Federal and hospital regulations. These regulatory guidelines will define the minimal requirements for the hospital  but does not necessarily define all components of successful responses. It is important that hospitals leaders commitment to needed educational needs such as Incident Command System training as well as training for triage, medical decontamination and special considerations for casualty management. Previous disaster exercises and after action reports must be reviewed to define status of corrective action plans and on-going weakness. Lessons learned for other events need to be reviewed. Regional and system response capabilities must be reviewed. The hospital must create an organizational structure that establishes emergency response as a priority and not bury the efforts under layers of bureaucracy of the hospital. </a:t>
            </a:r>
          </a:p>
          <a:p>
            <a:endParaRPr lang="en-US" dirty="0" smtClean="0">
              <a:latin typeface="Arial" pitchFamily="34" charset="0"/>
              <a:cs typeface="Arial" pitchFamily="34" charset="0"/>
            </a:endParaRPr>
          </a:p>
          <a:p>
            <a:r>
              <a:rPr lang="en-US" u="sng" dirty="0" smtClean="0">
                <a:latin typeface="Arial" pitchFamily="34" charset="0"/>
                <a:cs typeface="Arial" pitchFamily="34" charset="0"/>
              </a:rPr>
              <a:t>http://www.fema.gov/national-incident-management-system</a:t>
            </a:r>
          </a:p>
          <a:p>
            <a:endParaRPr lang="en-US" u="sng" dirty="0" smtClean="0">
              <a:latin typeface="Times" pitchFamily="18" charset="0"/>
            </a:endParaRPr>
          </a:p>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34</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731520" y="4560570"/>
            <a:ext cx="5852160" cy="4320540"/>
          </a:xfrm>
          <a:prstGeom prst="rect">
            <a:avLst/>
          </a:prstGeom>
          <a:noFill/>
          <a:ln/>
        </p:spPr>
        <p:txBody>
          <a:bodyPr/>
          <a:lstStyle/>
          <a:p>
            <a:pPr marL="228580" indent="-228580"/>
            <a:r>
              <a:rPr lang="en-US" dirty="0">
                <a:latin typeface="Arial" pitchFamily="34" charset="0"/>
                <a:cs typeface="Arial" pitchFamily="34" charset="0"/>
              </a:rPr>
              <a:t>Hospitals receiving Federal preparedness and response grants, contracts or cooperative agreement funds must implement all seventeen NIMS elements. The seventeen are listed. </a:t>
            </a:r>
          </a:p>
          <a:p>
            <a:pPr marL="228580" indent="-228580">
              <a:buFontTx/>
              <a:buAutoNum type="arabicPeriod"/>
            </a:pPr>
            <a:r>
              <a:rPr lang="en-US" dirty="0">
                <a:latin typeface="Arial" pitchFamily="34" charset="0"/>
                <a:cs typeface="Arial" pitchFamily="34" charset="0"/>
              </a:rPr>
              <a:t>The hospital must adopt the NIMS infrastructure. Create a specific committee to address emergency operations response that had defined medical leaders and administrative leaders. </a:t>
            </a:r>
          </a:p>
          <a:p>
            <a:pPr marL="228580" indent="-228580">
              <a:buFontTx/>
              <a:buAutoNum type="arabicPeriod"/>
            </a:pPr>
            <a:r>
              <a:rPr lang="en-US" dirty="0">
                <a:latin typeface="Arial" pitchFamily="34" charset="0"/>
                <a:cs typeface="Arial" pitchFamily="34" charset="0"/>
              </a:rPr>
              <a:t> Command structure that follows the Incident Command System</a:t>
            </a:r>
          </a:p>
          <a:p>
            <a:pPr marL="228580" indent="-228580">
              <a:buFontTx/>
              <a:buAutoNum type="arabicPeriod"/>
            </a:pPr>
            <a:r>
              <a:rPr lang="en-US" dirty="0">
                <a:latin typeface="Arial" pitchFamily="34" charset="0"/>
                <a:cs typeface="Arial" pitchFamily="34" charset="0"/>
              </a:rPr>
              <a:t> Participate in Multi-agency Coordination System</a:t>
            </a:r>
          </a:p>
          <a:p>
            <a:pPr marL="228580" indent="-228580">
              <a:buFontTx/>
              <a:buAutoNum type="arabicPeriod"/>
            </a:pPr>
            <a:r>
              <a:rPr lang="en-US" dirty="0">
                <a:latin typeface="Arial" pitchFamily="34" charset="0"/>
                <a:cs typeface="Arial" pitchFamily="34" charset="0"/>
              </a:rPr>
              <a:t> Integrate Public Information System </a:t>
            </a:r>
          </a:p>
          <a:p>
            <a:pPr marL="228580" indent="-228580">
              <a:buFontTx/>
              <a:buAutoNum type="arabicPeriod"/>
            </a:pPr>
            <a:r>
              <a:rPr lang="en-US" dirty="0">
                <a:latin typeface="Arial" pitchFamily="34" charset="0"/>
                <a:cs typeface="Arial" pitchFamily="34" charset="0"/>
              </a:rPr>
              <a:t> Maintain a NIMS tracking process. </a:t>
            </a:r>
          </a:p>
          <a:p>
            <a:pPr marL="228580" indent="-228580">
              <a:buFontTx/>
              <a:buAutoNum type="arabicPeriod"/>
            </a:pPr>
            <a:r>
              <a:rPr lang="en-US" dirty="0">
                <a:latin typeface="Arial" pitchFamily="34" charset="0"/>
                <a:cs typeface="Arial" pitchFamily="34" charset="0"/>
              </a:rPr>
              <a:t> Track preparedness funds to demonstrate alignment with preparedness, planning, response and recovery efforts. </a:t>
            </a:r>
          </a:p>
          <a:p>
            <a:pPr marL="228580" indent="-228580">
              <a:buFontTx/>
              <a:buAutoNum type="arabicPeriod"/>
            </a:pPr>
            <a:r>
              <a:rPr lang="en-US" dirty="0">
                <a:latin typeface="Arial" pitchFamily="34" charset="0"/>
                <a:cs typeface="Arial" pitchFamily="34" charset="0"/>
              </a:rPr>
              <a:t> Revise and update emergency operations response plan to follow ICS and all NIMS elements. </a:t>
            </a:r>
          </a:p>
          <a:p>
            <a:pPr marL="228580" indent="-228580">
              <a:buFontTx/>
              <a:buAutoNum type="arabicPeriod"/>
            </a:pPr>
            <a:r>
              <a:rPr lang="en-US" dirty="0">
                <a:latin typeface="Arial" pitchFamily="34" charset="0"/>
                <a:cs typeface="Arial" pitchFamily="34" charset="0"/>
              </a:rPr>
              <a:t> Maintain documented and signed mutual agreements and mutual sharing agreements. </a:t>
            </a:r>
          </a:p>
          <a:p>
            <a:pPr marL="228580" indent="-228580">
              <a:buFontTx/>
              <a:buAutoNum type="arabicPeriod"/>
            </a:pPr>
            <a:r>
              <a:rPr lang="en-US" dirty="0">
                <a:latin typeface="Arial" pitchFamily="34" charset="0"/>
                <a:cs typeface="Arial" pitchFamily="34" charset="0"/>
              </a:rPr>
              <a:t> Define the hospital leaders that must complete the ICS 800, 700, 100, 200, 300 and 400 and track completion. </a:t>
            </a:r>
          </a:p>
          <a:p>
            <a:pPr marL="228580" indent="-228580">
              <a:buFontTx/>
              <a:buAutoNum type="arabicPeriod"/>
            </a:pPr>
            <a:r>
              <a:rPr lang="en-US" dirty="0">
                <a:latin typeface="Arial" pitchFamily="34" charset="0"/>
                <a:cs typeface="Arial" pitchFamily="34" charset="0"/>
              </a:rPr>
              <a:t> Integrate ICS training into all exercises and after action reviews. </a:t>
            </a:r>
          </a:p>
          <a:p>
            <a:pPr marL="228580" indent="-228580">
              <a:buFontTx/>
              <a:buAutoNum type="arabicPeriod"/>
            </a:pPr>
            <a:r>
              <a:rPr lang="en-US" dirty="0">
                <a:latin typeface="Arial" pitchFamily="34" charset="0"/>
                <a:cs typeface="Arial" pitchFamily="34" charset="0"/>
              </a:rPr>
              <a:t> Maintain an all-hazard response plan that integrates ICS and NIMS elements. </a:t>
            </a:r>
          </a:p>
          <a:p>
            <a:pPr marL="228580" indent="-228580">
              <a:buFontTx/>
              <a:buAutoNum type="arabicPeriod"/>
            </a:pPr>
            <a:r>
              <a:rPr lang="en-US" dirty="0">
                <a:latin typeface="Arial" pitchFamily="34" charset="0"/>
                <a:cs typeface="Arial" pitchFamily="34" charset="0"/>
              </a:rPr>
              <a:t> Complete an after action report with corrective action plans that is tracked for implementation. </a:t>
            </a:r>
          </a:p>
          <a:p>
            <a:pPr marL="228580" indent="-228580">
              <a:buFontTx/>
              <a:buAutoNum type="arabicPeriod"/>
            </a:pPr>
            <a:r>
              <a:rPr lang="en-US" dirty="0">
                <a:latin typeface="Arial" pitchFamily="34" charset="0"/>
                <a:cs typeface="Arial" pitchFamily="34" charset="0"/>
              </a:rPr>
              <a:t> Maintain an inventory assessment. </a:t>
            </a:r>
          </a:p>
          <a:p>
            <a:pPr marL="228580" indent="-228580">
              <a:buFontTx/>
              <a:buAutoNum type="arabicPeriod"/>
            </a:pPr>
            <a:r>
              <a:rPr lang="en-US" dirty="0">
                <a:latin typeface="Arial" pitchFamily="34" charset="0"/>
                <a:cs typeface="Arial" pitchFamily="34" charset="0"/>
              </a:rPr>
              <a:t> Ensure the resource acquisition aligns with the ICS standards. </a:t>
            </a:r>
          </a:p>
          <a:p>
            <a:pPr marL="228580" indent="-228580">
              <a:buFontTx/>
              <a:buAutoNum type="arabicPeriod"/>
            </a:pPr>
            <a:r>
              <a:rPr lang="en-US" dirty="0">
                <a:latin typeface="Arial" pitchFamily="34" charset="0"/>
                <a:cs typeface="Arial" pitchFamily="34" charset="0"/>
              </a:rPr>
              <a:t> Ensure communication plan and system aligns with ICS standards. </a:t>
            </a:r>
          </a:p>
          <a:p>
            <a:pPr marL="228580" indent="-228580">
              <a:buFontTx/>
              <a:buAutoNum type="arabicPeriod"/>
            </a:pPr>
            <a:r>
              <a:rPr lang="en-US" dirty="0">
                <a:latin typeface="Arial" pitchFamily="34" charset="0"/>
                <a:cs typeface="Arial" pitchFamily="34" charset="0"/>
              </a:rPr>
              <a:t> Ensure information management and tracking are processed through the ICS standards. </a:t>
            </a:r>
          </a:p>
          <a:p>
            <a:pPr marL="228580" indent="-228580">
              <a:buFontTx/>
              <a:buAutoNum type="arabicPeriod"/>
            </a:pPr>
            <a:r>
              <a:rPr lang="en-US" dirty="0">
                <a:latin typeface="Arial" pitchFamily="34" charset="0"/>
                <a:cs typeface="Arial" pitchFamily="34" charset="0"/>
              </a:rPr>
              <a:t> Plan defines standard and consistent terminology. </a:t>
            </a:r>
          </a:p>
          <a:p>
            <a:pPr marL="228580" indent="-228580">
              <a:buFontTx/>
              <a:buAutoNum type="arabicPeriod"/>
            </a:pPr>
            <a:endParaRPr lang="en-US" sz="1000" dirty="0">
              <a:latin typeface="Times" pitchFamily="18" charset="0"/>
            </a:endParaRPr>
          </a:p>
          <a:p>
            <a:pPr marL="228580" indent="-228580">
              <a:buFontTx/>
              <a:buAutoNum type="arabicPeriod"/>
            </a:pPr>
            <a:endParaRPr lang="en-US" sz="1000" dirty="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35</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The hospital leaders and the committee responsible for the emergency operations response planning must be very knowledgeable of the regulatory requirements specific to emergency operations response. All members of the committee must fully understand their role and the regulations specific to the committee and their departments.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Joint Commission’s Emergency Management standards identify six critical areas;</a:t>
            </a:r>
          </a:p>
          <a:p>
            <a:r>
              <a:rPr lang="en-US" dirty="0" smtClean="0">
                <a:latin typeface="Arial" pitchFamily="34" charset="0"/>
                <a:cs typeface="Arial" pitchFamily="34" charset="0"/>
              </a:rPr>
              <a:t>Communications</a:t>
            </a:r>
          </a:p>
          <a:p>
            <a:r>
              <a:rPr lang="en-US" dirty="0" smtClean="0">
                <a:latin typeface="Arial" pitchFamily="34" charset="0"/>
                <a:cs typeface="Arial" pitchFamily="34" charset="0"/>
              </a:rPr>
              <a:t>Resource and assets</a:t>
            </a:r>
          </a:p>
          <a:p>
            <a:r>
              <a:rPr lang="en-US" dirty="0" smtClean="0">
                <a:latin typeface="Arial" pitchFamily="34" charset="0"/>
                <a:cs typeface="Arial" pitchFamily="34" charset="0"/>
              </a:rPr>
              <a:t>Safety and security </a:t>
            </a:r>
          </a:p>
          <a:p>
            <a:r>
              <a:rPr lang="en-US" dirty="0" smtClean="0">
                <a:latin typeface="Arial" pitchFamily="34" charset="0"/>
                <a:cs typeface="Arial" pitchFamily="34" charset="0"/>
              </a:rPr>
              <a:t>Staff responsibilities </a:t>
            </a:r>
          </a:p>
          <a:p>
            <a:r>
              <a:rPr lang="en-US" dirty="0" smtClean="0">
                <a:latin typeface="Arial" pitchFamily="34" charset="0"/>
                <a:cs typeface="Arial" pitchFamily="34" charset="0"/>
              </a:rPr>
              <a:t>Utilities management </a:t>
            </a:r>
          </a:p>
          <a:p>
            <a:r>
              <a:rPr lang="en-US" dirty="0" smtClean="0">
                <a:latin typeface="Arial" pitchFamily="34" charset="0"/>
                <a:cs typeface="Arial" pitchFamily="34" charset="0"/>
              </a:rPr>
              <a:t>Patient clinical and support activities</a:t>
            </a:r>
          </a:p>
        </p:txBody>
      </p:sp>
      <p:sp>
        <p:nvSpPr>
          <p:cNvPr id="4" name="Slide Number Placeholder 3"/>
          <p:cNvSpPr>
            <a:spLocks noGrp="1"/>
          </p:cNvSpPr>
          <p:nvPr>
            <p:ph type="sldNum" sz="quarter" idx="10"/>
          </p:nvPr>
        </p:nvSpPr>
        <p:spPr/>
        <p:txBody>
          <a:bodyPr/>
          <a:lstStyle/>
          <a:p>
            <a:fld id="{B19DFF27-0604-4290-B859-70ECBDE53A3D}" type="slidenum">
              <a:rPr lang="en-US" smtClean="0"/>
              <a:pPr/>
              <a:t>36</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a:latin typeface="Arial" pitchFamily="34" charset="0"/>
                <a:cs typeface="Arial" pitchFamily="34" charset="0"/>
              </a:rPr>
              <a:t>The planning phase follows the preparedness phase. Planning begins with the a review of the planning committee members, their role in response, commitment to participation and resources they bring. The planning committee must include acute care physicians, nurses and administrative leaders. Areas that play a key role in response must have a committed participant. Other criteria may drive participation as well. Example: trauma center criteria requires the trauma medical director and the trauma program manager must participate in hospital response as well as regional response planning. The committee will assign a task force to work with other community / regional leaders to complete a HVA. The previous years response plan, exercise after action reports and corrective action plans are reviewed by the committee. The outcome of these events will define the priorities for planning for the next twelve months. Special populations must be reviewed and have appropriate provisions in the response plan. These populations include but are not limited to pregnant individuals, pediatric, psychiatric, dialysis and geriatric patients. Patients who are homebound on ventilators and special needs must also be taken into consideration. Specific risk patterns such a chemical, biological, blast and burns treatments must be included in the response plan. </a:t>
            </a:r>
          </a:p>
          <a:p>
            <a:endParaRPr lang="en-US" dirty="0">
              <a:latin typeface="Arial" pitchFamily="34" charset="0"/>
              <a:cs typeface="Arial" pitchFamily="34" charset="0"/>
            </a:endParaRPr>
          </a:p>
          <a:p>
            <a:r>
              <a:rPr lang="en-US" dirty="0">
                <a:latin typeface="Arial" pitchFamily="34" charset="0"/>
                <a:cs typeface="Arial" pitchFamily="34" charset="0"/>
              </a:rPr>
              <a:t>Planning for staff will include 1) staffing model changes for the disaster response, 2) length of shift for the response, 3) how to provide meals and breaks for the response, 4) provisions for rest, potential for sleep arrangements depending on type of event, 5) provisions for child care / dependent care/ pet care and 6) health care / mental health provisions. Measures to notify staff of the event and of their need to respond need to monitored for time delays and communication breakdowns. Measures to accurately track time must be in place. Plans must ensure the safety and welfare for staff.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37</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The planning phase brings together hospital individuals that are interested, represent departments needed for response, have resources that are needed and provides history of what has happened as well response actions taken. These individuals need to reach out to the community representatives from Fire, EMS, Public Health and Emergency Management Office (EMO) to collectively complete a Hazard Vulnerability Assessment. Geographic regions and climate conditions impact the HVA.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38</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normAutofit/>
          </a:bodyPr>
          <a:lstStyle/>
          <a:p>
            <a:r>
              <a:rPr lang="en-US" dirty="0" smtClean="0">
                <a:latin typeface="Arial" pitchFamily="34" charset="0"/>
                <a:cs typeface="Arial" pitchFamily="34" charset="0"/>
              </a:rPr>
              <a:t>The HVA tool utilized will assist with defining a specific score for each hazard. These scores and then used to prioritize planning efforts and exercises. Planning efforts should be integrated with the local and regional planning efforts. The region needs to understand what the hospital plans are and the hospital needs to understand the region’s plan and expectation of the hospital.</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Review the definition of disaster. </a:t>
            </a:r>
          </a:p>
          <a:p>
            <a:r>
              <a:rPr lang="en-US" dirty="0" smtClean="0">
                <a:latin typeface="Arial" pitchFamily="34" charset="0"/>
                <a:cs typeface="Arial" pitchFamily="34" charset="0"/>
              </a:rPr>
              <a:t>Review with audience participation examples of natural events verses man-made events. </a:t>
            </a:r>
          </a:p>
          <a:p>
            <a:r>
              <a:rPr lang="en-US" dirty="0" smtClean="0">
                <a:latin typeface="Arial" pitchFamily="34" charset="0"/>
                <a:cs typeface="Arial" pitchFamily="34" charset="0"/>
              </a:rPr>
              <a:t>Define the new terminology for disaster is “emergency operations response”.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4</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731520" y="4560570"/>
            <a:ext cx="5852160" cy="4320540"/>
          </a:xfrm>
          <a:prstGeom prst="rect">
            <a:avLst/>
          </a:prstGeom>
          <a:noFill/>
          <a:ln/>
        </p:spPr>
        <p:txBody>
          <a:bodyPr/>
          <a:lstStyle/>
          <a:p>
            <a:r>
              <a:rPr lang="en-US" b="1" dirty="0" smtClean="0">
                <a:latin typeface="Arial" pitchFamily="34" charset="0"/>
                <a:cs typeface="Arial" pitchFamily="34" charset="0"/>
              </a:rPr>
              <a:t>Hazard Vulnerability Assessment (HVA)</a:t>
            </a:r>
          </a:p>
          <a:p>
            <a:r>
              <a:rPr lang="en-US" dirty="0" smtClean="0">
                <a:latin typeface="Arial" pitchFamily="34" charset="0"/>
                <a:cs typeface="Arial" pitchFamily="34" charset="0"/>
              </a:rPr>
              <a:t>To include audience participation, you may ask for other examples of Natural or Man Made hazards that might be included as a hazard in their community that is not listed. Another category to consider is technology when completing an HVA.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40</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320800" y="228600"/>
            <a:ext cx="4673600" cy="3505200"/>
          </a:xfrm>
          <a:ln/>
        </p:spPr>
      </p:sp>
      <p:sp>
        <p:nvSpPr>
          <p:cNvPr id="112643" name="Rectangle 3"/>
          <p:cNvSpPr>
            <a:spLocks noGrp="1" noChangeArrowheads="1"/>
          </p:cNvSpPr>
          <p:nvPr>
            <p:ph type="body" idx="1"/>
          </p:nvPr>
        </p:nvSpPr>
        <p:spPr>
          <a:xfrm>
            <a:off x="457200" y="3840480"/>
            <a:ext cx="6324601" cy="5455920"/>
          </a:xfrm>
          <a:prstGeom prst="rect">
            <a:avLst/>
          </a:prstGeom>
          <a:noFill/>
          <a:ln/>
        </p:spPr>
        <p:txBody>
          <a:bodyPr/>
          <a:lstStyle/>
          <a:p>
            <a:pPr>
              <a:lnSpc>
                <a:spcPct val="80000"/>
              </a:lnSpc>
            </a:pPr>
            <a:r>
              <a:rPr lang="en-US" sz="1100" dirty="0">
                <a:latin typeface="Arial" pitchFamily="34" charset="0"/>
                <a:cs typeface="Arial" pitchFamily="34" charset="0"/>
              </a:rPr>
              <a:t>The emergency operations response plan must be reviewed annually and have an annual evaluation. This is a Joint Commission requirement. These activities are typically completed in the first quarter of the calendar year and sets the stage for the committee activities for the next three quarters. The plan must define the Incident Command System structure and implementation. In addition, the location for the command center must be defined and prepared. This will include being aligned with back up emergency power, communication systems, access to media outlets, fax machines, printers, and appropriate equipment. HICS forms, job action sheets, tracking boards and identification vests must be readily available. Job action sheets and HICS forms for the various departments but be developed and standardized to ensure alignment. Security to secure and protect the command center must be addressed. The Incident Commander must be aligned and integrated with the community and regional response. Individuals assigned to the Incident Commander job function must have appropriate training, leadership and communication skills.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Procedures for medical decontamination must be in place and ready to be operationalized. Training, equipment, storage and team notification for medical decontamination must be defined and provided. The facility must define its operational capacity to decontaminate the ambulatory, ambulatory with assistance and non-ambulatory patients.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Medical care guidelines must be defined. The location for triage during a mass casualty must be defined and be tested through various exercises. Security needs must be addressed. Individuals targeted to staff the triage area should have appropriate training. Tools for triage and the triage system to be utilized are defined in the planning phase. In addition, integration with EMS agencies will assist in identifying how to utilize the EMS field triage tag, and how EMS will identify the mass casualty triage area and the expectations of EMS. EMS traffic routes to the hospital will need to be protected and secured. Individuals targeted as the triage officer must have a strong clinical knowledge and understanding of expected outcomes. Triage staff should have appropriate safety gear and PPE protection. If decontamination needs are not ruled out the triage team may need to be suited in decontamination equipment. Staff receiving the patients must build in successive triage to decrease over triage.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Plans for where and how to relocate the patients in the emergency department and if the facility is a trauma center, relocation of the trauma patients needs to be defined. Patients for admission should have their admission expedited. Patients who are in the work-up queue should relocated. Stable patients may be relocated. This maximizes capacity for the arriving casualties. Minimal standards of care should be defined through the planning process with provisions of how to implement. Patients who meet criteria for a head CT, will have a head CT performed, but the patient can not be moved  back t their original resuscitation room. This patient may be held in the radiology recovery room until films are read and disposition priorities are defined. Planning for surge capacity (space) and capabilities (specific medical resources) is a priority. </a:t>
            </a:r>
            <a:r>
              <a:rPr lang="en-US" sz="1100" dirty="0">
                <a:latin typeface="Arial" pitchFamily="34" charset="0"/>
                <a:cs typeface="Arial" pitchFamily="34" charset="0"/>
              </a:rPr>
              <a:t>Areas to establish alternate intensive care beds, alternate areas for managing the delayed and immediate casualties again will maximize surge capacity and capabilities.   </a:t>
            </a:r>
            <a:endParaRPr lang="en-US" sz="1100" dirty="0" smtClean="0">
              <a:latin typeface="Arial" pitchFamily="34" charset="0"/>
              <a:cs typeface="Arial" pitchFamily="34" charset="0"/>
            </a:endParaRPr>
          </a:p>
          <a:p>
            <a:pPr>
              <a:lnSpc>
                <a:spcPct val="80000"/>
              </a:lnSpc>
            </a:pPr>
            <a:endParaRPr lang="en-US" sz="1100" dirty="0">
              <a:latin typeface="Arial" pitchFamily="34" charset="0"/>
              <a:cs typeface="Arial" pitchFamily="34" charset="0"/>
            </a:endParaRP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Medical care from triage through resuscitation/evaluation to inpatient bed assignment must be defined. This includes defining areas for surge and alternate treatment areas. Measures to ensure unidirectional flow of the casualties and minimal standards of care are defined during the planning phase. Staffing pattern will be altered during a mass casualty response. Small stretcher teams are recommended for resuscitation areas. ICUs and inpatient units must review their response staffing options. Treatment areas that will need security must be defined and addressed in the plan. Staff education to ensure they understand these processes also need to be planned.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Procedures and mechanisms to notify staff must be addressed. Traffic routes for staff to return to the hospital need to be defined. These routes need to communicated to other agencies and secured. Staff need to be educated regarding how they will be notified of an event, the traffic route and where to report.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Communication is one of the most common failures in a disaster response. There must be planned tiers of redundancy for communication. It is recommended that there be at least three backup systems for communication and the forth system be the HICS form 213 and a ham radio operator.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Security is another common failure point in effective mass casualty response. Each element of planning should take into consideration the security risk and needs. These issues need to identified and addressed in the planning phase. They need to be incorporated into the emergency response plan and tested through the defined exercises.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41</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xfrm>
            <a:off x="731520" y="4560570"/>
            <a:ext cx="5852160" cy="4320540"/>
          </a:xfrm>
          <a:prstGeom prst="rect">
            <a:avLst/>
          </a:prstGeom>
          <a:noFill/>
          <a:ln/>
        </p:spPr>
        <p:txBody>
          <a:bodyPr/>
          <a:lstStyle/>
          <a:p>
            <a:pPr>
              <a:lnSpc>
                <a:spcPct val="90000"/>
              </a:lnSpc>
            </a:pPr>
            <a:r>
              <a:rPr lang="en-US" sz="1100" dirty="0">
                <a:latin typeface="Arial" pitchFamily="34" charset="0"/>
                <a:cs typeface="Arial" pitchFamily="34" charset="0"/>
              </a:rPr>
              <a:t>Most hospitals have implemented systems such as pyxis systems or “just-in-time” inventory to maximize resource, utilization and decrease cost. Planning must review resources available and make provisions to ensure needed medical supplies, equipment, and medications are available for surge and mass casualty. The response must be timely and coordinated. This must be addressed in the planning phase to ensure needed agreements and operational issues can be defined prior to an event. </a:t>
            </a:r>
          </a:p>
          <a:p>
            <a:pPr>
              <a:lnSpc>
                <a:spcPct val="90000"/>
              </a:lnSpc>
            </a:pPr>
            <a:endParaRPr lang="en-US" sz="1100" dirty="0">
              <a:latin typeface="Arial" pitchFamily="34" charset="0"/>
              <a:cs typeface="Arial" pitchFamily="34" charset="0"/>
            </a:endParaRPr>
          </a:p>
          <a:p>
            <a:pPr>
              <a:lnSpc>
                <a:spcPct val="90000"/>
              </a:lnSpc>
            </a:pPr>
            <a:r>
              <a:rPr lang="en-US" sz="1100" dirty="0">
                <a:latin typeface="Arial" pitchFamily="34" charset="0"/>
                <a:cs typeface="Arial" pitchFamily="34" charset="0"/>
              </a:rPr>
              <a:t>Planning efforts must review measures to ensure the building infrastructure can be maintained during the identified hazards. In addition, back up systems for fuel, water, power, HVAC, medical gases, oxygen, and waste management need to be reviewed to ensure sustainability. Contracts and agreements may need to be renewed annually as defined by the hospital contract management system or the vendor. In addition, the hospital may need to expand services and capabilities during a response, planning efforts need to address how the hospital engineering and facility departments will meet the demands. </a:t>
            </a:r>
          </a:p>
          <a:p>
            <a:pPr>
              <a:lnSpc>
                <a:spcPct val="90000"/>
              </a:lnSpc>
            </a:pPr>
            <a:endParaRPr lang="en-US" sz="1100" dirty="0">
              <a:latin typeface="Arial" pitchFamily="34" charset="0"/>
              <a:cs typeface="Arial" pitchFamily="34" charset="0"/>
            </a:endParaRPr>
          </a:p>
          <a:p>
            <a:pPr>
              <a:lnSpc>
                <a:spcPct val="90000"/>
              </a:lnSpc>
            </a:pPr>
            <a:r>
              <a:rPr lang="en-US" sz="1100" dirty="0">
                <a:latin typeface="Arial" pitchFamily="34" charset="0"/>
                <a:cs typeface="Arial" pitchFamily="34" charset="0"/>
              </a:rPr>
              <a:t>Many hospitals have moved from the paper medical record and scheduling systems to electronic systems. Planning phases must review how these critical issues will be managed during and emergency response. In addition, patient registration processes will be altered to expedite casualty care. Plans need to identify how the patients will be identified and tracked. Business continuity planning may also identify areas of the hospital that are not critical to mass casualty response and define procedures to re-locate those resources. </a:t>
            </a:r>
            <a:r>
              <a:rPr lang="en-US" sz="1100" b="1" dirty="0">
                <a:latin typeface="Arial" pitchFamily="34" charset="0"/>
                <a:cs typeface="Arial" pitchFamily="34" charset="0"/>
              </a:rPr>
              <a:t>Picture is of registration clerks in a disaster drill, learning the paper tracking method as adjunct to electronic registration when rapid influx of victims or  electrical or IT issues does not allow for </a:t>
            </a:r>
            <a:r>
              <a:rPr lang="en-US" sz="1100" b="1" dirty="0">
                <a:latin typeface="Arial" pitchFamily="34" charset="0"/>
                <a:cs typeface="Arial" pitchFamily="34" charset="0"/>
              </a:rPr>
              <a:t>electronic </a:t>
            </a:r>
            <a:r>
              <a:rPr lang="en-US" sz="1100" b="1" dirty="0">
                <a:latin typeface="Arial" pitchFamily="34" charset="0"/>
                <a:cs typeface="Arial" pitchFamily="34" charset="0"/>
              </a:rPr>
              <a:t>registration.</a:t>
            </a:r>
            <a:endParaRPr lang="en-US" sz="1100" dirty="0">
              <a:latin typeface="Arial" pitchFamily="34" charset="0"/>
              <a:cs typeface="Arial" pitchFamily="34" charset="0"/>
            </a:endParaRPr>
          </a:p>
          <a:p>
            <a:pPr>
              <a:lnSpc>
                <a:spcPct val="90000"/>
              </a:lnSpc>
            </a:pPr>
            <a:endParaRPr lang="en-US" sz="1100" dirty="0">
              <a:latin typeface="Arial" pitchFamily="34" charset="0"/>
              <a:cs typeface="Arial" pitchFamily="34" charset="0"/>
            </a:endParaRPr>
          </a:p>
          <a:p>
            <a:pPr>
              <a:lnSpc>
                <a:spcPct val="90000"/>
              </a:lnSpc>
            </a:pPr>
            <a:r>
              <a:rPr lang="en-US" sz="1100" dirty="0">
                <a:latin typeface="Arial" pitchFamily="34" charset="0"/>
                <a:cs typeface="Arial" pitchFamily="34" charset="0"/>
              </a:rPr>
              <a:t>Casualty tracking is critical in emergency operations response mass casualty events. Individuals arriving from the disaster event are called casualties. Individuals that were in the hospital prior to the event are referred to as patients. This helps keep them separate in tracking systems. Casualty tracking can completed through electronic systems or on paper using the HICS form 254. The critical issue is that there is a plan for tracking that is written, individuals are trained how to do this and this is tested in exercises.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42</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The final product of the planning phase is the written emergency operations response plan. This plan should be an all-hazard response plan. The HVA will define response procedures that need revisions, staff educational needs and if resources for mitigation are needed. These issues need to addressed and incorporated into the writing of the emergency operations response plan. This process is done with the input of all key stakeholders and departments. The plan should be reviewed and approved by the committee and moved through the leadership organization of the facility. The next step is to address resources needed to carry out the plan.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Job action sheets need to align with job functions through out the plan. Education for all leaders is necessary to ensure everyone is aware of the response plan and their role in the plan. The last phase of planning is to align the various departments with the plan. Most facilities have moved from having each department develop a response plan to having each department develop job action sheets that align with the emergency operations response plan. This ensures that all departments align with one all-hazard response plan. Department directors are responsible to educate all departmental employees on their role and use of the job action sheets and HICS forms.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43</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731520" y="4480560"/>
            <a:ext cx="5852160" cy="4320540"/>
          </a:xfrm>
          <a:prstGeom prst="rect">
            <a:avLst/>
          </a:prstGeom>
          <a:noFill/>
          <a:ln/>
        </p:spPr>
        <p:txBody>
          <a:bodyPr/>
          <a:lstStyle/>
          <a:p>
            <a:pPr>
              <a:lnSpc>
                <a:spcPct val="80000"/>
              </a:lnSpc>
            </a:pPr>
            <a:r>
              <a:rPr lang="en-US" sz="1100" dirty="0">
                <a:latin typeface="Arial" pitchFamily="34" charset="0"/>
                <a:cs typeface="Arial" pitchFamily="34" charset="0"/>
              </a:rPr>
              <a:t>Hospitals must be integrated with EMS and local Emergency Management Offices and be included in event notification systems to ensure they are aware of all developing issues within the community. Hospitals need to identify who within the system is to be notified and how information is to be processed. One hospitals are made aware of an event, hospital staff can evaluate the event,  potential impact and current status in the ED, trauma, Ors, ICUs and general units as well as staffing issues. This is called the situational awareness. This process will validate an event and define the level of response needed to manage the event. This process should be done in a timely through manner.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The emergency operations response plan defines who has the authority to activate the levels of response. The level of response will define the number of individuals and resources committed to managing the event. Response levels should be integrated and standardized within the community for clarity and communication. Once the response procedures are activated, notification of staff and community partners must rapidly be initiated. Notification of the individuals selected and trained to respond to the command center must be a priority to ensure operational readiness. Procedures must outline who and how the command center will be established. The Incident Command System should align with the NIMS ICS training to foster integration and communication with other community responders.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The Incident Commander has the authority to define the scope of response, duration of response and to manage the event. The Incident Command will define the incident objectives and operational time-period. The Incident Commander has the authority to change business priorities and operations to manage the event. The Incident Commander is supported by the command staff: Liaison Officer, Public Information Officer, Safety Officer. Some hospitals have added the role of the Disaster Medical Director to oversee all patient care activities in the planning phase as well as the response phase. This individual would serve as an advisor to the Incident Commander and be included in the general staff. The Incident Commander role is one that is assigned in all events, regardless of how minor. The Incident Commander may be mobile in small events. Incident Command is supported by the Logistics Section, Operations Section, Planning Section and Finance Section. Each section has a defined job function and is led by a section chief. Individuals assigned to these roles must have completed the ICS 700, 100 and 200 at  minimum to be successful in their role.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Communication systems must be implemented simultaneously with the Incident Command System. The Incident Commander must develop an initial message for all staff regarding the event and the Public Information Officer will execute the message. A communication plan must be defined and implemented. The Liaison Officer will establish communication with the local EMS and other agency responders. The Safety Officer is responsible to complete a safety analysis (HICS form 261) and communicate findings to the Incident Commander. </a:t>
            </a:r>
          </a:p>
          <a:p>
            <a:pPr>
              <a:lnSpc>
                <a:spcPct val="80000"/>
              </a:lnSpc>
            </a:pPr>
            <a:endParaRPr lang="en-US" sz="1100" dirty="0">
              <a:latin typeface="Arial" pitchFamily="34" charset="0"/>
              <a:cs typeface="Arial" pitchFamily="34" charset="0"/>
            </a:endParaRPr>
          </a:p>
          <a:p>
            <a:pPr>
              <a:lnSpc>
                <a:spcPct val="80000"/>
              </a:lnSpc>
            </a:pPr>
            <a:r>
              <a:rPr lang="en-US" sz="1100" dirty="0">
                <a:latin typeface="Arial" pitchFamily="34" charset="0"/>
                <a:cs typeface="Arial" pitchFamily="34" charset="0"/>
              </a:rPr>
              <a:t>The incident objectives, safety analysis, communication plan and the plan to care for staff if they are ill or become injured are combined into the Incident Action Plan (IAP). The IAP is communicated to the Section Chief and monitored by the Planning Section Chief. </a:t>
            </a:r>
          </a:p>
          <a:p>
            <a:pPr>
              <a:lnSpc>
                <a:spcPct val="80000"/>
              </a:lnSpc>
            </a:pPr>
            <a:r>
              <a:rPr lang="en-US" sz="1100"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44</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4144964" y="9120188"/>
            <a:ext cx="3170237" cy="481012"/>
          </a:xfrm>
          <a:prstGeom prst="rect">
            <a:avLst/>
          </a:prstGeom>
          <a:noFill/>
          <a:ln w="9525">
            <a:noFill/>
            <a:miter lim="800000"/>
            <a:headEnd/>
            <a:tailEnd/>
          </a:ln>
        </p:spPr>
        <p:txBody>
          <a:bodyPr lIns="96644" tIns="48323" rIns="96644" bIns="48323" anchor="b"/>
          <a:lstStyle/>
          <a:p>
            <a:pPr algn="r" defTabSz="966702"/>
            <a:fld id="{AFAE0521-68BF-492D-AEDD-1AEA826D0561}" type="slidenum">
              <a:rPr lang="en-US" sz="1200">
                <a:latin typeface="Times New Roman" pitchFamily="18" charset="0"/>
              </a:rPr>
              <a:pPr algn="r" defTabSz="966702"/>
              <a:t>45</a:t>
            </a:fld>
            <a:endParaRPr lang="en-US" sz="1200" dirty="0">
              <a:latin typeface="Times New Roman" pitchFamily="18" charset="0"/>
            </a:endParaRPr>
          </a:p>
        </p:txBody>
      </p:sp>
      <p:sp>
        <p:nvSpPr>
          <p:cNvPr id="116739" name="Rectangle 2"/>
          <p:cNvSpPr>
            <a:spLocks noGrp="1" noRot="1" noChangeAspect="1" noChangeArrowheads="1" noTextEdit="1"/>
          </p:cNvSpPr>
          <p:nvPr>
            <p:ph type="sldImg"/>
          </p:nvPr>
        </p:nvSpPr>
        <p:spPr>
          <a:xfrm>
            <a:off x="1422400" y="304800"/>
            <a:ext cx="4470400" cy="3352800"/>
          </a:xfrm>
          <a:ln/>
        </p:spPr>
      </p:sp>
      <p:sp>
        <p:nvSpPr>
          <p:cNvPr id="116740" name="Rectangle 3"/>
          <p:cNvSpPr>
            <a:spLocks noGrp="1" noChangeArrowheads="1"/>
          </p:cNvSpPr>
          <p:nvPr>
            <p:ph type="body" idx="1"/>
          </p:nvPr>
        </p:nvSpPr>
        <p:spPr>
          <a:xfrm>
            <a:off x="304800" y="3962401"/>
            <a:ext cx="6629401" cy="4919663"/>
          </a:xfrm>
          <a:prstGeom prst="rect">
            <a:avLst/>
          </a:prstGeom>
          <a:noFill/>
          <a:ln/>
        </p:spPr>
        <p:txBody>
          <a:bodyPr lIns="96644" tIns="48323" rIns="96644" bIns="48323"/>
          <a:lstStyle/>
          <a:p>
            <a:pPr eaLnBrk="1" hangingPunct="1"/>
            <a:r>
              <a:rPr lang="en-US" dirty="0">
                <a:latin typeface="Arial" pitchFamily="34" charset="0"/>
                <a:cs typeface="Arial" pitchFamily="34" charset="0"/>
              </a:rPr>
              <a:t>Organizational review of the Incident Command System. The concept of the Incident Command System focuses on command and control. The maximum number of direct reports should never exceed seven. The target is between five to seven. </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Incident Command – Authority to manage the event </a:t>
            </a:r>
          </a:p>
          <a:p>
            <a:pPr eaLnBrk="1" hangingPunct="1"/>
            <a:r>
              <a:rPr lang="en-US" dirty="0">
                <a:latin typeface="Arial" pitchFamily="34" charset="0"/>
                <a:cs typeface="Arial" pitchFamily="34" charset="0"/>
              </a:rPr>
              <a:t>Logistics Section is responsible to get the supplies and resources to manage the event. Logistics is often referred to as the </a:t>
            </a:r>
            <a:r>
              <a:rPr lang="en-US" b="1" dirty="0">
                <a:latin typeface="Arial" pitchFamily="34" charset="0"/>
                <a:cs typeface="Arial" pitchFamily="34" charset="0"/>
              </a:rPr>
              <a:t>“Getters”, they get the space, staff and stuff needed to respond to an event</a:t>
            </a:r>
            <a:r>
              <a:rPr lang="en-US" dirty="0">
                <a:latin typeface="Arial" pitchFamily="34" charset="0"/>
                <a:cs typeface="Arial" pitchFamily="34" charset="0"/>
              </a:rPr>
              <a:t>. Supply Branch Director is responsible for all supplies and equipment to respond to the event. The Service Branch Director is responsible for staff. This includes oversight of the Labor Pool, staff wellness, and staff needs such as child care, pet care, transportation, food and sleep. Logistics is responsible for all communication equipment resource needs. </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Operations Section is responsible for the taking care of business. They are the </a:t>
            </a:r>
            <a:r>
              <a:rPr lang="en-US" b="1" dirty="0">
                <a:latin typeface="Arial" pitchFamily="34" charset="0"/>
                <a:cs typeface="Arial" pitchFamily="34" charset="0"/>
              </a:rPr>
              <a:t>“Doers”.</a:t>
            </a:r>
            <a:r>
              <a:rPr lang="en-US" dirty="0">
                <a:latin typeface="Arial" pitchFamily="34" charset="0"/>
                <a:cs typeface="Arial" pitchFamily="34" charset="0"/>
              </a:rPr>
              <a:t> The Section Chief will assign a Infrastructure Branch Director, Business Continuity Branch Director, Staging Branch Director, Hazmat Branch Director and a Medical Branch Director. The Medical Branch Director is responsible for all casualty care and patient care during the event. The Security Branch Director is responsible for all security needs of the facility during the event. </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The Planning Section is responsible for data collection, processes and situational review. They are responsible for developing the strategy and action plans with the Incident Command that the other sections follow. The Planning Section Chief will maintain resource status and looks ahead to define what will be needed. Most hospital disaster drill do not last long enough to fully utilize the Planning Section and therefore is not fully appreciated or understood. </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The Finance Section is responsible for the documentation and tracking all expenditures and mutual sharing agreements. They analyze potential risks, staff compensation, and claims for injury. </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Organizational structure titles: </a:t>
            </a:r>
          </a:p>
          <a:p>
            <a:pPr eaLnBrk="1" hangingPunct="1"/>
            <a:r>
              <a:rPr lang="en-US" dirty="0">
                <a:latin typeface="Arial" pitchFamily="34" charset="0"/>
                <a:cs typeface="Arial" pitchFamily="34" charset="0"/>
              </a:rPr>
              <a:t>Incident Commander – Leader </a:t>
            </a:r>
          </a:p>
          <a:p>
            <a:pPr eaLnBrk="1" hangingPunct="1"/>
            <a:r>
              <a:rPr lang="en-US" dirty="0">
                <a:latin typeface="Arial" pitchFamily="34" charset="0"/>
                <a:cs typeface="Arial" pitchFamily="34" charset="0"/>
              </a:rPr>
              <a:t>Command Staff – Officers </a:t>
            </a:r>
          </a:p>
          <a:p>
            <a:pPr eaLnBrk="1" hangingPunct="1"/>
            <a:r>
              <a:rPr lang="en-US" dirty="0">
                <a:latin typeface="Arial" pitchFamily="34" charset="0"/>
                <a:cs typeface="Arial" pitchFamily="34" charset="0"/>
              </a:rPr>
              <a:t>Sections – Section Chiefs</a:t>
            </a:r>
          </a:p>
          <a:p>
            <a:pPr eaLnBrk="1" hangingPunct="1"/>
            <a:r>
              <a:rPr lang="en-US" dirty="0">
                <a:latin typeface="Arial" pitchFamily="34" charset="0"/>
                <a:cs typeface="Arial" pitchFamily="34" charset="0"/>
              </a:rPr>
              <a:t>Branch – Branch Director: May have Deputy(ies)</a:t>
            </a:r>
          </a:p>
          <a:p>
            <a:pPr eaLnBrk="1" hangingPunct="1"/>
            <a:r>
              <a:rPr lang="en-US" dirty="0">
                <a:latin typeface="Arial" pitchFamily="34" charset="0"/>
                <a:cs typeface="Arial" pitchFamily="34" charset="0"/>
              </a:rPr>
              <a:t>Divisions or groups – Supervisors </a:t>
            </a:r>
          </a:p>
          <a:p>
            <a:pPr eaLnBrk="1" hangingPunct="1"/>
            <a:r>
              <a:rPr lang="en-US" dirty="0">
                <a:latin typeface="Arial" pitchFamily="34" charset="0"/>
                <a:cs typeface="Arial" pitchFamily="34" charset="0"/>
              </a:rPr>
              <a:t>Unit – Unit Leader </a:t>
            </a:r>
          </a:p>
          <a:p>
            <a:pPr eaLnBrk="1" hangingPunct="1"/>
            <a:r>
              <a:rPr lang="en-US" dirty="0">
                <a:latin typeface="Arial" pitchFamily="34" charset="0"/>
                <a:cs typeface="Arial" pitchFamily="34" charset="0"/>
              </a:rPr>
              <a:t>Additional information is available at the website listed. http://www.fema.gov</a:t>
            </a:r>
          </a:p>
        </p:txBody>
      </p:sp>
      <p:sp>
        <p:nvSpPr>
          <p:cNvPr id="5" name="Slide Number Placeholder 4"/>
          <p:cNvSpPr>
            <a:spLocks noGrp="1"/>
          </p:cNvSpPr>
          <p:nvPr>
            <p:ph type="sldNum" sz="quarter" idx="10"/>
          </p:nvPr>
        </p:nvSpPr>
        <p:spPr/>
        <p:txBody>
          <a:bodyPr/>
          <a:lstStyle/>
          <a:p>
            <a:fld id="{B19DFF27-0604-4290-B859-70ECBDE53A3D}" type="slidenum">
              <a:rPr lang="en-US" smtClean="0"/>
              <a:pPr/>
              <a:t>45</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533399" y="4560889"/>
            <a:ext cx="6172201" cy="4319587"/>
          </a:xfrm>
          <a:prstGeom prst="rect">
            <a:avLst/>
          </a:prstGeom>
          <a:noFill/>
          <a:ln/>
        </p:spPr>
        <p:txBody>
          <a:bodyPr/>
          <a:lstStyle/>
          <a:p>
            <a:r>
              <a:rPr lang="en-US" dirty="0">
                <a:latin typeface="Arial" pitchFamily="34" charset="0"/>
                <a:cs typeface="Arial" pitchFamily="34" charset="0"/>
              </a:rPr>
              <a:t>The response procedures must be initiated at the same time the Incident Command System is being implemented. Critical timely  functions include establishing the security perimeters,  hospital access and hospital lockdown. These are managed by the Security Branch Director in the Operations Section. While this is being done, all units must realign to follow the Incident Command System chain of command. Job action sheets will be implemented and communication systems established in each department and each unit. Each unit will implement procedures listed on their job action sheet. The Emergency Department must immediately begin to evaluate all patients for their plan of care and movement out of the ED. Areas targeted for holding and staging in the planning process must assist in the movement of these patients to create capacity for the casualties. All visitors and family members must be relocated to clear the ED. Staffing assignments must be reassessed. Small stretcher teams are an effective way to decrease chaos, define responsibility and manage control. If the facility is a trauma center, the operational status of trauma must be defined as most events are trauma related. The trauma staff will be instrumental in helping expedite care. All units need to define patients that can be moved to a less acute unit or discharged home. The triage team must be established. Alternate care sites must be considered and evaluation of all elective procedures. Considerations for medical decontamination must be evaluated. Decontamination must be implemented early to protect the facility and can easily be stood down if not needed. </a:t>
            </a:r>
          </a:p>
          <a:p>
            <a:r>
              <a:rPr lang="en-US" b="1" dirty="0">
                <a:latin typeface="Arial" pitchFamily="34" charset="0"/>
                <a:cs typeface="Arial" pitchFamily="34" charset="0"/>
              </a:rPr>
              <a:t>Picture is of security guard outside ED ambulance bays directing EMS traffic.</a:t>
            </a:r>
          </a:p>
        </p:txBody>
      </p:sp>
      <p:sp>
        <p:nvSpPr>
          <p:cNvPr id="4" name="Slide Number Placeholder 3"/>
          <p:cNvSpPr>
            <a:spLocks noGrp="1"/>
          </p:cNvSpPr>
          <p:nvPr>
            <p:ph type="sldNum" sz="quarter" idx="10"/>
          </p:nvPr>
        </p:nvSpPr>
        <p:spPr/>
        <p:txBody>
          <a:bodyPr/>
          <a:lstStyle/>
          <a:p>
            <a:fld id="{B19DFF27-0604-4290-B859-70ECBDE53A3D}" type="slidenum">
              <a:rPr lang="en-US" smtClean="0"/>
              <a:pPr/>
              <a:t>46</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609600" y="4560889"/>
            <a:ext cx="6172201" cy="4319587"/>
          </a:xfrm>
          <a:prstGeom prst="rect">
            <a:avLst/>
          </a:prstGeom>
          <a:noFill/>
          <a:ln/>
        </p:spPr>
        <p:txBody>
          <a:bodyPr/>
          <a:lstStyle/>
          <a:p>
            <a:r>
              <a:rPr lang="en-US" sz="1100" dirty="0">
                <a:latin typeface="Arial" pitchFamily="34" charset="0"/>
                <a:cs typeface="Arial" pitchFamily="34" charset="0"/>
              </a:rPr>
              <a:t>Hospitals must have defined medical decontamination teams that are comprised of individuals that have the appropriate training, competencies and skills to protect the hospital and hospital staff while managing the event. Equipment and where to store these items are critical to the success of an emergency response. Supplies must be readily available for staff to “don” and implement decontamination </a:t>
            </a:r>
            <a:r>
              <a:rPr lang="en-US" sz="1100" b="1" dirty="0">
                <a:latin typeface="Arial" pitchFamily="34" charset="0"/>
                <a:cs typeface="Arial" pitchFamily="34" charset="0"/>
              </a:rPr>
              <a:t>(See picture).</a:t>
            </a:r>
            <a:r>
              <a:rPr lang="en-US" sz="1100" dirty="0">
                <a:latin typeface="Arial" pitchFamily="34" charset="0"/>
                <a:cs typeface="Arial" pitchFamily="34" charset="0"/>
              </a:rPr>
              <a:t> Medical decontamination areas require security and defined access routes for patients and staff. </a:t>
            </a:r>
          </a:p>
          <a:p>
            <a:r>
              <a:rPr lang="en-US" sz="1100" dirty="0">
                <a:latin typeface="Arial" pitchFamily="34" charset="0"/>
                <a:cs typeface="Arial" pitchFamily="34" charset="0"/>
              </a:rPr>
              <a:t>In addition, areas of the hospital may need security measures during a mass casualty event. The Incident Command Center, EMS routes, staff routes, Triage,  ED, OR, ICU and casualty family centers require security measures. </a:t>
            </a:r>
          </a:p>
          <a:p>
            <a:r>
              <a:rPr lang="en-US" sz="1100" dirty="0">
                <a:latin typeface="Arial" pitchFamily="34" charset="0"/>
                <a:cs typeface="Arial" pitchFamily="34" charset="0"/>
              </a:rPr>
              <a:t>Mass Casualty triage requires training in disaster principles. The mass casualty triage goals are to screen for the salvageable critical casualties and keep them moving forward in the treatment echelon of care. The triage team must focus on the “greatest good for the greatest population”. All areas receiving the mass casualties will evaluate the patient and provide a sequenced echelon triage to meet the care needs of the casualty. This is done to reduce under-triage and over-triage of casualties. Over-triage will deplete resources. Under-triage puts the salvageable critical casualty at risk. As the patient moves through the system, altered standards of care or disaster standards of care are defined. </a:t>
            </a:r>
          </a:p>
          <a:p>
            <a:r>
              <a:rPr lang="en-US" sz="1100" dirty="0">
                <a:latin typeface="Arial" pitchFamily="34" charset="0"/>
                <a:cs typeface="Arial" pitchFamily="34" charset="0"/>
              </a:rPr>
              <a:t>Example of disaster standards of care:</a:t>
            </a:r>
          </a:p>
          <a:p>
            <a:r>
              <a:rPr lang="en-US" sz="1100" dirty="0">
                <a:latin typeface="Arial" pitchFamily="34" charset="0"/>
                <a:cs typeface="Arial" pitchFamily="34" charset="0"/>
              </a:rPr>
              <a:t>Treatment by clinical exam without diagnostic adjuncts. </a:t>
            </a:r>
          </a:p>
          <a:p>
            <a:r>
              <a:rPr lang="en-US" sz="1100" dirty="0">
                <a:latin typeface="Arial" pitchFamily="34" charset="0"/>
                <a:cs typeface="Arial" pitchFamily="34" charset="0"/>
              </a:rPr>
              <a:t>CT Head GCS&gt;13 </a:t>
            </a:r>
          </a:p>
          <a:p>
            <a:r>
              <a:rPr lang="en-US" sz="1100" dirty="0">
                <a:latin typeface="Arial" pitchFamily="34" charset="0"/>
                <a:cs typeface="Arial" pitchFamily="34" charset="0"/>
              </a:rPr>
              <a:t>Chest Film / Pelvic Film for Penetrating or Blast Injuries </a:t>
            </a:r>
          </a:p>
          <a:p>
            <a:r>
              <a:rPr lang="en-US" sz="1100" dirty="0">
                <a:latin typeface="Arial" pitchFamily="34" charset="0"/>
                <a:cs typeface="Arial" pitchFamily="34" charset="0"/>
              </a:rPr>
              <a:t>FAST Procedure </a:t>
            </a:r>
          </a:p>
          <a:p>
            <a:r>
              <a:rPr lang="en-US" sz="1100" dirty="0">
                <a:latin typeface="Arial" pitchFamily="34" charset="0"/>
                <a:cs typeface="Arial" pitchFamily="34" charset="0"/>
              </a:rPr>
              <a:t>H / H, Blood Typing, ABG</a:t>
            </a:r>
          </a:p>
          <a:p>
            <a:r>
              <a:rPr lang="en-US" sz="1100" dirty="0">
                <a:latin typeface="Arial" pitchFamily="34" charset="0"/>
                <a:cs typeface="Arial" pitchFamily="34" charset="0"/>
              </a:rPr>
              <a:t>Suturing / Splinting – Moved to Inpatient Setting or Out of Resuscitation </a:t>
            </a:r>
          </a:p>
          <a:p>
            <a:r>
              <a:rPr lang="en-US" sz="1100" dirty="0">
                <a:latin typeface="Arial" pitchFamily="34" charset="0"/>
                <a:cs typeface="Arial" pitchFamily="34" charset="0"/>
              </a:rPr>
              <a:t>OR – Damage Control Only </a:t>
            </a:r>
          </a:p>
          <a:p>
            <a:r>
              <a:rPr lang="en-US" sz="1100" dirty="0">
                <a:latin typeface="Arial" pitchFamily="34" charset="0"/>
                <a:cs typeface="Arial" pitchFamily="34" charset="0"/>
              </a:rPr>
              <a:t>ICU Admission – Avoid Long-Term Chronic Illnesses with Poor Prognosis </a:t>
            </a:r>
            <a:endParaRPr lang="en-US" sz="1100" dirty="0" smtClean="0">
              <a:latin typeface="Arial" pitchFamily="34" charset="0"/>
              <a:cs typeface="Arial" pitchFamily="34" charset="0"/>
            </a:endParaRPr>
          </a:p>
          <a:p>
            <a:endParaRPr lang="en-US" sz="1100" dirty="0">
              <a:latin typeface="Arial" pitchFamily="34" charset="0"/>
              <a:cs typeface="Arial" pitchFamily="34" charset="0"/>
            </a:endParaRPr>
          </a:p>
          <a:p>
            <a:r>
              <a:rPr lang="en-US" sz="1100" dirty="0">
                <a:latin typeface="Arial" pitchFamily="34" charset="0"/>
                <a:cs typeface="Arial" pitchFamily="34" charset="0"/>
              </a:rPr>
              <a:t>Special Populations </a:t>
            </a:r>
          </a:p>
          <a:p>
            <a:r>
              <a:rPr lang="en-US" sz="1100" dirty="0">
                <a:latin typeface="Arial" pitchFamily="34" charset="0"/>
                <a:cs typeface="Arial" pitchFamily="34" charset="0"/>
              </a:rPr>
              <a:t>Pediatric </a:t>
            </a:r>
          </a:p>
          <a:p>
            <a:r>
              <a:rPr lang="en-US" sz="1100" dirty="0">
                <a:latin typeface="Arial" pitchFamily="34" charset="0"/>
                <a:cs typeface="Arial" pitchFamily="34" charset="0"/>
              </a:rPr>
              <a:t>Geriatric </a:t>
            </a:r>
          </a:p>
          <a:p>
            <a:r>
              <a:rPr lang="en-US" sz="1100" dirty="0">
                <a:latin typeface="Arial" pitchFamily="34" charset="0"/>
                <a:cs typeface="Arial" pitchFamily="34" charset="0"/>
              </a:rPr>
              <a:t>Morbidly Obese </a:t>
            </a:r>
          </a:p>
          <a:p>
            <a:r>
              <a:rPr lang="en-US" sz="1100" dirty="0">
                <a:latin typeface="Arial" pitchFamily="34" charset="0"/>
                <a:cs typeface="Arial" pitchFamily="34" charset="0"/>
              </a:rPr>
              <a:t>Patients With Language Barriers </a:t>
            </a:r>
          </a:p>
          <a:p>
            <a:r>
              <a:rPr lang="en-US" sz="1100" dirty="0">
                <a:latin typeface="Arial" pitchFamily="34" charset="0"/>
                <a:cs typeface="Arial" pitchFamily="34" charset="0"/>
              </a:rPr>
              <a:t>History of Behavioral Health Issues </a:t>
            </a:r>
          </a:p>
          <a:p>
            <a:endParaRPr lang="en-US" sz="1100" dirty="0">
              <a:latin typeface="Arial" pitchFamily="34" charset="0"/>
              <a:cs typeface="Arial" pitchFamily="34" charset="0"/>
            </a:endParaRPr>
          </a:p>
          <a:p>
            <a:r>
              <a:rPr lang="en-US" sz="1100" dirty="0">
                <a:latin typeface="Arial" pitchFamily="34" charset="0"/>
                <a:cs typeface="Arial" pitchFamily="34" charset="0"/>
              </a:rPr>
              <a:t>Provisions to address the casualties’ family must be in place. </a:t>
            </a:r>
          </a:p>
          <a:p>
            <a:endParaRPr lang="en-US" sz="1100" dirty="0">
              <a:latin typeface="Arial" pitchFamily="34" charset="0"/>
              <a:cs typeface="Arial" pitchFamily="34" charset="0"/>
            </a:endParaRPr>
          </a:p>
          <a:p>
            <a:r>
              <a:rPr lang="en-US" sz="1100" dirty="0">
                <a:latin typeface="Arial" pitchFamily="34" charset="0"/>
                <a:cs typeface="Arial" pitchFamily="34" charset="0"/>
              </a:rPr>
              <a:t>The Public Information Officer is responsible for coordination of all media request. Staff must know  how to refer all media request to the Public Information Officer. Individuals commonly targeted for interviews should attend a media training class to develop their interview skills. </a:t>
            </a:r>
          </a:p>
          <a:p>
            <a:endParaRPr lang="en-US" sz="1100" dirty="0">
              <a:latin typeface="Times" pitchFamily="18" charset="0"/>
            </a:endParaRPr>
          </a:p>
          <a:p>
            <a:endParaRPr lang="en-US" sz="1100" dirty="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47</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Each facility should define their annual exercises and emergency response training bases on their annual HVA. This is a regulatory requirement. Exercises can be a table top that brings disciplines together to walk through how they would respond to an event or it can be a specific exercises targeting a specific response such as communication systems or medical decontamination response. Defined scenarios should be realistic. Full functional exercises that included an influx of casualties that overwhelm the resources must be tested annually. A full functional exercises test a hospital’s response to a full scale exercise that includes casualty influx and injects that test the system’s response must be completed once a year. This exercise may test the hospital’s ability to sustain itself for a period of time without community assistance or it may test integration with the regional response system. Exercises that provide opportunities to evaluate each area of operation have defined controllers that have a specific task to evaluate. These controllers do not participate in the event, but observe the responses and information onto an evaluation log. This information is then reviewed through the after action review of the response. This process will define areas that need response plan revisions, additional education or resources. These issues then become performance improvement items for the emergency operations response committee.  Once the actions are completed they are integrated into the revisions of the plan.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48</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dirty="0" smtClean="0">
                <a:latin typeface="Arial" pitchFamily="34" charset="0"/>
                <a:cs typeface="Arial" pitchFamily="34" charset="0"/>
              </a:rPr>
              <a:t>Hospital need to consider blast or explosion events, chemical, radiation and biological event  when completing their HVA. The emergency operations response plan needs to be an all-hazard response plan. This means the response procedures and Incident Command System structure will remain the same but the safety officer/technical expertise and mitigation procedures will change based on the type of event.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extLst>
      <p:ext uri="{BB962C8B-B14F-4D97-AF65-F5344CB8AC3E}">
        <p14:creationId xmlns:p14="http://schemas.microsoft.com/office/powerpoint/2010/main" val="300398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t>Slides defines the historical overview of emergency response / disaster events from 2002 to 2011 in the United States. </a:t>
            </a:r>
          </a:p>
          <a:p>
            <a:r>
              <a:rPr lang="en-US" dirty="0" smtClean="0"/>
              <a:t>Major disaster response is defined by the State Governor and he/she requests a  declaration from  the President as a major disaster. </a:t>
            </a:r>
          </a:p>
          <a:p>
            <a:r>
              <a:rPr lang="en-US" dirty="0" smtClean="0"/>
              <a:t>Emergency disaster is defined as an event that was managed by the local response. </a:t>
            </a:r>
          </a:p>
          <a:p>
            <a:endParaRPr lang="en-US" dirty="0" smtClean="0"/>
          </a:p>
          <a:p>
            <a:r>
              <a:rPr lang="en-US" dirty="0" smtClean="0"/>
              <a:t>Information obtained from FEMA.org  http://www.fema.gov/disasters/grid/year</a:t>
            </a:r>
          </a:p>
          <a:p>
            <a:endParaRPr lang="en-US" dirty="0" smtClean="0"/>
          </a:p>
        </p:txBody>
      </p:sp>
      <p:sp>
        <p:nvSpPr>
          <p:cNvPr id="4" name="Slide Number Placeholder 3"/>
          <p:cNvSpPr>
            <a:spLocks noGrp="1"/>
          </p:cNvSpPr>
          <p:nvPr>
            <p:ph type="sldNum" sz="quarter" idx="10"/>
          </p:nvPr>
        </p:nvSpPr>
        <p:spPr/>
        <p:txBody>
          <a:bodyPr/>
          <a:lstStyle/>
          <a:p>
            <a:fld id="{B19DFF27-0604-4290-B859-70ECBDE53A3D}" type="slidenum">
              <a:rPr lang="en-US" smtClean="0"/>
              <a:pPr/>
              <a:t>5</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a:latin typeface="Arial" pitchFamily="34" charset="0"/>
                <a:cs typeface="Arial" pitchFamily="34" charset="0"/>
              </a:rPr>
              <a:t>“Blast” is a high –speed chemical decomposition of explosive material. It is often arranged to produce shrapnel fragments and incendiary materials to increase injury impact on humans. The blat typically blows out windows or building structures which become dispersed by the explosive force and cause additional injury. Most detonations are caused by conventional explosive materials such as ammonium nitrate and fuel/oil mixtures. The size of the blast and characteristics are  defined by the explosive composition and mixtures in the composition. </a:t>
            </a:r>
          </a:p>
          <a:p>
            <a:endParaRPr lang="en-US" dirty="0">
              <a:latin typeface="Arial" pitchFamily="34" charset="0"/>
              <a:cs typeface="Arial" pitchFamily="34" charset="0"/>
            </a:endParaRPr>
          </a:p>
          <a:p>
            <a:endParaRPr lang="en-US" sz="1400" dirty="0">
              <a:latin typeface="Times" pitchFamily="18" charset="0"/>
            </a:endParaRPr>
          </a:p>
          <a:p>
            <a:endParaRPr lang="en-US" sz="1400" dirty="0">
              <a:latin typeface="Times" pitchFamily="18" charset="0"/>
            </a:endParaRPr>
          </a:p>
          <a:p>
            <a:endParaRPr lang="en-US" sz="1400" dirty="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50</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583430"/>
          </a:xfrm>
          <a:prstGeom prst="rect">
            <a:avLst/>
          </a:prstGeom>
        </p:spPr>
        <p:txBody>
          <a:bodyPr/>
          <a:lstStyle/>
          <a:p>
            <a:r>
              <a:rPr lang="en-US" dirty="0">
                <a:latin typeface="Arial" pitchFamily="34" charset="0"/>
                <a:cs typeface="Arial" pitchFamily="34" charset="0"/>
              </a:rPr>
              <a:t>The primary blast effect is caused by the pressure wave hitting the human body. The distance the individual is from the explosion, size and type of explosive device will define the force that strikes the human body. In addition, the medium or environment the human body is in will impact the wave. Examples: Open air, under water. A blast wave in water is more effective and powerful than in open air. Reverberations off of structures and over-pressurization of and enclosed space can cause more impact to the human body than the initial blast. The initial flow of gases from the explosion will then flow backward into a vacuum. This can cause rapid displacement of objects. The human body is subject to acceleration and deceleration injuries as well as penetration of foreign bodies. The fire and smoke from a blast can cause injury as well as the toxic fumes from the event. Dust from the explosion has the potential to cause further injury and pulmonary implications. </a:t>
            </a:r>
          </a:p>
          <a:p>
            <a:endParaRPr lang="en-US" dirty="0">
              <a:latin typeface="Arial" pitchFamily="34" charset="0"/>
              <a:cs typeface="Arial" pitchFamily="34" charset="0"/>
            </a:endParaRPr>
          </a:p>
          <a:p>
            <a:r>
              <a:rPr lang="en-US" dirty="0">
                <a:latin typeface="Arial" pitchFamily="34" charset="0"/>
                <a:cs typeface="Arial" pitchFamily="34" charset="0"/>
              </a:rPr>
              <a:t>Potential Injuries:</a:t>
            </a:r>
          </a:p>
          <a:p>
            <a:r>
              <a:rPr lang="en-US" dirty="0">
                <a:latin typeface="Arial" pitchFamily="34" charset="0"/>
                <a:cs typeface="Arial" pitchFamily="34" charset="0"/>
              </a:rPr>
              <a:t>Blunt Injuries</a:t>
            </a:r>
          </a:p>
          <a:p>
            <a:r>
              <a:rPr lang="en-US" dirty="0">
                <a:latin typeface="Arial" pitchFamily="34" charset="0"/>
                <a:cs typeface="Arial" pitchFamily="34" charset="0"/>
              </a:rPr>
              <a:t>Penetrating Injuries </a:t>
            </a:r>
          </a:p>
          <a:p>
            <a:r>
              <a:rPr lang="en-US" dirty="0">
                <a:latin typeface="Arial" pitchFamily="34" charset="0"/>
                <a:cs typeface="Arial" pitchFamily="34" charset="0"/>
              </a:rPr>
              <a:t>Burn Injuries </a:t>
            </a:r>
          </a:p>
          <a:p>
            <a:r>
              <a:rPr lang="en-US" dirty="0">
                <a:latin typeface="Arial" pitchFamily="34" charset="0"/>
                <a:cs typeface="Arial" pitchFamily="34" charset="0"/>
              </a:rPr>
              <a:t>Ears: Tympanic membrane rupture / hemorrhage with possible ossicular disruption or fracture</a:t>
            </a:r>
          </a:p>
          <a:p>
            <a:r>
              <a:rPr lang="en-US" dirty="0">
                <a:latin typeface="Arial" pitchFamily="34" charset="0"/>
                <a:cs typeface="Arial" pitchFamily="34" charset="0"/>
              </a:rPr>
              <a:t>Lung: Pulmonary lung contusions, PTX/HTX, and meditational air -  These may lead to acute ventilatory insufficiency.</a:t>
            </a:r>
          </a:p>
          <a:p>
            <a:r>
              <a:rPr lang="en-US" dirty="0">
                <a:latin typeface="Arial" pitchFamily="34" charset="0"/>
                <a:cs typeface="Arial" pitchFamily="34" charset="0"/>
              </a:rPr>
              <a:t>Bowel: Bowel wall contusions and potential acute rupture</a:t>
            </a:r>
          </a:p>
          <a:p>
            <a:r>
              <a:rPr lang="en-US" dirty="0">
                <a:latin typeface="Arial" pitchFamily="34" charset="0"/>
                <a:cs typeface="Arial" pitchFamily="34" charset="0"/>
              </a:rPr>
              <a:t>Circulation: Air embolism in blood vessels due to a tear in the lungs – may lead to catastrophic organ collapse</a:t>
            </a:r>
          </a:p>
          <a:p>
            <a:endParaRPr lang="en-US" dirty="0"/>
          </a:p>
        </p:txBody>
      </p:sp>
      <p:sp>
        <p:nvSpPr>
          <p:cNvPr id="4" name="Slide Number Placeholder 3"/>
          <p:cNvSpPr>
            <a:spLocks noGrp="1"/>
          </p:cNvSpPr>
          <p:nvPr>
            <p:ph type="sldNum" sz="quarter" idx="10"/>
          </p:nvPr>
        </p:nvSpPr>
        <p:spPr/>
        <p:txBody>
          <a:bodyPr/>
          <a:lstStyle/>
          <a:p>
            <a:fld id="{B19DFF27-0604-4290-B859-70ECBDE53A3D}"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extLst>
      <p:ext uri="{BB962C8B-B14F-4D97-AF65-F5344CB8AC3E}">
        <p14:creationId xmlns:p14="http://schemas.microsoft.com/office/powerpoint/2010/main" val="915921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731520" y="4560570"/>
            <a:ext cx="5852160" cy="4320540"/>
          </a:xfrm>
          <a:prstGeom prst="rect">
            <a:avLst/>
          </a:prstGeom>
          <a:noFill/>
          <a:ln/>
        </p:spPr>
        <p:txBody>
          <a:bodyPr/>
          <a:lstStyle/>
          <a:p>
            <a:pPr marL="228580" indent="-228580"/>
            <a:r>
              <a:rPr lang="en-US" dirty="0" smtClean="0">
                <a:latin typeface="Arial" pitchFamily="34" charset="0"/>
                <a:cs typeface="Arial" pitchFamily="34" charset="0"/>
              </a:rPr>
              <a:t>Events that involve the dispersal of chemical agents pose a challenge to the trauma / emergency health care worker. Systems must be in place to detect these chemicals and system to decontaminate the casualty must be ready to deploy in a moments notice. Too often hospitals assume the emergency medical system will provide all decontamination and have inadequate planning. </a:t>
            </a:r>
          </a:p>
          <a:p>
            <a:pPr marL="228580" indent="-228580"/>
            <a:endParaRPr lang="en-US" dirty="0" smtClean="0">
              <a:latin typeface="Arial" pitchFamily="34" charset="0"/>
              <a:cs typeface="Arial" pitchFamily="34" charset="0"/>
            </a:endParaRPr>
          </a:p>
          <a:p>
            <a:pPr marL="228580" indent="-228580"/>
            <a:r>
              <a:rPr lang="en-US" dirty="0" smtClean="0">
                <a:latin typeface="Arial" pitchFamily="34" charset="0"/>
                <a:cs typeface="Arial" pitchFamily="34" charset="0"/>
              </a:rPr>
              <a:t>Priorities Are:</a:t>
            </a:r>
          </a:p>
          <a:p>
            <a:pPr marL="228580" indent="-228580">
              <a:buFontTx/>
              <a:buAutoNum type="arabicPeriod"/>
            </a:pPr>
            <a:r>
              <a:rPr lang="en-US" dirty="0" smtClean="0">
                <a:latin typeface="Arial" pitchFamily="34" charset="0"/>
                <a:cs typeface="Arial" pitchFamily="34" charset="0"/>
              </a:rPr>
              <a:t>Protect Staff and hospital as a resource to the community </a:t>
            </a:r>
          </a:p>
          <a:p>
            <a:pPr marL="228580" indent="-228580">
              <a:buFontTx/>
              <a:buAutoNum type="arabicPeriod"/>
            </a:pPr>
            <a:r>
              <a:rPr lang="en-US" dirty="0" smtClean="0">
                <a:latin typeface="Arial" pitchFamily="34" charset="0"/>
                <a:cs typeface="Arial" pitchFamily="34" charset="0"/>
              </a:rPr>
              <a:t>Provide immediate care of the casualty by providing decontamination in a timely manner and access to emergent care.</a:t>
            </a:r>
          </a:p>
          <a:p>
            <a:pPr marL="228580" indent="-228580">
              <a:buFontTx/>
              <a:buAutoNum type="arabicPeriod"/>
            </a:pPr>
            <a:r>
              <a:rPr lang="en-US" dirty="0" smtClean="0">
                <a:latin typeface="Arial" pitchFamily="34" charset="0"/>
                <a:cs typeface="Arial" pitchFamily="34" charset="0"/>
              </a:rPr>
              <a:t>Hospital must be able to address contaminated individuals of all ages, ambulatory as well as non-ambulatory casualties. </a:t>
            </a:r>
          </a:p>
          <a:p>
            <a:pPr marL="228580" indent="-228580">
              <a:buFontTx/>
              <a:buAutoNum type="arabicPeriod"/>
            </a:pPr>
            <a:endParaRPr lang="en-US" dirty="0" smtClean="0">
              <a:latin typeface="Times" pitchFamily="18" charset="0"/>
            </a:endParaRPr>
          </a:p>
          <a:p>
            <a:pPr marL="228580" indent="-228580">
              <a:buFontTx/>
              <a:buAutoNum type="arabicPeriod"/>
            </a:pPr>
            <a:endParaRPr lang="en-US" dirty="0" smtClean="0">
              <a:latin typeface="Times" pitchFamily="18" charset="0"/>
            </a:endParaRPr>
          </a:p>
          <a:p>
            <a:pPr marL="228580" indent="-228580"/>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52</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731520" y="4560570"/>
            <a:ext cx="5852160" cy="4659630"/>
          </a:xfrm>
          <a:prstGeom prst="rect">
            <a:avLst/>
          </a:prstGeom>
          <a:noFill/>
          <a:ln/>
        </p:spPr>
        <p:txBody>
          <a:bodyPr/>
          <a:lstStyle/>
          <a:p>
            <a:pPr marL="228580" indent="-228580">
              <a:lnSpc>
                <a:spcPct val="90000"/>
              </a:lnSpc>
            </a:pPr>
            <a:r>
              <a:rPr lang="en-US" dirty="0">
                <a:latin typeface="Arial" pitchFamily="34" charset="0"/>
                <a:cs typeface="Arial" pitchFamily="34" charset="0"/>
              </a:rPr>
              <a:t>Appropriate decontamination equipment must be readily available. Consultation with the local Poison Center can assist in defining specific treatment options. </a:t>
            </a:r>
          </a:p>
          <a:p>
            <a:pPr marL="228580" indent="-228580">
              <a:lnSpc>
                <a:spcPct val="90000"/>
              </a:lnSpc>
            </a:pPr>
            <a:endParaRPr lang="en-US" dirty="0">
              <a:latin typeface="Arial" pitchFamily="34" charset="0"/>
              <a:cs typeface="Arial" pitchFamily="34" charset="0"/>
            </a:endParaRPr>
          </a:p>
          <a:p>
            <a:pPr marL="228580" indent="-228580">
              <a:lnSpc>
                <a:spcPct val="90000"/>
              </a:lnSpc>
            </a:pPr>
            <a:r>
              <a:rPr lang="en-US" dirty="0">
                <a:latin typeface="Arial" pitchFamily="34" charset="0"/>
                <a:cs typeface="Arial" pitchFamily="34" charset="0"/>
              </a:rPr>
              <a:t>Hospital emergency operations response plans must have resources and guidelines specific to the chemical exposure and mass decontamination. Medical decontamination training to ensure staff competency will decrease the risk of hospital exposure and exposure to hospital staff. Training must include security, reception of the exposed, use of screening devices, and triage coordination into the hospital. This will require pre-planning and coordination with local EMS and law enforcement agencies. Hospital security providers should be trained in decontamination and how to don the suits for appropriate security and control at the hospital. </a:t>
            </a:r>
          </a:p>
          <a:p>
            <a:pPr marL="228580" indent="-228580">
              <a:lnSpc>
                <a:spcPct val="90000"/>
              </a:lnSpc>
            </a:pPr>
            <a:r>
              <a:rPr lang="en-US" dirty="0">
                <a:latin typeface="Arial" pitchFamily="34" charset="0"/>
                <a:cs typeface="Arial" pitchFamily="34" charset="0"/>
              </a:rPr>
              <a:t>Issues to consider include but are not limited to: </a:t>
            </a:r>
          </a:p>
          <a:p>
            <a:pPr marL="228580" indent="-228580">
              <a:lnSpc>
                <a:spcPct val="90000"/>
              </a:lnSpc>
              <a:buFontTx/>
              <a:buAutoNum type="arabicPeriod"/>
            </a:pPr>
            <a:r>
              <a:rPr lang="en-US" dirty="0">
                <a:latin typeface="Arial" pitchFamily="34" charset="0"/>
                <a:cs typeface="Arial" pitchFamily="34" charset="0"/>
              </a:rPr>
              <a:t>Hospital perimeter control </a:t>
            </a:r>
          </a:p>
          <a:p>
            <a:pPr marL="228580" indent="-228580">
              <a:lnSpc>
                <a:spcPct val="90000"/>
              </a:lnSpc>
              <a:buFontTx/>
              <a:buAutoNum type="arabicPeriod"/>
            </a:pPr>
            <a:r>
              <a:rPr lang="en-US" dirty="0">
                <a:latin typeface="Arial" pitchFamily="34" charset="0"/>
                <a:cs typeface="Arial" pitchFamily="34" charset="0"/>
              </a:rPr>
              <a:t>Decontamination area security</a:t>
            </a:r>
          </a:p>
          <a:p>
            <a:pPr marL="228580" indent="-228580">
              <a:lnSpc>
                <a:spcPct val="90000"/>
              </a:lnSpc>
              <a:buFontTx/>
              <a:buAutoNum type="arabicPeriod"/>
            </a:pPr>
            <a:r>
              <a:rPr lang="en-US" dirty="0">
                <a:latin typeface="Arial" pitchFamily="34" charset="0"/>
                <a:cs typeface="Arial" pitchFamily="34" charset="0"/>
              </a:rPr>
              <a:t>Decontamination safety measures and briefing of event </a:t>
            </a:r>
          </a:p>
          <a:p>
            <a:pPr marL="228580" indent="-228580">
              <a:lnSpc>
                <a:spcPct val="90000"/>
              </a:lnSpc>
              <a:buFontTx/>
              <a:buAutoNum type="arabicPeriod"/>
            </a:pPr>
            <a:r>
              <a:rPr lang="en-US" dirty="0">
                <a:latin typeface="Arial" pitchFamily="34" charset="0"/>
                <a:cs typeface="Arial" pitchFamily="34" charset="0"/>
              </a:rPr>
              <a:t>Decontamination flow</a:t>
            </a:r>
          </a:p>
          <a:p>
            <a:pPr marL="228580" indent="-228580">
              <a:lnSpc>
                <a:spcPct val="90000"/>
              </a:lnSpc>
              <a:buFontTx/>
              <a:buAutoNum type="arabicPeriod"/>
            </a:pPr>
            <a:r>
              <a:rPr lang="en-US" dirty="0">
                <a:latin typeface="Arial" pitchFamily="34" charset="0"/>
                <a:cs typeface="Arial" pitchFamily="34" charset="0"/>
              </a:rPr>
              <a:t>Primary triage </a:t>
            </a:r>
          </a:p>
          <a:p>
            <a:pPr marL="228580" indent="-228580">
              <a:lnSpc>
                <a:spcPct val="90000"/>
              </a:lnSpc>
              <a:buFontTx/>
              <a:buAutoNum type="arabicPeriod"/>
            </a:pPr>
            <a:r>
              <a:rPr lang="en-US" dirty="0">
                <a:latin typeface="Arial" pitchFamily="34" charset="0"/>
                <a:cs typeface="Arial" pitchFamily="34" charset="0"/>
              </a:rPr>
              <a:t>Decon team set up, coordination and support</a:t>
            </a:r>
          </a:p>
          <a:p>
            <a:pPr marL="228580" indent="-228580">
              <a:lnSpc>
                <a:spcPct val="90000"/>
              </a:lnSpc>
              <a:buFontTx/>
              <a:buAutoNum type="arabicPeriod"/>
            </a:pPr>
            <a:r>
              <a:rPr lang="en-US" dirty="0">
                <a:latin typeface="Arial" pitchFamily="34" charset="0"/>
                <a:cs typeface="Arial" pitchFamily="34" charset="0"/>
              </a:rPr>
              <a:t>Patient clothes / valuables </a:t>
            </a:r>
          </a:p>
          <a:p>
            <a:pPr marL="228580" indent="-228580">
              <a:lnSpc>
                <a:spcPct val="90000"/>
              </a:lnSpc>
              <a:buFontTx/>
              <a:buAutoNum type="arabicPeriod"/>
            </a:pPr>
            <a:r>
              <a:rPr lang="en-US" dirty="0">
                <a:latin typeface="Arial" pitchFamily="34" charset="0"/>
                <a:cs typeface="Arial" pitchFamily="34" charset="0"/>
              </a:rPr>
              <a:t>Communication </a:t>
            </a:r>
          </a:p>
          <a:p>
            <a:pPr marL="228580" indent="-228580">
              <a:lnSpc>
                <a:spcPct val="90000"/>
              </a:lnSpc>
              <a:buFontTx/>
              <a:buAutoNum type="arabicPeriod"/>
            </a:pPr>
            <a:r>
              <a:rPr lang="en-US" dirty="0">
                <a:latin typeface="Arial" pitchFamily="34" charset="0"/>
                <a:cs typeface="Arial" pitchFamily="34" charset="0"/>
              </a:rPr>
              <a:t>Patient privacy </a:t>
            </a:r>
          </a:p>
          <a:p>
            <a:pPr marL="228580" indent="-228580">
              <a:lnSpc>
                <a:spcPct val="90000"/>
              </a:lnSpc>
              <a:buFontTx/>
              <a:buAutoNum type="arabicPeriod"/>
            </a:pPr>
            <a:r>
              <a:rPr lang="en-US" dirty="0">
                <a:latin typeface="Arial" pitchFamily="34" charset="0"/>
                <a:cs typeface="Arial" pitchFamily="34" charset="0"/>
              </a:rPr>
              <a:t>Secondary triage </a:t>
            </a:r>
          </a:p>
          <a:p>
            <a:pPr marL="228580" indent="-228580">
              <a:lnSpc>
                <a:spcPct val="90000"/>
              </a:lnSpc>
              <a:buFontTx/>
              <a:buAutoNum type="arabicPeriod"/>
            </a:pPr>
            <a:r>
              <a:rPr lang="en-US" dirty="0">
                <a:latin typeface="Arial" pitchFamily="34" charset="0"/>
                <a:cs typeface="Arial" pitchFamily="34" charset="0"/>
              </a:rPr>
              <a:t>Staff relief </a:t>
            </a:r>
          </a:p>
          <a:p>
            <a:pPr marL="228580" indent="-228580">
              <a:lnSpc>
                <a:spcPct val="90000"/>
              </a:lnSpc>
            </a:pPr>
            <a:r>
              <a:rPr lang="en-US" dirty="0">
                <a:latin typeface="Arial" pitchFamily="34" charset="0"/>
                <a:cs typeface="Arial" pitchFamily="34" charset="0"/>
              </a:rPr>
              <a:t>12 Documentation </a:t>
            </a:r>
          </a:p>
          <a:p>
            <a:pPr marL="228580" indent="-228580">
              <a:lnSpc>
                <a:spcPct val="90000"/>
              </a:lnSpc>
            </a:pPr>
            <a:r>
              <a:rPr lang="en-US" dirty="0">
                <a:latin typeface="Arial" pitchFamily="34" charset="0"/>
                <a:cs typeface="Arial" pitchFamily="34" charset="0"/>
              </a:rPr>
              <a:t>13 Debriefing </a:t>
            </a:r>
          </a:p>
          <a:p>
            <a:pPr marL="228580" indent="-228580">
              <a:lnSpc>
                <a:spcPct val="90000"/>
              </a:lnSpc>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53</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Hospitals must have procedures in place to screen for radiation exposure and decontamination. This is a regulatory requirement. Staff must know their role and be able to quickly implement procedures.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54</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Hospital emergency response plans must include plans for radiation exposure. The hospital radiation safety officer typically leads the development of response procedures and exercised regarding radiation exposure. </a:t>
            </a:r>
          </a:p>
          <a:p>
            <a:r>
              <a:rPr lang="en-US" b="1" dirty="0">
                <a:latin typeface="Arial" pitchFamily="34" charset="0"/>
                <a:cs typeface="Arial" pitchFamily="34" charset="0"/>
              </a:rPr>
              <a:t>Alpha Particles </a:t>
            </a:r>
            <a:r>
              <a:rPr lang="en-US" dirty="0">
                <a:latin typeface="Arial" pitchFamily="34" charset="0"/>
                <a:cs typeface="Arial" pitchFamily="34" charset="0"/>
              </a:rPr>
              <a:t>are large positively charged particles containing 2 protons and 2 neutrons. They only travel centimeters from source and are highly destructive if inhaled, injected or absorbed into open wounds.</a:t>
            </a:r>
          </a:p>
          <a:p>
            <a:r>
              <a:rPr lang="en-US" b="1" dirty="0">
                <a:latin typeface="Arial" pitchFamily="34" charset="0"/>
                <a:cs typeface="Arial" pitchFamily="34" charset="0"/>
              </a:rPr>
              <a:t>Beta particles </a:t>
            </a:r>
            <a:r>
              <a:rPr lang="en-US" dirty="0">
                <a:latin typeface="Arial" pitchFamily="34" charset="0"/>
                <a:cs typeface="Arial" pitchFamily="34" charset="0"/>
              </a:rPr>
              <a:t>are small negatively charged electrons that are released from the nucleus of a radioactive substance. The only travel several meters in air and may cause burns to skin, eye cataracts. They can be ingested or absorbed in open wounds and the impact is dose dependent. </a:t>
            </a:r>
          </a:p>
          <a:p>
            <a:r>
              <a:rPr lang="en-US" b="1" dirty="0">
                <a:latin typeface="Arial" pitchFamily="34" charset="0"/>
                <a:cs typeface="Arial" pitchFamily="34" charset="0"/>
              </a:rPr>
              <a:t>Gamma Rays </a:t>
            </a:r>
            <a:r>
              <a:rPr lang="en-US" dirty="0">
                <a:latin typeface="Arial" pitchFamily="34" charset="0"/>
                <a:cs typeface="Arial" pitchFamily="34" charset="0"/>
              </a:rPr>
              <a:t>are an energetic form of electromagnetic radiation that can pass through body tissues and deposit energy into tissues. They can travel kilometers in air at speed of light and are an internal and external irradiation hazard.  They may cause acute or delayed injury and can be carcinogenic depending on dose.  </a:t>
            </a:r>
          </a:p>
          <a:p>
            <a:r>
              <a:rPr lang="en-US" b="1" dirty="0">
                <a:latin typeface="Arial" pitchFamily="34" charset="0"/>
                <a:cs typeface="Arial" pitchFamily="34" charset="0"/>
              </a:rPr>
              <a:t>Neutrons</a:t>
            </a:r>
            <a:r>
              <a:rPr lang="en-US" dirty="0">
                <a:latin typeface="Arial" pitchFamily="34" charset="0"/>
                <a:cs typeface="Arial" pitchFamily="34" charset="0"/>
              </a:rPr>
              <a:t> are uncharged particles that pass through body tissues and deposit their energy in tissues. They are the result of nuclear fusion only and can travel many meters in the air. They are an internal hazard through collision with molecules in tissue and are captured by atoms in tissue and subsequently released as gamma radiation. </a:t>
            </a:r>
          </a:p>
          <a:p>
            <a:endParaRPr lang="en-US" dirty="0">
              <a:latin typeface="Times" pitchFamily="-16" charset="0"/>
            </a:endParaRPr>
          </a:p>
          <a:p>
            <a:endParaRPr lang="en-US" dirty="0" smtClean="0">
              <a:latin typeface="Times" pitchFamily="18" charset="0"/>
            </a:endParaRPr>
          </a:p>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55</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Patients exposed to radiation are not a risk to medical personnel who utilize normal personal protective equipment. Once decontamination has occurred, the patient is not a risk to the health care workers. Care for the injured patient exposed to radiation will follow the ABCs of resuscitation. Care should not be delayed once clothing has been removed. Toxicologist and Radiation Safety officers should be consulted for patients who have suspected internal contamination. Individuals on the medical decontamination team need specific guidelines regarding decontamination of the individual exposed to radiation.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56</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Acute Radiation Syndrome (ARS) is defined by the clinical syndrome that develop after the exposure to the radiation. ARS affects human body functions different, depending on the total dose of radiation received. The dose, duration of exposure and potential internal contamination through open wounds are factors in predicting ARS Outcomes.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Acute Radiation Syndrome progresses through four phases. </a:t>
            </a:r>
          </a:p>
          <a:p>
            <a:r>
              <a:rPr lang="en-US" dirty="0" smtClean="0">
                <a:latin typeface="Arial" pitchFamily="34" charset="0"/>
                <a:cs typeface="Arial" pitchFamily="34" charset="0"/>
              </a:rPr>
              <a:t>Prodromal Phase – often used to predict outcomes and survival </a:t>
            </a:r>
          </a:p>
          <a:p>
            <a:r>
              <a:rPr lang="en-US" dirty="0" smtClean="0">
                <a:latin typeface="Arial" pitchFamily="34" charset="0"/>
                <a:cs typeface="Arial" pitchFamily="34" charset="0"/>
              </a:rPr>
              <a:t>Latent Phase  - Last longer with less exposure and shorter with higher exposure, Symptoms include fatigue, hair loss, weight loss</a:t>
            </a:r>
          </a:p>
          <a:p>
            <a:r>
              <a:rPr lang="en-US" dirty="0" smtClean="0">
                <a:latin typeface="Arial" pitchFamily="34" charset="0"/>
                <a:cs typeface="Arial" pitchFamily="34" charset="0"/>
              </a:rPr>
              <a:t>Manifest Illness Phase – Clinical symptoms of major organ systems. </a:t>
            </a:r>
          </a:p>
          <a:p>
            <a:r>
              <a:rPr lang="en-US" dirty="0" smtClean="0">
                <a:latin typeface="Arial" pitchFamily="34" charset="0"/>
                <a:cs typeface="Arial" pitchFamily="34" charset="0"/>
              </a:rPr>
              <a:t>Recovery or Death Phase  - Defined by level of exposure. </a:t>
            </a:r>
          </a:p>
          <a:p>
            <a:r>
              <a:rPr lang="en-US" dirty="0" smtClean="0">
                <a:latin typeface="Arial" pitchFamily="34" charset="0"/>
                <a:cs typeface="Arial" pitchFamily="34" charset="0"/>
              </a:rPr>
              <a:t>  Exposed to greater than &gt; 10 Gy (1,000 RAD) generally die within 72 hours without medical treatment </a:t>
            </a:r>
          </a:p>
          <a:p>
            <a:r>
              <a:rPr lang="en-US" dirty="0" smtClean="0">
                <a:latin typeface="Arial" pitchFamily="34" charset="0"/>
                <a:cs typeface="Arial" pitchFamily="34" charset="0"/>
              </a:rPr>
              <a:t>  Exposed to 4 Gy to 10 Gy (4,000 to 10,000 RAD) are likely to die without medical treatment</a:t>
            </a:r>
          </a:p>
          <a:p>
            <a:r>
              <a:rPr lang="en-US" dirty="0" smtClean="0">
                <a:latin typeface="Arial" pitchFamily="34" charset="0"/>
                <a:cs typeface="Arial" pitchFamily="34" charset="0"/>
              </a:rPr>
              <a:t>  Exposed to less than 4 Gy (4,000 RAD) typically recover if given effective hematopoietic stimulation and appropriate protection from secondary infection </a:t>
            </a:r>
          </a:p>
          <a:p>
            <a:endParaRPr lang="en-US" dirty="0" smtClean="0">
              <a:latin typeface="Times" pitchFamily="18" charset="0"/>
            </a:endParaRPr>
          </a:p>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57</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731520" y="4560570"/>
            <a:ext cx="5852160" cy="4320540"/>
          </a:xfrm>
          <a:prstGeom prst="rect">
            <a:avLst/>
          </a:prstGeom>
          <a:noFill/>
          <a:ln/>
        </p:spPr>
        <p:txBody>
          <a:bodyPr/>
          <a:lstStyle/>
          <a:p>
            <a:pPr marL="228580" indent="-228580"/>
            <a:r>
              <a:rPr lang="en-US" dirty="0">
                <a:latin typeface="Arial" pitchFamily="34" charset="0"/>
                <a:cs typeface="Arial" pitchFamily="34" charset="0"/>
              </a:rPr>
              <a:t>Biological exposure is the use of microorganisms or toxins derived from living organisms that produce death or disease in humans, animals and/or plants. Biological terrorism is a growing threat. </a:t>
            </a:r>
          </a:p>
          <a:p>
            <a:pPr marL="228580" indent="-228580"/>
            <a:r>
              <a:rPr lang="en-US" dirty="0">
                <a:latin typeface="Arial" pitchFamily="34" charset="0"/>
                <a:cs typeface="Arial" pitchFamily="34" charset="0"/>
              </a:rPr>
              <a:t>Routes of Exposure:</a:t>
            </a:r>
          </a:p>
          <a:p>
            <a:pPr marL="228580" indent="-228580"/>
            <a:r>
              <a:rPr lang="en-US" dirty="0">
                <a:latin typeface="Arial" pitchFamily="34" charset="0"/>
                <a:cs typeface="Arial" pitchFamily="34" charset="0"/>
              </a:rPr>
              <a:t>Inhalation – Exposure of most concern due to potential aerosol of the disease agent that would be inhaled deep into the lung</a:t>
            </a:r>
          </a:p>
          <a:p>
            <a:pPr marL="228580" indent="-228580"/>
            <a:r>
              <a:rPr lang="en-US" dirty="0">
                <a:latin typeface="Arial" pitchFamily="34" charset="0"/>
                <a:cs typeface="Arial" pitchFamily="34" charset="0"/>
              </a:rPr>
              <a:t>Oral – Direct contamination after an aerosol attack by ingestion. </a:t>
            </a:r>
          </a:p>
          <a:p>
            <a:pPr marL="228580" indent="-228580"/>
            <a:r>
              <a:rPr lang="en-US" dirty="0">
                <a:latin typeface="Arial" pitchFamily="34" charset="0"/>
                <a:cs typeface="Arial" pitchFamily="34" charset="0"/>
              </a:rPr>
              <a:t>Dermal – Mucus membrane and open lesions allow passage of disease agents. The intact skin is a an effective barrier in most cases.  </a:t>
            </a:r>
          </a:p>
          <a:p>
            <a:pPr marL="228580" indent="-228580"/>
            <a:r>
              <a:rPr lang="en-US" dirty="0">
                <a:latin typeface="Arial" pitchFamily="34" charset="0"/>
                <a:cs typeface="Arial" pitchFamily="34" charset="0"/>
              </a:rPr>
              <a:t>Listed are the indications of a potential biological exposure: </a:t>
            </a:r>
          </a:p>
          <a:p>
            <a:pPr marL="228580" indent="-228580">
              <a:buFontTx/>
              <a:buAutoNum type="arabicPeriod"/>
            </a:pPr>
            <a:r>
              <a:rPr lang="en-US" dirty="0">
                <a:latin typeface="Arial" pitchFamily="34" charset="0"/>
                <a:cs typeface="Arial" pitchFamily="34" charset="0"/>
              </a:rPr>
              <a:t>Disease agent that is normally not present in a geographic location is present or in combination with other disease agents in the same population. </a:t>
            </a:r>
          </a:p>
          <a:p>
            <a:pPr marL="228580" indent="-228580">
              <a:buFontTx/>
              <a:buAutoNum type="arabicPeriod"/>
            </a:pPr>
            <a:r>
              <a:rPr lang="en-US" dirty="0">
                <a:latin typeface="Arial" pitchFamily="34" charset="0"/>
                <a:cs typeface="Arial" pitchFamily="34" charset="0"/>
              </a:rPr>
              <a:t>There are multiple disease agents in the same patients.</a:t>
            </a:r>
          </a:p>
          <a:p>
            <a:pPr marL="228580" indent="-228580">
              <a:buFontTx/>
              <a:buAutoNum type="arabicPeriod"/>
            </a:pPr>
            <a:r>
              <a:rPr lang="en-US" dirty="0">
                <a:latin typeface="Arial" pitchFamily="34" charset="0"/>
                <a:cs typeface="Arial" pitchFamily="34" charset="0"/>
              </a:rPr>
              <a:t>Large number of civilian and military casualties in a focal area. </a:t>
            </a:r>
          </a:p>
          <a:p>
            <a:pPr marL="228580" indent="-228580">
              <a:buFontTx/>
              <a:buAutoNum type="arabicPeriod"/>
            </a:pPr>
            <a:r>
              <a:rPr lang="en-US" dirty="0">
                <a:latin typeface="Arial" pitchFamily="34" charset="0"/>
                <a:cs typeface="Arial" pitchFamily="34" charset="0"/>
              </a:rPr>
              <a:t>Data defines a massive data point-source outbreak with an agent that is non-contagious. </a:t>
            </a:r>
          </a:p>
          <a:p>
            <a:pPr marL="228580" indent="-228580">
              <a:buFontTx/>
              <a:buAutoNum type="arabicPeriod"/>
            </a:pPr>
            <a:r>
              <a:rPr lang="en-US" dirty="0">
                <a:latin typeface="Arial" pitchFamily="34" charset="0"/>
                <a:cs typeface="Arial" pitchFamily="34" charset="0"/>
              </a:rPr>
              <a:t>Aerosol route of infection is evident. </a:t>
            </a:r>
          </a:p>
          <a:p>
            <a:pPr marL="228580" indent="-228580">
              <a:buFontTx/>
              <a:buAutoNum type="arabicPeriod"/>
            </a:pPr>
            <a:r>
              <a:rPr lang="en-US" dirty="0">
                <a:latin typeface="Arial" pitchFamily="34" charset="0"/>
                <a:cs typeface="Arial" pitchFamily="34" charset="0"/>
              </a:rPr>
              <a:t>High morbidity and mortality related to those at risk. </a:t>
            </a:r>
          </a:p>
          <a:p>
            <a:pPr marL="228580" indent="-228580">
              <a:buFontTx/>
              <a:buAutoNum type="arabicPeriod"/>
            </a:pPr>
            <a:r>
              <a:rPr lang="en-US" dirty="0">
                <a:latin typeface="Arial" pitchFamily="34" charset="0"/>
                <a:cs typeface="Arial" pitchFamily="34" charset="0"/>
              </a:rPr>
              <a:t>Illness is limited to fairly localized geographic areas. </a:t>
            </a:r>
          </a:p>
          <a:p>
            <a:pPr marL="228580" indent="-228580">
              <a:buFontTx/>
              <a:buAutoNum type="arabicPeriod"/>
            </a:pPr>
            <a:r>
              <a:rPr lang="en-US" dirty="0">
                <a:latin typeface="Arial" pitchFamily="34" charset="0"/>
                <a:cs typeface="Arial" pitchFamily="34" charset="0"/>
              </a:rPr>
              <a:t>Low exposure rates in individuals with filtered air supply or those with closed ventilation systems. </a:t>
            </a:r>
          </a:p>
          <a:p>
            <a:pPr marL="228580" indent="-228580">
              <a:buFontTx/>
              <a:buAutoNum type="arabicPeriod"/>
            </a:pPr>
            <a:r>
              <a:rPr lang="en-US" dirty="0">
                <a:latin typeface="Arial" pitchFamily="34" charset="0"/>
                <a:cs typeface="Arial" pitchFamily="34" charset="0"/>
              </a:rPr>
              <a:t>Death of livestock or animals in conjunction to human exposure. </a:t>
            </a:r>
          </a:p>
          <a:p>
            <a:pPr marL="228580" indent="-228580">
              <a:buFontTx/>
              <a:buAutoNum type="arabicPeriod"/>
            </a:pPr>
            <a:r>
              <a:rPr lang="en-US" dirty="0">
                <a:latin typeface="Arial" pitchFamily="34" charset="0"/>
                <a:cs typeface="Arial" pitchFamily="34" charset="0"/>
              </a:rPr>
              <a:t>Natural vectors in the area of outbreak is absent.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58</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Listed are the disease agents that are believed to have the greatest potential for bioterrorism. </a:t>
            </a:r>
          </a:p>
          <a:p>
            <a:r>
              <a:rPr lang="en-US" dirty="0" smtClean="0">
                <a:latin typeface="Arial" pitchFamily="34" charset="0"/>
                <a:cs typeface="Arial" pitchFamily="34" charset="0"/>
              </a:rPr>
              <a:t>The most effective and most important prophylaxis against a biological agent is personal  protection equipment. </a:t>
            </a:r>
          </a:p>
          <a:p>
            <a:r>
              <a:rPr lang="en-US" dirty="0" smtClean="0">
                <a:latin typeface="Arial" pitchFamily="34" charset="0"/>
                <a:cs typeface="Arial" pitchFamily="34" charset="0"/>
              </a:rPr>
              <a:t>Full face respirator – prevent respiratory exposure, mucus membranes, and conjunctivae – may be impractical</a:t>
            </a:r>
          </a:p>
          <a:p>
            <a:r>
              <a:rPr lang="en-US" dirty="0" smtClean="0">
                <a:latin typeface="Arial" pitchFamily="34" charset="0"/>
                <a:cs typeface="Arial" pitchFamily="34" charset="0"/>
              </a:rPr>
              <a:t>Decontamination – wash with soap and water </a:t>
            </a:r>
          </a:p>
          <a:p>
            <a:r>
              <a:rPr lang="en-US" dirty="0" smtClean="0">
                <a:latin typeface="Arial" pitchFamily="34" charset="0"/>
                <a:cs typeface="Arial" pitchFamily="34" charset="0"/>
              </a:rPr>
              <a:t>Prophylaxis – Precise Efficacy of available medical countermeasures has not been evaluated in actual events. Lab studies do support the use of vaccines and drugs at large exposure levels for some biological agents.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Hospital emergency response plans must have surveillance systems in place to detect developing trends. These systems should be integrated with regional public health systems. Hospitals should define lab capabilities for testing for agents and lab report turn-around times. Infections Disease staff are integrated into the command center and advise the Incident Commander in the role of the “safety-officer” during a suspected biological event. Systems to address decontamination and </a:t>
            </a:r>
          </a:p>
          <a:p>
            <a:endParaRPr lang="en-US" dirty="0" smtClean="0">
              <a:latin typeface="Arial" pitchFamily="34" charset="0"/>
              <a:cs typeface="Arial" pitchFamily="34" charset="0"/>
            </a:endParaRPr>
          </a:p>
          <a:p>
            <a:endParaRPr lang="en-US" dirty="0" smtClean="0">
              <a:latin typeface="Times" pitchFamily="18" charset="0"/>
            </a:endParaRPr>
          </a:p>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59</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Total overview of the disaster declarations and emergency declarations compared to the average per state.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6</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Four common bioethical principles in health care:</a:t>
            </a:r>
          </a:p>
          <a:p>
            <a:r>
              <a:rPr lang="en-US" dirty="0" smtClean="0">
                <a:latin typeface="Arial" pitchFamily="34" charset="0"/>
                <a:cs typeface="Arial" pitchFamily="34" charset="0"/>
              </a:rPr>
              <a:t>Autonomy – decisions are informed and voluntary and when possible made by the patient. </a:t>
            </a:r>
          </a:p>
          <a:p>
            <a:r>
              <a:rPr lang="en-US" dirty="0" smtClean="0">
                <a:latin typeface="Arial" pitchFamily="34" charset="0"/>
                <a:cs typeface="Arial" pitchFamily="34" charset="0"/>
              </a:rPr>
              <a:t>Nonmaleficence – No harm by omission or commission</a:t>
            </a:r>
          </a:p>
          <a:p>
            <a:r>
              <a:rPr lang="en-US" dirty="0" smtClean="0">
                <a:latin typeface="Arial" pitchFamily="34" charset="0"/>
                <a:cs typeface="Arial" pitchFamily="34" charset="0"/>
              </a:rPr>
              <a:t>Beneficence – Treatment provides direct impact</a:t>
            </a:r>
          </a:p>
          <a:p>
            <a:r>
              <a:rPr lang="en-US" dirty="0" smtClean="0">
                <a:latin typeface="Arial" pitchFamily="34" charset="0"/>
                <a:cs typeface="Arial" pitchFamily="34" charset="0"/>
              </a:rPr>
              <a:t>Justice – Implies fairness and equal care</a:t>
            </a:r>
          </a:p>
          <a:p>
            <a:r>
              <a:rPr lang="en-US" b="1" dirty="0" smtClean="0">
                <a:latin typeface="Arial" pitchFamily="34" charset="0"/>
                <a:cs typeface="Arial" pitchFamily="34" charset="0"/>
              </a:rPr>
              <a:t>Image is of the Scales of</a:t>
            </a:r>
            <a:r>
              <a:rPr lang="en-US" b="1" baseline="0" dirty="0" smtClean="0">
                <a:latin typeface="Arial" pitchFamily="34" charset="0"/>
                <a:cs typeface="Arial" pitchFamily="34" charset="0"/>
              </a:rPr>
              <a:t> Justice</a:t>
            </a:r>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Mass Casualty Considerations </a:t>
            </a:r>
          </a:p>
          <a:p>
            <a:r>
              <a:rPr lang="en-US" dirty="0" smtClean="0">
                <a:latin typeface="Arial" pitchFamily="34" charset="0"/>
                <a:cs typeface="Arial" pitchFamily="34" charset="0"/>
              </a:rPr>
              <a:t>Autonomy – Many patients will not have the ability to make informed decisions </a:t>
            </a:r>
          </a:p>
          <a:p>
            <a:r>
              <a:rPr lang="en-US" dirty="0" smtClean="0">
                <a:latin typeface="Arial" pitchFamily="34" charset="0"/>
                <a:cs typeface="Arial" pitchFamily="34" charset="0"/>
              </a:rPr>
              <a:t>Nonmaleficence – Mass casualty triage defines patients that will receive limited or comfort care</a:t>
            </a:r>
          </a:p>
          <a:p>
            <a:r>
              <a:rPr lang="en-US" dirty="0" smtClean="0">
                <a:latin typeface="Arial" pitchFamily="34" charset="0"/>
                <a:cs typeface="Arial" pitchFamily="34" charset="0"/>
              </a:rPr>
              <a:t>Beneficence – Not every patient will have equal care based on resources available</a:t>
            </a:r>
          </a:p>
          <a:p>
            <a:r>
              <a:rPr lang="en-US" dirty="0" smtClean="0">
                <a:latin typeface="Arial" pitchFamily="34" charset="0"/>
                <a:cs typeface="Arial" pitchFamily="34" charset="0"/>
              </a:rPr>
              <a:t>Justice – Mass casualty goals – greatest good for the greatest population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Preplanning and preparation that defines disaster standards of care or altered standards of care in advance will assist in creating “fair” care during an emergency response.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60</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Hospital facilities must participate in and be integrated into the surrounding regional system that is responsible for preparedness and system response. This will ensure they are aware of infrastructure that exist in the region to support an emergency response as well as the strengths and weaknesses of the system.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61</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normAutofit/>
          </a:bodyPr>
          <a:lstStyle/>
          <a:p>
            <a:r>
              <a:rPr lang="en-US" dirty="0" smtClean="0"/>
              <a:t>See notes next slide</a:t>
            </a:r>
            <a:endParaRPr lang="en-US" dirty="0"/>
          </a:p>
        </p:txBody>
      </p:sp>
      <p:sp>
        <p:nvSpPr>
          <p:cNvPr id="4" name="Slide Number Placeholder 3"/>
          <p:cNvSpPr>
            <a:spLocks noGrp="1"/>
          </p:cNvSpPr>
          <p:nvPr>
            <p:ph type="sldNum" sz="quarter" idx="10"/>
          </p:nvPr>
        </p:nvSpPr>
        <p:spPr/>
        <p:txBody>
          <a:bodyPr/>
          <a:lstStyle/>
          <a:p>
            <a:pPr>
              <a:defRPr/>
            </a:pPr>
            <a:fld id="{B99C6F87-5C4A-4594-947F-310FAA4B0970}" type="slidenum">
              <a:rPr lang="en-US" smtClean="0"/>
              <a:pPr>
                <a:defRPr/>
              </a:pPr>
              <a:t>62</a:t>
            </a:fld>
            <a:endParaRPr lang="en-US" dirty="0"/>
          </a:p>
        </p:txBody>
      </p:sp>
      <p:sp>
        <p:nvSpPr>
          <p:cNvPr id="5" name="Footer Placeholder 4"/>
          <p:cNvSpPr>
            <a:spLocks noGrp="1"/>
          </p:cNvSpPr>
          <p:nvPr>
            <p:ph type="ftr" sz="quarter" idx="11"/>
          </p:nvPr>
        </p:nvSpPr>
        <p:spPr/>
        <p:txBody>
          <a:bodyPr/>
          <a:lstStyle/>
          <a:p>
            <a:r>
              <a:rPr lang="en-US" smtClean="0"/>
              <a:t>STN E-Library 2012</a:t>
            </a:r>
            <a:endParaRPr lang="en-US" dirty="0"/>
          </a:p>
        </p:txBody>
      </p:sp>
      <p:sp>
        <p:nvSpPr>
          <p:cNvPr id="6" name="Header Placeholder 5"/>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Some regions have developed sophisticated Regional Medical Operations Centers (RMOC) that work in collaboration with the local, county, district and state emergency management offices. The purpose of the RMOC is to coordinate all casualty medical care while the emergency management infrastructure manages the event. The RMOC fosters communication and agency collaboration from all disciplines with the intent of focusing on health care needs. Picture is an example of training being done in the Dallas / Ft. Worth area by the Executive Director of the South Texas Regional Advisory Council, Eric Epley. </a:t>
            </a:r>
          </a:p>
        </p:txBody>
      </p:sp>
      <p:sp>
        <p:nvSpPr>
          <p:cNvPr id="4" name="Slide Number Placeholder 3"/>
          <p:cNvSpPr>
            <a:spLocks noGrp="1"/>
          </p:cNvSpPr>
          <p:nvPr>
            <p:ph type="sldNum" sz="quarter" idx="10"/>
          </p:nvPr>
        </p:nvSpPr>
        <p:spPr/>
        <p:txBody>
          <a:bodyPr/>
          <a:lstStyle/>
          <a:p>
            <a:fld id="{B19DFF27-0604-4290-B859-70ECBDE53A3D}" type="slidenum">
              <a:rPr lang="en-US" smtClean="0"/>
              <a:pPr/>
              <a:t>63</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1520" y="4560570"/>
            <a:ext cx="5852160" cy="4320540"/>
          </a:xfrm>
          <a:prstGeom prst="rect">
            <a:avLst/>
          </a:prstGeom>
        </p:spPr>
        <p:txBody>
          <a:bodyPr>
            <a:normAutofit/>
          </a:bodyPr>
          <a:lstStyle/>
          <a:p>
            <a:pPr marL="342869" indent="-342869">
              <a:buFontTx/>
              <a:buAutoNum type="arabicPeriod"/>
              <a:defRPr/>
            </a:pPr>
            <a:r>
              <a:rPr lang="en-US" b="1" dirty="0"/>
              <a:t>Disaster Management</a:t>
            </a:r>
            <a:r>
              <a:rPr lang="en-US" dirty="0"/>
              <a:t> – </a:t>
            </a:r>
            <a:r>
              <a:rPr lang="en-US" dirty="0" smtClean="0"/>
              <a:t>Actions taken by an organization in response to unexpected events that are adversely affecting people or resources and threatening continued operation of the organization; management of natural catastrophes </a:t>
            </a:r>
          </a:p>
          <a:p>
            <a:pPr marL="342869" indent="-342869">
              <a:defRPr/>
            </a:pPr>
            <a:endParaRPr lang="en-US" dirty="0" smtClean="0"/>
          </a:p>
          <a:p>
            <a:pPr marL="228580" indent="-228580">
              <a:buFontTx/>
              <a:buAutoNum type="arabicPeriod" startAt="2"/>
              <a:defRPr/>
            </a:pPr>
            <a:r>
              <a:rPr lang="en-US" dirty="0" smtClean="0"/>
              <a:t>PH Phases: Mitigation, Preparedness, Response and Recovery</a:t>
            </a:r>
          </a:p>
          <a:p>
            <a:pPr>
              <a:defRPr/>
            </a:pPr>
            <a:endParaRPr lang="en-US" dirty="0" smtClean="0"/>
          </a:p>
          <a:p>
            <a:pPr>
              <a:defRPr/>
            </a:pPr>
            <a:r>
              <a:rPr lang="en-US" dirty="0" smtClean="0"/>
              <a:t>3. Hospital response can be reviewed in very defined phases. </a:t>
            </a:r>
          </a:p>
          <a:p>
            <a:pPr>
              <a:defRPr/>
            </a:pPr>
            <a:r>
              <a:rPr lang="en-US" dirty="0" smtClean="0"/>
              <a:t>   	 Preparedness</a:t>
            </a:r>
          </a:p>
          <a:p>
            <a:pPr>
              <a:defRPr/>
            </a:pPr>
            <a:r>
              <a:rPr lang="en-US" dirty="0" smtClean="0"/>
              <a:t>	Planning Integration with Pre-Hospital Agencies</a:t>
            </a:r>
          </a:p>
          <a:p>
            <a:pPr>
              <a:defRPr/>
            </a:pPr>
            <a:r>
              <a:rPr lang="en-US" dirty="0" smtClean="0"/>
              <a:t>	Emergency Operations Response Plan </a:t>
            </a:r>
          </a:p>
          <a:p>
            <a:pPr>
              <a:defRPr/>
            </a:pPr>
            <a:r>
              <a:rPr lang="en-US" dirty="0" smtClean="0"/>
              <a:t>	Regional Integration </a:t>
            </a:r>
          </a:p>
          <a:p>
            <a:pPr>
              <a:defRPr/>
            </a:pPr>
            <a:r>
              <a:rPr lang="en-US" dirty="0" smtClean="0"/>
              <a:t>	After Action Review </a:t>
            </a:r>
          </a:p>
          <a:p>
            <a:pPr>
              <a:defRPr/>
            </a:pPr>
            <a:r>
              <a:rPr lang="en-US" dirty="0" smtClean="0"/>
              <a:t>	Plan Revisions </a:t>
            </a:r>
          </a:p>
          <a:p>
            <a:pPr>
              <a:defRPr/>
            </a:pPr>
            <a:r>
              <a:rPr lang="en-US" dirty="0" smtClean="0"/>
              <a:t>. </a:t>
            </a:r>
          </a:p>
          <a:p>
            <a:pPr>
              <a:defRPr/>
            </a:pPr>
            <a:endParaRPr lang="en-US" dirty="0" smtClean="0"/>
          </a:p>
          <a:p>
            <a:pPr marL="342869" indent="-342869">
              <a:defRPr/>
            </a:pPr>
            <a:endParaRPr lang="en-US" dirty="0" smtClean="0"/>
          </a:p>
          <a:p>
            <a:pPr marL="228580" indent="-228580">
              <a:buFontTx/>
              <a:buAutoNum type="arabicPeriod"/>
              <a:defRPr/>
            </a:pPr>
            <a:endParaRPr lang="en-US" dirty="0" smtClean="0"/>
          </a:p>
          <a:p>
            <a:pPr>
              <a:defRPr/>
            </a:pPr>
            <a:endParaRPr lang="en-US" dirty="0"/>
          </a:p>
        </p:txBody>
      </p:sp>
      <p:sp>
        <p:nvSpPr>
          <p:cNvPr id="135172" name="Slide Number Placeholder 3"/>
          <p:cNvSpPr>
            <a:spLocks noGrp="1"/>
          </p:cNvSpPr>
          <p:nvPr>
            <p:ph type="sldNum" sz="quarter" idx="5"/>
          </p:nvPr>
        </p:nvSpPr>
        <p:spPr>
          <a:noFill/>
        </p:spPr>
        <p:txBody>
          <a:bodyPr/>
          <a:lstStyle/>
          <a:p>
            <a:fld id="{1E44DCB7-DD32-4C6B-875C-106A7363B91E}" type="slidenum">
              <a:rPr lang="en-US" smtClean="0">
                <a:latin typeface="Times" pitchFamily="18" charset="0"/>
              </a:rPr>
              <a:pPr/>
              <a:t>64</a:t>
            </a:fld>
            <a:endParaRPr lang="en-US" dirty="0" smtClean="0">
              <a:latin typeface="Times" pitchFamily="18" charset="0"/>
            </a:endParaRPr>
          </a:p>
        </p:txBody>
      </p:sp>
      <p:sp>
        <p:nvSpPr>
          <p:cNvPr id="2" name="Footer Placeholder 1"/>
          <p:cNvSpPr>
            <a:spLocks noGrp="1"/>
          </p:cNvSpPr>
          <p:nvPr>
            <p:ph type="ftr" sz="quarter" idx="10"/>
          </p:nvPr>
        </p:nvSpPr>
        <p:spPr/>
        <p:txBody>
          <a:bodyPr/>
          <a:lstStyle/>
          <a:p>
            <a:r>
              <a:rPr lang="en-US" smtClean="0"/>
              <a:t>STN E-Library 2012</a:t>
            </a:r>
            <a:endParaRPr lang="en-US" dirty="0"/>
          </a:p>
        </p:txBody>
      </p:sp>
      <p:sp>
        <p:nvSpPr>
          <p:cNvPr id="4" name="Header Placeholder 3"/>
          <p:cNvSpPr>
            <a:spLocks noGrp="1"/>
          </p:cNvSpPr>
          <p:nvPr>
            <p:ph type="hdr" sz="quarter" idx="11"/>
          </p:nvPr>
        </p:nvSpPr>
        <p:spPr/>
        <p:txBody>
          <a:bodyPr/>
          <a:lstStyle/>
          <a:p>
            <a:r>
              <a:rPr lang="en-US" smtClean="0"/>
              <a:t>2_Hospital Emergency Operations Response</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731520" y="4560570"/>
            <a:ext cx="5852160" cy="4320540"/>
          </a:xfrm>
          <a:prstGeom prst="rect">
            <a:avLst/>
          </a:prstGeom>
          <a:noFill/>
          <a:ln/>
        </p:spPr>
        <p:txBody>
          <a:bodyPr/>
          <a:lstStyle/>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65</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This data reflects the states that exceed the average number of major disaster declaration of 34 per state. More on next slide.</a:t>
            </a:r>
          </a:p>
          <a:p>
            <a:r>
              <a:rPr lang="en-US" dirty="0" smtClean="0">
                <a:latin typeface="Arial" pitchFamily="34" charset="0"/>
                <a:cs typeface="Arial" pitchFamily="34" charset="0"/>
              </a:rPr>
              <a:t>Information is available at  http://www.fema.gov/disasters/grid/state</a:t>
            </a:r>
          </a:p>
          <a:p>
            <a:endParaRPr lang="en-US" dirty="0" smtClean="0">
              <a:latin typeface="Times" pitchFamily="18" charset="0"/>
            </a:endParaRPr>
          </a:p>
          <a:p>
            <a:endParaRPr lang="en-US" dirty="0" smtClean="0">
              <a:latin typeface="Times" pitchFamily="18" charset="0"/>
            </a:endParaRPr>
          </a:p>
        </p:txBody>
      </p:sp>
      <p:sp>
        <p:nvSpPr>
          <p:cNvPr id="4" name="Slide Number Placeholder 3"/>
          <p:cNvSpPr>
            <a:spLocks noGrp="1"/>
          </p:cNvSpPr>
          <p:nvPr>
            <p:ph type="sldNum" sz="quarter" idx="10"/>
          </p:nvPr>
        </p:nvSpPr>
        <p:spPr/>
        <p:txBody>
          <a:bodyPr/>
          <a:lstStyle/>
          <a:p>
            <a:fld id="{B19DFF27-0604-4290-B859-70ECBDE53A3D}" type="slidenum">
              <a:rPr lang="en-US" smtClean="0"/>
              <a:pPr/>
              <a:t>7</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latin typeface="Arial" pitchFamily="34" charset="0"/>
                <a:cs typeface="Arial" pitchFamily="34" charset="0"/>
              </a:rPr>
              <a:t>Continuation of data reflecting those states that exceed the average number (34) of major disaster declarations.</a:t>
            </a:r>
          </a:p>
        </p:txBody>
      </p:sp>
      <p:sp>
        <p:nvSpPr>
          <p:cNvPr id="4" name="Slide Number Placeholder 3"/>
          <p:cNvSpPr>
            <a:spLocks noGrp="1"/>
          </p:cNvSpPr>
          <p:nvPr>
            <p:ph type="sldNum" sz="quarter" idx="10"/>
          </p:nvPr>
        </p:nvSpPr>
        <p:spPr/>
        <p:txBody>
          <a:bodyPr/>
          <a:lstStyle/>
          <a:p>
            <a:fld id="{B19DFF27-0604-4290-B859-70ECBDE53A3D}" type="slidenum">
              <a:rPr lang="en-US" smtClean="0"/>
              <a:pPr/>
              <a:t>8</a:t>
            </a:fld>
            <a:endParaRPr lang="en-US" dirty="0"/>
          </a:p>
        </p:txBody>
      </p:sp>
      <p:sp>
        <p:nvSpPr>
          <p:cNvPr id="2" name="Footer Placeholder 1"/>
          <p:cNvSpPr>
            <a:spLocks noGrp="1"/>
          </p:cNvSpPr>
          <p:nvPr>
            <p:ph type="ftr" sz="quarter" idx="11"/>
          </p:nvPr>
        </p:nvSpPr>
        <p:spPr/>
        <p:txBody>
          <a:bodyPr/>
          <a:lstStyle/>
          <a:p>
            <a:r>
              <a:rPr lang="en-US" smtClean="0"/>
              <a:t>STN E-Library 2012</a:t>
            </a:r>
            <a:endParaRPr lang="en-US" dirty="0"/>
          </a:p>
        </p:txBody>
      </p:sp>
      <p:sp>
        <p:nvSpPr>
          <p:cNvPr id="3" name="Header Placeholder 2"/>
          <p:cNvSpPr>
            <a:spLocks noGrp="1"/>
          </p:cNvSpPr>
          <p:nvPr>
            <p:ph type="hdr" sz="quarter" idx="12"/>
          </p:nvPr>
        </p:nvSpPr>
        <p:spPr/>
        <p:txBody>
          <a:bodyPr/>
          <a:lstStyle/>
          <a:p>
            <a:r>
              <a:rPr lang="en-US" smtClean="0"/>
              <a:t>2_Hospital Emergency Operations Response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731520" y="4560570"/>
            <a:ext cx="5852160" cy="4320540"/>
          </a:xfrm>
          <a:prstGeom prst="rect">
            <a:avLst/>
          </a:prstGeom>
          <a:noFill/>
          <a:ln/>
        </p:spPr>
        <p:txBody>
          <a:bodyPr/>
          <a:lstStyle/>
          <a:p>
            <a:r>
              <a:rPr lang="en-US" dirty="0" smtClean="0"/>
              <a:t>List of disaster events for 2011 in the United States. </a:t>
            </a:r>
          </a:p>
        </p:txBody>
      </p:sp>
      <p:sp>
        <p:nvSpPr>
          <p:cNvPr id="4" name="Slide Number Placeholder 3"/>
          <p:cNvSpPr>
            <a:spLocks noGrp="1"/>
          </p:cNvSpPr>
          <p:nvPr>
            <p:ph type="sldNum" sz="quarter" idx="10"/>
          </p:nvPr>
        </p:nvSpPr>
        <p:spPr/>
        <p:txBody>
          <a:bodyPr/>
          <a:lstStyle/>
          <a:p>
            <a:fld id="{B19DFF27-0604-4290-B859-70ECBDE53A3D}" type="slidenum">
              <a:rPr lang="en-US" smtClean="0">
                <a:latin typeface="+mn-lt"/>
              </a:rPr>
              <a:pPr/>
              <a:t>9</a:t>
            </a:fld>
            <a:endParaRPr lang="en-US" dirty="0">
              <a:latin typeface="+mn-lt"/>
            </a:endParaRPr>
          </a:p>
        </p:txBody>
      </p:sp>
      <p:sp>
        <p:nvSpPr>
          <p:cNvPr id="2" name="Footer Placeholder 1"/>
          <p:cNvSpPr>
            <a:spLocks noGrp="1"/>
          </p:cNvSpPr>
          <p:nvPr>
            <p:ph type="ftr" sz="quarter" idx="11"/>
          </p:nvPr>
        </p:nvSpPr>
        <p:spPr/>
        <p:txBody>
          <a:bodyPr/>
          <a:lstStyle/>
          <a:p>
            <a:r>
              <a:rPr lang="en-US" smtClean="0">
                <a:latin typeface="+mn-lt"/>
              </a:rPr>
              <a:t>STN E-Library 2012</a:t>
            </a:r>
            <a:endParaRPr lang="en-US" dirty="0">
              <a:latin typeface="+mn-lt"/>
            </a:endParaRPr>
          </a:p>
        </p:txBody>
      </p:sp>
      <p:sp>
        <p:nvSpPr>
          <p:cNvPr id="3" name="Header Placeholder 2"/>
          <p:cNvSpPr>
            <a:spLocks noGrp="1"/>
          </p:cNvSpPr>
          <p:nvPr>
            <p:ph type="hdr" sz="quarter" idx="12"/>
          </p:nvPr>
        </p:nvSpPr>
        <p:spPr/>
        <p:txBody>
          <a:bodyPr/>
          <a:lstStyle/>
          <a:p>
            <a:r>
              <a:rPr lang="en-US" smtClean="0">
                <a:latin typeface="+mn-lt"/>
              </a:rPr>
              <a:t>2_Hospital Emergency Operations Response</a:t>
            </a:r>
            <a:endParaRPr lang="en-US"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667000"/>
            <a:ext cx="9144000" cy="1143000"/>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0" y="3886200"/>
            <a:ext cx="9144000" cy="609600"/>
          </a:xfrm>
        </p:spPr>
        <p:txBody>
          <a:bodyPr/>
          <a:lstStyle>
            <a:lvl1pPr marL="0" indent="0" algn="ctr">
              <a:buFontTx/>
              <a:buNone/>
              <a:defRPr sz="2800" b="1">
                <a:solidFill>
                  <a:schemeClr val="bg1"/>
                </a:solidFill>
                <a:latin typeface="Arial" pitchFamily="34" charset="0"/>
                <a:cs typeface="Arial" pitchFamily="34" charset="0"/>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FFF934F-1029-4BB2-8494-4BC513C01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17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162A97-FA0B-449C-A26A-C0F1A9CF8E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506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FEF2F7-A17A-4E17-86B9-FA34CED9F5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249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p:txBody>
          <a:bodyPr/>
          <a:lstStyle>
            <a:lvl1pPr>
              <a:defRPr dirty="0"/>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C3425F1-084B-414C-ABF1-876B371BA1E6}" type="slidenum">
              <a:rPr lang="en-US"/>
              <a:pPr>
                <a:defRPr/>
              </a:pPr>
              <a:t>‹#›</a:t>
            </a:fld>
            <a:endParaRPr lang="en-US" dirty="0"/>
          </a:p>
        </p:txBody>
      </p:sp>
    </p:spTree>
    <p:extLst>
      <p:ext uri="{BB962C8B-B14F-4D97-AF65-F5344CB8AC3E}">
        <p14:creationId xmlns:p14="http://schemas.microsoft.com/office/powerpoint/2010/main" val="1111270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p:txBody>
          <a:bodyPr/>
          <a:lstStyle>
            <a:lvl1pPr>
              <a:defRPr dirty="0"/>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86FC83-7BFF-415B-982F-D3D13A8AA0C4}" type="slidenum">
              <a:rPr lang="en-US"/>
              <a:pPr>
                <a:defRPr/>
              </a:pPr>
              <a:t>‹#›</a:t>
            </a:fld>
            <a:endParaRPr lang="en-US" dirty="0"/>
          </a:p>
        </p:txBody>
      </p:sp>
    </p:spTree>
    <p:extLst>
      <p:ext uri="{BB962C8B-B14F-4D97-AF65-F5344CB8AC3E}">
        <p14:creationId xmlns:p14="http://schemas.microsoft.com/office/powerpoint/2010/main" val="3685816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667000"/>
            <a:ext cx="9144000" cy="1143000"/>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0" y="3886200"/>
            <a:ext cx="9144000" cy="609600"/>
          </a:xfrm>
        </p:spPr>
        <p:txBody>
          <a:bodyPr/>
          <a:lstStyle>
            <a:lvl1pPr marL="0" indent="0" algn="ctr">
              <a:buFontTx/>
              <a:buNone/>
              <a:defRPr sz="2800" b="1">
                <a:solidFill>
                  <a:schemeClr val="bg1"/>
                </a:solidFill>
                <a:latin typeface="Arial" pitchFamily="34" charset="0"/>
                <a:cs typeface="Arial" pitchFamily="34" charset="0"/>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FFF934F-1029-4BB2-8494-4BC513C01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4021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56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accent2"/>
                </a:solidFill>
              </a:defRPr>
            </a:lvl2pPr>
            <a:lvl3pPr>
              <a:defRPr>
                <a:solidFill>
                  <a:schemeClr val="accent2">
                    <a:lumMod val="75000"/>
                  </a:schemeClr>
                </a:solidFill>
              </a:defRPr>
            </a:lvl3pPr>
            <a:lvl4pPr>
              <a:defRPr>
                <a:solidFill>
                  <a:schemeClr val="accent2">
                    <a:lumMod val="50000"/>
                  </a:schemeClr>
                </a:solidFill>
              </a:defRPr>
            </a:lvl4pPr>
            <a:lvl5pPr>
              <a:defRPr>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BD0341-D1C8-4CF7-8FEC-D73AC30EE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6957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11336-34DF-4DEF-A989-A8E2E7555C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6668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DD7DBD-4FF4-4C9A-A2CF-ECED7731D1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9143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FC6637-6409-4DDA-B16A-7DBB9918D0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774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893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DADB8E-E678-4720-B24B-AB7946A0BE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982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582348-BB56-4861-834F-781E43B531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0165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FBAAC-A5A3-47E1-A61B-8DDEB2FAF3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1197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162A97-FA0B-449C-A26A-C0F1A9CF8E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2781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FEF2F7-A17A-4E17-86B9-FA34CED9F5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66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accent2"/>
                </a:solidFill>
              </a:defRPr>
            </a:lvl2pPr>
            <a:lvl3pPr>
              <a:defRPr>
                <a:solidFill>
                  <a:schemeClr val="accent2">
                    <a:lumMod val="75000"/>
                  </a:schemeClr>
                </a:solidFill>
              </a:defRPr>
            </a:lvl3pPr>
            <a:lvl4pPr>
              <a:defRPr>
                <a:solidFill>
                  <a:schemeClr val="accent2">
                    <a:lumMod val="50000"/>
                  </a:schemeClr>
                </a:solidFill>
              </a:defRPr>
            </a:lvl4pPr>
            <a:lvl5pPr>
              <a:defRPr>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BD0341-D1C8-4CF7-8FEC-D73AC30EE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660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11336-34DF-4DEF-A989-A8E2E7555C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376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DD7DBD-4FF4-4C9A-A2CF-ECED7731D1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585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FC6637-6409-4DDA-B16A-7DBB9918D0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381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DADB8E-E678-4720-B24B-AB7946A0BE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280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582348-BB56-4861-834F-781E43B531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101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FBAAC-A5A3-47E1-A61B-8DDEB2FAF3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857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762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dirty="0">
              <a:solidFill>
                <a:srgbClr val="000000"/>
              </a:solidFill>
              <a:latin typeface="Times" pitchFamily="-16"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dirty="0">
              <a:solidFill>
                <a:srgbClr val="000000"/>
              </a:solidFill>
              <a:latin typeface="Times" pitchFamily="-16"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DEF70DB8-1739-4111-A620-FA63EE63CCFF}" type="slidenum">
              <a:rPr lang="en-US">
                <a:solidFill>
                  <a:srgbClr val="000000"/>
                </a:solidFill>
                <a:latin typeface="Times" pitchFamily="-16" charset="0"/>
              </a:rPr>
              <a:pPr eaLnBrk="0" hangingPunct="0">
                <a:defRPr/>
              </a:pPr>
              <a:t>‹#›</a:t>
            </a:fld>
            <a:endParaRPr lang="en-US" dirty="0">
              <a:solidFill>
                <a:srgbClr val="000000"/>
              </a:solidFill>
              <a:latin typeface="Times" pitchFamily="-16" charset="0"/>
            </a:endParaRPr>
          </a:p>
        </p:txBody>
      </p:sp>
    </p:spTree>
    <p:extLst>
      <p:ext uri="{BB962C8B-B14F-4D97-AF65-F5344CB8AC3E}">
        <p14:creationId xmlns:p14="http://schemas.microsoft.com/office/powerpoint/2010/main" val="356068708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2" r:id="rId12"/>
    <p:sldLayoutId id="2147483793" r:id="rId13"/>
  </p:sldLayoutIdLst>
  <p:txStyles>
    <p:titleStyle>
      <a:lvl1pPr algn="ctr" rtl="0" eaLnBrk="0" fontAlgn="base" hangingPunct="0">
        <a:spcBef>
          <a:spcPct val="0"/>
        </a:spcBef>
        <a:spcAft>
          <a:spcPct val="0"/>
        </a:spcAft>
        <a:defRPr sz="3600" b="1">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rgbClr val="0088CC"/>
          </a:solidFill>
          <a:latin typeface="Verdana" pitchFamily="-16" charset="0"/>
        </a:defRPr>
      </a:lvl6pPr>
      <a:lvl7pPr marL="914400" algn="ctr" rtl="0" fontAlgn="base">
        <a:spcBef>
          <a:spcPct val="0"/>
        </a:spcBef>
        <a:spcAft>
          <a:spcPct val="0"/>
        </a:spcAft>
        <a:defRPr sz="3600" b="1">
          <a:solidFill>
            <a:srgbClr val="0088CC"/>
          </a:solidFill>
          <a:latin typeface="Verdana" pitchFamily="-16" charset="0"/>
        </a:defRPr>
      </a:lvl7pPr>
      <a:lvl8pPr marL="1371600" algn="ctr" rtl="0" fontAlgn="base">
        <a:spcBef>
          <a:spcPct val="0"/>
        </a:spcBef>
        <a:spcAft>
          <a:spcPct val="0"/>
        </a:spcAft>
        <a:defRPr sz="3600" b="1">
          <a:solidFill>
            <a:srgbClr val="0088CC"/>
          </a:solidFill>
          <a:latin typeface="Verdana" pitchFamily="-16" charset="0"/>
        </a:defRPr>
      </a:lvl8pPr>
      <a:lvl9pPr marL="1828800" algn="ctr" rtl="0" fontAlgn="base">
        <a:spcBef>
          <a:spcPct val="0"/>
        </a:spcBef>
        <a:spcAft>
          <a:spcPct val="0"/>
        </a:spcAft>
        <a:defRPr sz="3600" b="1">
          <a:solidFill>
            <a:srgbClr val="0088CC"/>
          </a:solidFill>
          <a:latin typeface="Verdana" pitchFamily="-16" charset="0"/>
        </a:defRPr>
      </a:lvl9pPr>
    </p:titleStyle>
    <p:bodyStyle>
      <a:lvl1pPr marL="457200" indent="-457200" algn="l" rtl="0" eaLnBrk="0" fontAlgn="base" hangingPunct="0">
        <a:spcBef>
          <a:spcPct val="20000"/>
        </a:spcBef>
        <a:spcAft>
          <a:spcPct val="0"/>
        </a:spcAft>
        <a:buFont typeface="Arial" charset="0"/>
        <a:buChar char="•"/>
        <a:defRPr sz="3200">
          <a:solidFill>
            <a:schemeClr val="tx1"/>
          </a:solidFill>
          <a:latin typeface="Arial" pitchFamily="34" charset="0"/>
          <a:ea typeface="+mn-ea"/>
          <a:cs typeface="Arial" pitchFamily="34" charset="0"/>
        </a:defRPr>
      </a:lvl1pPr>
      <a:lvl2pPr marL="914400" indent="-457200" algn="l" rtl="0" eaLnBrk="0" fontAlgn="base" hangingPunct="0">
        <a:spcBef>
          <a:spcPct val="20000"/>
        </a:spcBef>
        <a:spcAft>
          <a:spcPct val="0"/>
        </a:spcAft>
        <a:buFont typeface="Arial" charset="0"/>
        <a:buChar char="•"/>
        <a:defRPr sz="2800">
          <a:solidFill>
            <a:schemeClr val="accent2"/>
          </a:solidFill>
          <a:latin typeface="Arial" pitchFamily="34" charset="0"/>
          <a:cs typeface="Arial" pitchFamily="34" charset="0"/>
        </a:defRPr>
      </a:lvl2pPr>
      <a:lvl3pPr marL="1257300" indent="-342900" algn="l" rtl="0" eaLnBrk="0" fontAlgn="base" hangingPunct="0">
        <a:spcBef>
          <a:spcPct val="20000"/>
        </a:spcBef>
        <a:spcAft>
          <a:spcPct val="0"/>
        </a:spcAft>
        <a:buFont typeface="Arial" charset="0"/>
        <a:buChar char="•"/>
        <a:defRPr sz="2400">
          <a:solidFill>
            <a:srgbClr val="262673"/>
          </a:solidFill>
          <a:latin typeface="Arial" pitchFamily="34" charset="0"/>
          <a:cs typeface="Arial" pitchFamily="34" charset="0"/>
        </a:defRPr>
      </a:lvl3pPr>
      <a:lvl4pPr marL="1714500" indent="-342900" algn="l" rtl="0" eaLnBrk="0" fontAlgn="base" hangingPunct="0">
        <a:spcBef>
          <a:spcPct val="20000"/>
        </a:spcBef>
        <a:spcAft>
          <a:spcPct val="0"/>
        </a:spcAft>
        <a:buFont typeface="Arial" charset="0"/>
        <a:buChar char="•"/>
        <a:defRPr sz="2000">
          <a:solidFill>
            <a:srgbClr val="19194D"/>
          </a:solidFill>
          <a:latin typeface="Arial" pitchFamily="34" charset="0"/>
          <a:cs typeface="Arial" pitchFamily="34" charset="0"/>
        </a:defRPr>
      </a:lvl4pPr>
      <a:lvl5pPr marL="2171700" indent="-342900" algn="l" rtl="0" eaLnBrk="0" fontAlgn="base" hangingPunct="0">
        <a:spcBef>
          <a:spcPct val="20000"/>
        </a:spcBef>
        <a:spcAft>
          <a:spcPct val="0"/>
        </a:spcAft>
        <a:buFont typeface="Arial" charset="0"/>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lr>
          <a:srgbClr val="0089CD"/>
        </a:buClr>
        <a:buChar char="»"/>
        <a:defRPr sz="2000">
          <a:solidFill>
            <a:schemeClr val="tx1"/>
          </a:solidFill>
          <a:latin typeface="+mn-lt"/>
        </a:defRPr>
      </a:lvl6pPr>
      <a:lvl7pPr marL="2971800" indent="-228600" algn="l" rtl="0" fontAlgn="base">
        <a:spcBef>
          <a:spcPct val="20000"/>
        </a:spcBef>
        <a:spcAft>
          <a:spcPct val="0"/>
        </a:spcAft>
        <a:buClr>
          <a:srgbClr val="0089CD"/>
        </a:buClr>
        <a:buChar char="»"/>
        <a:defRPr sz="2000">
          <a:solidFill>
            <a:schemeClr val="tx1"/>
          </a:solidFill>
          <a:latin typeface="+mn-lt"/>
        </a:defRPr>
      </a:lvl7pPr>
      <a:lvl8pPr marL="3429000" indent="-228600" algn="l" rtl="0" fontAlgn="base">
        <a:spcBef>
          <a:spcPct val="20000"/>
        </a:spcBef>
        <a:spcAft>
          <a:spcPct val="0"/>
        </a:spcAft>
        <a:buClr>
          <a:srgbClr val="0089CD"/>
        </a:buClr>
        <a:buChar char="»"/>
        <a:defRPr sz="2000">
          <a:solidFill>
            <a:schemeClr val="tx1"/>
          </a:solidFill>
          <a:latin typeface="+mn-lt"/>
        </a:defRPr>
      </a:lvl8pPr>
      <a:lvl9pPr marL="3886200" indent="-228600" algn="l" rtl="0" fontAlgn="base">
        <a:spcBef>
          <a:spcPct val="20000"/>
        </a:spcBef>
        <a:spcAft>
          <a:spcPct val="0"/>
        </a:spcAft>
        <a:buClr>
          <a:srgbClr val="0089CD"/>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762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dirty="0">
              <a:solidFill>
                <a:srgbClr val="000000"/>
              </a:solidFill>
              <a:latin typeface="Times" pitchFamily="-16"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dirty="0">
              <a:solidFill>
                <a:srgbClr val="000000"/>
              </a:solidFill>
              <a:latin typeface="Times" pitchFamily="-16"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DEF70DB8-1739-4111-A620-FA63EE63CCFF}" type="slidenum">
              <a:rPr lang="en-US">
                <a:solidFill>
                  <a:srgbClr val="000000"/>
                </a:solidFill>
                <a:latin typeface="Times" pitchFamily="-16" charset="0"/>
              </a:rPr>
              <a:pPr eaLnBrk="0" hangingPunct="0">
                <a:defRPr/>
              </a:pPr>
              <a:t>‹#›</a:t>
            </a:fld>
            <a:endParaRPr lang="en-US" dirty="0">
              <a:solidFill>
                <a:srgbClr val="000000"/>
              </a:solidFill>
              <a:latin typeface="Times" pitchFamily="-16" charset="0"/>
            </a:endParaRPr>
          </a:p>
        </p:txBody>
      </p:sp>
    </p:spTree>
    <p:extLst>
      <p:ext uri="{BB962C8B-B14F-4D97-AF65-F5344CB8AC3E}">
        <p14:creationId xmlns:p14="http://schemas.microsoft.com/office/powerpoint/2010/main" val="315008964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3600" b="1">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rgbClr val="0088CC"/>
          </a:solidFill>
          <a:latin typeface="Verdana" pitchFamily="-16" charset="0"/>
        </a:defRPr>
      </a:lvl6pPr>
      <a:lvl7pPr marL="914400" algn="ctr" rtl="0" fontAlgn="base">
        <a:spcBef>
          <a:spcPct val="0"/>
        </a:spcBef>
        <a:spcAft>
          <a:spcPct val="0"/>
        </a:spcAft>
        <a:defRPr sz="3600" b="1">
          <a:solidFill>
            <a:srgbClr val="0088CC"/>
          </a:solidFill>
          <a:latin typeface="Verdana" pitchFamily="-16" charset="0"/>
        </a:defRPr>
      </a:lvl7pPr>
      <a:lvl8pPr marL="1371600" algn="ctr" rtl="0" fontAlgn="base">
        <a:spcBef>
          <a:spcPct val="0"/>
        </a:spcBef>
        <a:spcAft>
          <a:spcPct val="0"/>
        </a:spcAft>
        <a:defRPr sz="3600" b="1">
          <a:solidFill>
            <a:srgbClr val="0088CC"/>
          </a:solidFill>
          <a:latin typeface="Verdana" pitchFamily="-16" charset="0"/>
        </a:defRPr>
      </a:lvl8pPr>
      <a:lvl9pPr marL="1828800" algn="ctr" rtl="0" fontAlgn="base">
        <a:spcBef>
          <a:spcPct val="0"/>
        </a:spcBef>
        <a:spcAft>
          <a:spcPct val="0"/>
        </a:spcAft>
        <a:defRPr sz="3600" b="1">
          <a:solidFill>
            <a:srgbClr val="0088CC"/>
          </a:solidFill>
          <a:latin typeface="Verdana" pitchFamily="-16" charset="0"/>
        </a:defRPr>
      </a:lvl9pPr>
    </p:titleStyle>
    <p:bodyStyle>
      <a:lvl1pPr marL="457200" indent="-457200" algn="l" rtl="0" eaLnBrk="0" fontAlgn="base" hangingPunct="0">
        <a:spcBef>
          <a:spcPct val="20000"/>
        </a:spcBef>
        <a:spcAft>
          <a:spcPct val="0"/>
        </a:spcAft>
        <a:buFont typeface="Arial" charset="0"/>
        <a:buChar char="•"/>
        <a:defRPr sz="3200">
          <a:solidFill>
            <a:schemeClr val="tx1"/>
          </a:solidFill>
          <a:latin typeface="Arial" pitchFamily="34" charset="0"/>
          <a:ea typeface="+mn-ea"/>
          <a:cs typeface="Arial" pitchFamily="34" charset="0"/>
        </a:defRPr>
      </a:lvl1pPr>
      <a:lvl2pPr marL="914400" indent="-457200" algn="l" rtl="0" eaLnBrk="0" fontAlgn="base" hangingPunct="0">
        <a:spcBef>
          <a:spcPct val="20000"/>
        </a:spcBef>
        <a:spcAft>
          <a:spcPct val="0"/>
        </a:spcAft>
        <a:buFont typeface="Arial" charset="0"/>
        <a:buChar char="•"/>
        <a:defRPr sz="2800">
          <a:solidFill>
            <a:schemeClr val="accent2"/>
          </a:solidFill>
          <a:latin typeface="Arial" pitchFamily="34" charset="0"/>
          <a:cs typeface="Arial" pitchFamily="34" charset="0"/>
        </a:defRPr>
      </a:lvl2pPr>
      <a:lvl3pPr marL="1257300" indent="-342900" algn="l" rtl="0" eaLnBrk="0" fontAlgn="base" hangingPunct="0">
        <a:spcBef>
          <a:spcPct val="20000"/>
        </a:spcBef>
        <a:spcAft>
          <a:spcPct val="0"/>
        </a:spcAft>
        <a:buFont typeface="Arial" charset="0"/>
        <a:buChar char="•"/>
        <a:defRPr sz="2400">
          <a:solidFill>
            <a:srgbClr val="262673"/>
          </a:solidFill>
          <a:latin typeface="Arial" pitchFamily="34" charset="0"/>
          <a:cs typeface="Arial" pitchFamily="34" charset="0"/>
        </a:defRPr>
      </a:lvl3pPr>
      <a:lvl4pPr marL="1714500" indent="-342900" algn="l" rtl="0" eaLnBrk="0" fontAlgn="base" hangingPunct="0">
        <a:spcBef>
          <a:spcPct val="20000"/>
        </a:spcBef>
        <a:spcAft>
          <a:spcPct val="0"/>
        </a:spcAft>
        <a:buFont typeface="Arial" charset="0"/>
        <a:buChar char="•"/>
        <a:defRPr sz="2000">
          <a:solidFill>
            <a:srgbClr val="19194D"/>
          </a:solidFill>
          <a:latin typeface="Arial" pitchFamily="34" charset="0"/>
          <a:cs typeface="Arial" pitchFamily="34" charset="0"/>
        </a:defRPr>
      </a:lvl4pPr>
      <a:lvl5pPr marL="2171700" indent="-342900" algn="l" rtl="0" eaLnBrk="0" fontAlgn="base" hangingPunct="0">
        <a:spcBef>
          <a:spcPct val="20000"/>
        </a:spcBef>
        <a:spcAft>
          <a:spcPct val="0"/>
        </a:spcAft>
        <a:buFont typeface="Arial" charset="0"/>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lr>
          <a:srgbClr val="0089CD"/>
        </a:buClr>
        <a:buChar char="»"/>
        <a:defRPr sz="2000">
          <a:solidFill>
            <a:schemeClr val="tx1"/>
          </a:solidFill>
          <a:latin typeface="+mn-lt"/>
        </a:defRPr>
      </a:lvl6pPr>
      <a:lvl7pPr marL="2971800" indent="-228600" algn="l" rtl="0" fontAlgn="base">
        <a:spcBef>
          <a:spcPct val="20000"/>
        </a:spcBef>
        <a:spcAft>
          <a:spcPct val="0"/>
        </a:spcAft>
        <a:buClr>
          <a:srgbClr val="0089CD"/>
        </a:buClr>
        <a:buChar char="»"/>
        <a:defRPr sz="2000">
          <a:solidFill>
            <a:schemeClr val="tx1"/>
          </a:solidFill>
          <a:latin typeface="+mn-lt"/>
        </a:defRPr>
      </a:lvl7pPr>
      <a:lvl8pPr marL="3429000" indent="-228600" algn="l" rtl="0" fontAlgn="base">
        <a:spcBef>
          <a:spcPct val="20000"/>
        </a:spcBef>
        <a:spcAft>
          <a:spcPct val="0"/>
        </a:spcAft>
        <a:buClr>
          <a:srgbClr val="0089CD"/>
        </a:buClr>
        <a:buChar char="»"/>
        <a:defRPr sz="2000">
          <a:solidFill>
            <a:schemeClr val="tx1"/>
          </a:solidFill>
          <a:latin typeface="+mn-lt"/>
        </a:defRPr>
      </a:lvl8pPr>
      <a:lvl9pPr marL="3886200" indent="-228600" algn="l" rtl="0" fontAlgn="base">
        <a:spcBef>
          <a:spcPct val="20000"/>
        </a:spcBef>
        <a:spcAft>
          <a:spcPct val="0"/>
        </a:spcAft>
        <a:buClr>
          <a:srgbClr val="0089CD"/>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nhc.noaa.gov/tracks/2011atl.jp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en.wikipedia.org/wiki/File:Plane_striking_south_tower_of_WTC_9-11.jp" TargetMode="External"/><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hyperlink" Target="http://upload.wikimedia.org/wikipedia/commons/e/e5/North_face_south_tower_after_plane_strike_9-11.jp" TargetMode="External"/><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hyperlink" Target="http://upload.wikimedia.org/wikipedia/commons/0/0f/Plane_crash_into_Hudson_River_(crop).j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File:WTC-remnant_highres.jp"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File:Dust_covered_911_victims.jp"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ndex.php?title=File:D-W005_Warnung_vor_radioaktiven_Stoffen_oder_ionisierenden_Strahlen_ty.svg&amp;page=1"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614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dirty="0" smtClean="0"/>
              <a:t>Tornadoes of 2011</a:t>
            </a:r>
          </a:p>
        </p:txBody>
      </p:sp>
      <p:pic>
        <p:nvPicPr>
          <p:cNvPr id="6" name="Picture 1" descr="http://www.spc.noaa.gov/climo/torn/killer11.gif"/>
          <p:cNvPicPr>
            <a:picLocks noGrp="1" noChangeAspect="1" noChangeArrowheads="1"/>
          </p:cNvPicPr>
          <p:nvPr>
            <p:ph idx="1"/>
          </p:nvPr>
        </p:nvPicPr>
        <p:blipFill>
          <a:blip r:embed="rId3" cstate="print"/>
          <a:stretch>
            <a:fillRect/>
          </a:stretch>
        </p:blipFill>
        <p:spPr>
          <a:xfrm>
            <a:off x="1524000" y="1447800"/>
            <a:ext cx="6019800" cy="4810465"/>
          </a:xfrm>
          <a:noFill/>
        </p:spPr>
      </p:pic>
      <p:sp>
        <p:nvSpPr>
          <p:cNvPr id="4" name="TextBox 3"/>
          <p:cNvSpPr txBox="1"/>
          <p:nvPr/>
        </p:nvSpPr>
        <p:spPr>
          <a:xfrm>
            <a:off x="3657600" y="6400801"/>
            <a:ext cx="1752600" cy="276999"/>
          </a:xfrm>
          <a:prstGeom prst="rect">
            <a:avLst/>
          </a:prstGeom>
          <a:noFill/>
        </p:spPr>
        <p:txBody>
          <a:bodyPr wrap="square" rtlCol="0">
            <a:spAutoFit/>
          </a:bodyPr>
          <a:lstStyle/>
          <a:p>
            <a:pPr algn="ctr"/>
            <a:r>
              <a:rPr lang="en-US" sz="1200" dirty="0" smtClean="0"/>
              <a:t>Wikimedia.org</a:t>
            </a:r>
            <a:endParaRPr lang="en-US" sz="1200" dirty="0"/>
          </a:p>
        </p:txBody>
      </p:sp>
    </p:spTree>
    <p:extLst>
      <p:ext uri="{BB962C8B-B14F-4D97-AF65-F5344CB8AC3E}">
        <p14:creationId xmlns:p14="http://schemas.microsoft.com/office/powerpoint/2010/main" val="3215402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cstate="print"/>
          <a:srcRect r="4761"/>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566343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 y="76200"/>
            <a:ext cx="8991600" cy="1143000"/>
          </a:xfrm>
        </p:spPr>
        <p:txBody>
          <a:bodyPr/>
          <a:lstStyle/>
          <a:p>
            <a:r>
              <a:rPr lang="en-US" dirty="0" smtClean="0"/>
              <a:t>Tornado Hospital Impact </a:t>
            </a:r>
          </a:p>
        </p:txBody>
      </p:sp>
      <p:pic>
        <p:nvPicPr>
          <p:cNvPr id="24579" name="Picture 9" descr="PHOTO: A tornado struck Joplin Regional Medical Center in Joplin, Mo., on May 22, 2011."/>
          <p:cNvPicPr>
            <a:picLocks noGrp="1" noChangeAspect="1" noChangeArrowheads="1"/>
          </p:cNvPicPr>
          <p:nvPr>
            <p:ph idx="1"/>
          </p:nvPr>
        </p:nvPicPr>
        <p:blipFill>
          <a:blip r:embed="rId3" cstate="print"/>
          <a:stretch>
            <a:fillRect/>
          </a:stretch>
        </p:blipFill>
        <p:spPr>
          <a:xfrm>
            <a:off x="685800" y="1600200"/>
            <a:ext cx="7721600" cy="4343400"/>
          </a:xfrm>
          <a:noFill/>
        </p:spPr>
      </p:pic>
    </p:spTree>
    <p:extLst>
      <p:ext uri="{BB962C8B-B14F-4D97-AF65-F5344CB8AC3E}">
        <p14:creationId xmlns:p14="http://schemas.microsoft.com/office/powerpoint/2010/main" val="418497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Earthquake Events</a:t>
            </a:r>
          </a:p>
        </p:txBody>
      </p:sp>
      <p:pic>
        <p:nvPicPr>
          <p:cNvPr id="25603" name="Picture 5" descr="USA Recent Earthquake Map"/>
          <p:cNvPicPr>
            <a:picLocks noChangeAspect="1" noChangeArrowheads="1"/>
          </p:cNvPicPr>
          <p:nvPr/>
        </p:nvPicPr>
        <p:blipFill>
          <a:blip r:embed="rId3" cstate="print"/>
          <a:srcRect/>
          <a:stretch>
            <a:fillRect/>
          </a:stretch>
        </p:blipFill>
        <p:spPr bwMode="auto">
          <a:xfrm>
            <a:off x="4876800" y="1295400"/>
            <a:ext cx="4114800" cy="5410200"/>
          </a:xfrm>
          <a:prstGeom prst="rect">
            <a:avLst/>
          </a:prstGeom>
          <a:noFill/>
          <a:ln w="9525">
            <a:noFill/>
            <a:miter lim="800000"/>
            <a:headEnd/>
            <a:tailEnd/>
          </a:ln>
        </p:spPr>
      </p:pic>
      <p:pic>
        <p:nvPicPr>
          <p:cNvPr id="25604" name="Picture 7" descr="Earthquakes Causing Damage in the United States"/>
          <p:cNvPicPr>
            <a:picLocks noChangeAspect="1" noChangeArrowheads="1"/>
          </p:cNvPicPr>
          <p:nvPr/>
        </p:nvPicPr>
        <p:blipFill>
          <a:blip r:embed="rId4" cstate="print"/>
          <a:srcRect/>
          <a:stretch>
            <a:fillRect/>
          </a:stretch>
        </p:blipFill>
        <p:spPr bwMode="auto">
          <a:xfrm>
            <a:off x="247650" y="1295400"/>
            <a:ext cx="4629150" cy="4953000"/>
          </a:xfrm>
          <a:prstGeom prst="rect">
            <a:avLst/>
          </a:prstGeom>
          <a:noFill/>
          <a:ln w="9525">
            <a:noFill/>
            <a:miter lim="800000"/>
            <a:headEnd/>
            <a:tailEnd/>
          </a:ln>
        </p:spPr>
      </p:pic>
      <p:sp>
        <p:nvSpPr>
          <p:cNvPr id="5" name="TextBox 4"/>
          <p:cNvSpPr txBox="1"/>
          <p:nvPr/>
        </p:nvSpPr>
        <p:spPr>
          <a:xfrm>
            <a:off x="228600" y="6324600"/>
            <a:ext cx="5257800" cy="307777"/>
          </a:xfrm>
          <a:prstGeom prst="rect">
            <a:avLst/>
          </a:prstGeom>
          <a:noFill/>
        </p:spPr>
        <p:txBody>
          <a:bodyPr wrap="square" rtlCol="0">
            <a:spAutoFit/>
          </a:bodyPr>
          <a:lstStyle/>
          <a:p>
            <a:r>
              <a:rPr lang="en-US" sz="1400" dirty="0" smtClean="0"/>
              <a:t>http://earthquake.usgs.gov/earthquakes</a:t>
            </a:r>
            <a:endParaRPr lang="en-US" sz="1400" dirty="0"/>
          </a:p>
        </p:txBody>
      </p:sp>
    </p:spTree>
    <p:extLst>
      <p:ext uri="{BB962C8B-B14F-4D97-AF65-F5344CB8AC3E}">
        <p14:creationId xmlns:p14="http://schemas.microsoft.com/office/powerpoint/2010/main" val="455382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Earthquake Events </a:t>
            </a:r>
          </a:p>
        </p:txBody>
      </p:sp>
      <p:pic>
        <p:nvPicPr>
          <p:cNvPr id="26627" name="Picture 6" descr="Earthquake Density Map"/>
          <p:cNvPicPr>
            <a:picLocks noChangeAspect="1" noChangeArrowheads="1"/>
          </p:cNvPicPr>
          <p:nvPr/>
        </p:nvPicPr>
        <p:blipFill>
          <a:blip r:embed="rId3" cstate="print"/>
          <a:srcRect/>
          <a:stretch>
            <a:fillRect/>
          </a:stretch>
        </p:blipFill>
        <p:spPr bwMode="auto">
          <a:xfrm>
            <a:off x="609600" y="1600200"/>
            <a:ext cx="8229600" cy="4695825"/>
          </a:xfrm>
          <a:prstGeom prst="rect">
            <a:avLst/>
          </a:prstGeom>
          <a:noFill/>
          <a:ln w="9525">
            <a:noFill/>
            <a:miter lim="800000"/>
            <a:headEnd/>
            <a:tailEnd/>
          </a:ln>
        </p:spPr>
      </p:pic>
    </p:spTree>
    <p:extLst>
      <p:ext uri="{BB962C8B-B14F-4D97-AF65-F5344CB8AC3E}">
        <p14:creationId xmlns:p14="http://schemas.microsoft.com/office/powerpoint/2010/main" val="180435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199" y="152400"/>
            <a:ext cx="8169275" cy="1143000"/>
          </a:xfrm>
        </p:spPr>
        <p:txBody>
          <a:bodyPr/>
          <a:lstStyle/>
          <a:p>
            <a:r>
              <a:rPr lang="en-US" dirty="0" smtClean="0"/>
              <a:t>Drought: Potential Wild Fire</a:t>
            </a:r>
          </a:p>
        </p:txBody>
      </p:sp>
      <p:pic>
        <p:nvPicPr>
          <p:cNvPr id="27652" name="Picture 5" descr="total_dm_120131"/>
          <p:cNvPicPr>
            <a:picLocks noChangeAspect="1" noChangeArrowheads="1"/>
          </p:cNvPicPr>
          <p:nvPr/>
        </p:nvPicPr>
        <p:blipFill>
          <a:blip r:embed="rId3" cstate="print"/>
          <a:srcRect/>
          <a:stretch>
            <a:fillRect/>
          </a:stretch>
        </p:blipFill>
        <p:spPr bwMode="auto">
          <a:xfrm>
            <a:off x="215304" y="1447800"/>
            <a:ext cx="8852496" cy="5132388"/>
          </a:xfrm>
          <a:prstGeom prst="rect">
            <a:avLst/>
          </a:prstGeom>
          <a:noFill/>
          <a:ln w="9525">
            <a:noFill/>
            <a:miter lim="800000"/>
            <a:headEnd/>
            <a:tailEnd/>
          </a:ln>
        </p:spPr>
      </p:pic>
    </p:spTree>
    <p:extLst>
      <p:ext uri="{BB962C8B-B14F-4D97-AF65-F5344CB8AC3E}">
        <p14:creationId xmlns:p14="http://schemas.microsoft.com/office/powerpoint/2010/main" val="4176982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2012 Wild Fires Danger  </a:t>
            </a:r>
          </a:p>
        </p:txBody>
      </p:sp>
      <p:pic>
        <p:nvPicPr>
          <p:cNvPr id="28675" name="Picture 8" descr="fd-class-20120101"/>
          <p:cNvPicPr>
            <a:picLocks noChangeAspect="1" noChangeArrowheads="1"/>
          </p:cNvPicPr>
          <p:nvPr/>
        </p:nvPicPr>
        <p:blipFill>
          <a:blip r:embed="rId3" cstate="print"/>
          <a:srcRect/>
          <a:stretch>
            <a:fillRect/>
          </a:stretch>
        </p:blipFill>
        <p:spPr bwMode="auto">
          <a:xfrm>
            <a:off x="381000" y="1371600"/>
            <a:ext cx="8458200" cy="5348049"/>
          </a:xfrm>
          <a:prstGeom prst="rect">
            <a:avLst/>
          </a:prstGeom>
          <a:noFill/>
          <a:ln w="9525">
            <a:noFill/>
            <a:miter lim="800000"/>
            <a:headEnd/>
            <a:tailEnd/>
          </a:ln>
        </p:spPr>
      </p:pic>
    </p:spTree>
    <p:extLst>
      <p:ext uri="{BB962C8B-B14F-4D97-AF65-F5344CB8AC3E}">
        <p14:creationId xmlns:p14="http://schemas.microsoft.com/office/powerpoint/2010/main" val="2702055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Hurricane Events </a:t>
            </a:r>
          </a:p>
        </p:txBody>
      </p:sp>
      <p:pic>
        <p:nvPicPr>
          <p:cNvPr id="29699" name="Picture 5" descr="2011 Atlantic Hurricane Season Track Map">
            <a:hlinkClick r:id="rId3"/>
          </p:cNvPr>
          <p:cNvPicPr>
            <a:picLocks noChangeAspect="1" noChangeArrowheads="1"/>
          </p:cNvPicPr>
          <p:nvPr/>
        </p:nvPicPr>
        <p:blipFill rotWithShape="1">
          <a:blip r:embed="rId4" cstate="print"/>
          <a:srcRect t="3009"/>
          <a:stretch/>
        </p:blipFill>
        <p:spPr bwMode="auto">
          <a:xfrm>
            <a:off x="304800" y="1460500"/>
            <a:ext cx="8518357" cy="5321300"/>
          </a:xfrm>
          <a:prstGeom prst="rect">
            <a:avLst/>
          </a:prstGeom>
          <a:noFill/>
          <a:ln w="9525">
            <a:noFill/>
            <a:miter lim="800000"/>
            <a:headEnd/>
            <a:tailEnd/>
          </a:ln>
        </p:spPr>
      </p:pic>
    </p:spTree>
    <p:extLst>
      <p:ext uri="{BB962C8B-B14F-4D97-AF65-F5344CB8AC3E}">
        <p14:creationId xmlns:p14="http://schemas.microsoft.com/office/powerpoint/2010/main" val="1626434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 Events</a:t>
            </a:r>
            <a:endParaRPr lang="en-US" dirty="0"/>
          </a:p>
        </p:txBody>
      </p:sp>
      <p:pic>
        <p:nvPicPr>
          <p:cNvPr id="5" name="Picture 5" descr="Graniteville_derailment%2C_aerial_view_closeup"/>
          <p:cNvPicPr>
            <a:picLocks noChangeAspect="1" noChangeArrowheads="1"/>
          </p:cNvPicPr>
          <p:nvPr/>
        </p:nvPicPr>
        <p:blipFill>
          <a:blip r:embed="rId3" cstate="print"/>
          <a:srcRect/>
          <a:stretch>
            <a:fillRect/>
          </a:stretch>
        </p:blipFill>
        <p:spPr bwMode="auto">
          <a:xfrm>
            <a:off x="677780" y="1371600"/>
            <a:ext cx="8085220" cy="5257800"/>
          </a:xfrm>
          <a:prstGeom prst="rect">
            <a:avLst/>
          </a:prstGeom>
          <a:noFill/>
          <a:ln w="9525">
            <a:noFill/>
            <a:miter lim="800000"/>
            <a:headEnd/>
            <a:tailEnd/>
          </a:ln>
        </p:spPr>
      </p:pic>
    </p:spTree>
    <p:extLst>
      <p:ext uri="{BB962C8B-B14F-4D97-AF65-F5344CB8AC3E}">
        <p14:creationId xmlns:p14="http://schemas.microsoft.com/office/powerpoint/2010/main" val="4083459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Train Events </a:t>
            </a:r>
          </a:p>
        </p:txBody>
      </p:sp>
      <p:graphicFrame>
        <p:nvGraphicFramePr>
          <p:cNvPr id="827447" name="Group 55"/>
          <p:cNvGraphicFramePr>
            <a:graphicFrameLocks noGrp="1"/>
          </p:cNvGraphicFramePr>
          <p:nvPr>
            <p:ph idx="1"/>
            <p:extLst>
              <p:ext uri="{D42A27DB-BD31-4B8C-83A1-F6EECF244321}">
                <p14:modId xmlns:p14="http://schemas.microsoft.com/office/powerpoint/2010/main" val="768036170"/>
              </p:ext>
            </p:extLst>
          </p:nvPr>
        </p:nvGraphicFramePr>
        <p:xfrm>
          <a:off x="685800" y="1442406"/>
          <a:ext cx="7543800" cy="4952997"/>
        </p:xfrm>
        <a:graphic>
          <a:graphicData uri="http://schemas.openxmlformats.org/drawingml/2006/table">
            <a:tbl>
              <a:tblPr/>
              <a:tblGrid>
                <a:gridCol w="1212396"/>
                <a:gridCol w="6331404"/>
              </a:tblGrid>
              <a:tr h="445805">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2002</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 Events -1 Evacuation, 10 Killed, 259 Injured </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643">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2003</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 Events –1 Evacuation with Fire, 2 Killed, 48 Injuries</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229">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2004</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 Events –1 Evacuation, 6 Killed, 74 Injured</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643">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2005</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8 Events –1 Evacuation, 23 Killed, 433 Injured</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805">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2006</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 Events – 5 killed </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229">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2007</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 Events – 2 Evacuations </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38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2008</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9 Events -27 Killed, 297 Injuries </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229">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2009</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6 Events –2 Evacuations – 17 Killed </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229">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2010</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 Events </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805">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2011</a:t>
                      </a:r>
                    </a:p>
                  </a:txBody>
                  <a:tcPr marL="89891" marR="898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5 Events –5 Evacuations </a:t>
                      </a:r>
                    </a:p>
                  </a:txBody>
                  <a:tcPr marL="89891" marR="898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685800" y="6476999"/>
            <a:ext cx="5410200" cy="276999"/>
          </a:xfrm>
          <a:prstGeom prst="rect">
            <a:avLst/>
          </a:prstGeom>
          <a:noFill/>
        </p:spPr>
        <p:txBody>
          <a:bodyPr wrap="square" rtlCol="0">
            <a:spAutoFit/>
          </a:bodyPr>
          <a:lstStyle/>
          <a:p>
            <a:r>
              <a:rPr lang="en-US" sz="1200" dirty="0" smtClean="0"/>
              <a:t>http://en.wikipedia.org/wiki/Lists_of_rail_accidents</a:t>
            </a:r>
            <a:endParaRPr lang="en-US" sz="1200" dirty="0"/>
          </a:p>
        </p:txBody>
      </p:sp>
    </p:spTree>
    <p:extLst>
      <p:ext uri="{BB962C8B-B14F-4D97-AF65-F5344CB8AC3E}">
        <p14:creationId xmlns:p14="http://schemas.microsoft.com/office/powerpoint/2010/main" val="3835743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2819400"/>
            <a:ext cx="9144000" cy="1143000"/>
          </a:xfrm>
        </p:spPr>
        <p:txBody>
          <a:bodyPr/>
          <a:lstStyle/>
          <a:p>
            <a:pPr eaLnBrk="1" hangingPunct="1"/>
            <a:r>
              <a:rPr lang="en-US" sz="4800" dirty="0"/>
              <a:t>Hospital Emergency Operations Response</a:t>
            </a:r>
            <a:r>
              <a:rPr lang="en-US" sz="4800" dirty="0" smtClean="0"/>
              <a:t>:</a:t>
            </a:r>
            <a:endParaRPr lang="en-US" sz="4800" dirty="0" smtClean="0">
              <a:latin typeface="Arial" charset="0"/>
              <a:cs typeface="Arial" charset="0"/>
            </a:endParaRPr>
          </a:p>
        </p:txBody>
      </p:sp>
      <p:sp>
        <p:nvSpPr>
          <p:cNvPr id="4099" name="Rectangle 3"/>
          <p:cNvSpPr>
            <a:spLocks noGrp="1" noChangeArrowheads="1"/>
          </p:cNvSpPr>
          <p:nvPr>
            <p:ph type="subTitle" idx="1"/>
          </p:nvPr>
        </p:nvSpPr>
        <p:spPr>
          <a:xfrm>
            <a:off x="0" y="4114800"/>
            <a:ext cx="9144000" cy="609600"/>
          </a:xfrm>
        </p:spPr>
        <p:txBody>
          <a:bodyPr/>
          <a:lstStyle/>
          <a:p>
            <a:pPr eaLnBrk="1" hangingPunct="1"/>
            <a:r>
              <a:rPr lang="en-US" sz="3600" dirty="0"/>
              <a:t>Mass Casualty Response</a:t>
            </a:r>
            <a:endParaRPr lang="en-US" sz="3600" dirty="0" smtClean="0">
              <a:latin typeface="Arial" charset="0"/>
              <a:cs typeface="Arial" charset="0"/>
            </a:endParaRPr>
          </a:p>
        </p:txBody>
      </p:sp>
    </p:spTree>
    <p:extLst>
      <p:ext uri="{BB962C8B-B14F-4D97-AF65-F5344CB8AC3E}">
        <p14:creationId xmlns:p14="http://schemas.microsoft.com/office/powerpoint/2010/main" val="2351494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388960" cy="1143000"/>
          </a:xfrm>
        </p:spPr>
        <p:txBody>
          <a:bodyPr/>
          <a:lstStyle/>
          <a:p>
            <a:r>
              <a:rPr lang="en-US" dirty="0" smtClean="0"/>
              <a:t>Commercial Aircraft Events</a:t>
            </a:r>
            <a:endParaRPr lang="en-US" dirty="0"/>
          </a:p>
        </p:txBody>
      </p:sp>
      <p:grpSp>
        <p:nvGrpSpPr>
          <p:cNvPr id="2" name="Group 1"/>
          <p:cNvGrpSpPr/>
          <p:nvPr/>
        </p:nvGrpSpPr>
        <p:grpSpPr>
          <a:xfrm>
            <a:off x="304800" y="1371600"/>
            <a:ext cx="8541360" cy="4724400"/>
            <a:chOff x="304800" y="1371600"/>
            <a:chExt cx="8541360" cy="4724400"/>
          </a:xfrm>
        </p:grpSpPr>
        <p:pic>
          <p:nvPicPr>
            <p:cNvPr id="5" name="Picture 7" descr="http://upload.wikimedia.org/wikipedia/commons/thumb/b/b2/Plane_striking_south_tower_of_WTC_9-11.jpg/220px-Plane_striking_south_tower_of_WTC_9-11.jpg">
              <a:hlinkClick r:id="rId3"/>
            </p:cNvPr>
            <p:cNvPicPr>
              <a:picLocks noChangeAspect="1" noChangeArrowheads="1"/>
            </p:cNvPicPr>
            <p:nvPr/>
          </p:nvPicPr>
          <p:blipFill>
            <a:blip r:embed="rId4" cstate="print"/>
            <a:srcRect/>
            <a:stretch>
              <a:fillRect/>
            </a:stretch>
          </p:blipFill>
          <p:spPr bwMode="auto">
            <a:xfrm>
              <a:off x="304800" y="1371600"/>
              <a:ext cx="2667000" cy="1447800"/>
            </a:xfrm>
            <a:prstGeom prst="rect">
              <a:avLst/>
            </a:prstGeom>
            <a:noFill/>
            <a:ln w="9525">
              <a:noFill/>
              <a:miter lim="800000"/>
              <a:headEnd/>
              <a:tailEnd/>
            </a:ln>
          </p:spPr>
        </p:pic>
        <p:pic>
          <p:nvPicPr>
            <p:cNvPr id="6" name="Picture 4" descr="File:North face south tower after plane strike 9-11.jpg">
              <a:hlinkClick r:id="rId5"/>
            </p:cNvPr>
            <p:cNvPicPr>
              <a:picLocks noChangeAspect="1" noChangeArrowheads="1"/>
            </p:cNvPicPr>
            <p:nvPr/>
          </p:nvPicPr>
          <p:blipFill>
            <a:blip r:embed="rId6" cstate="print"/>
            <a:srcRect/>
            <a:stretch>
              <a:fillRect/>
            </a:stretch>
          </p:blipFill>
          <p:spPr bwMode="auto">
            <a:xfrm>
              <a:off x="2133600" y="1371600"/>
              <a:ext cx="3352800" cy="2971800"/>
            </a:xfrm>
            <a:prstGeom prst="rect">
              <a:avLst/>
            </a:prstGeom>
            <a:noFill/>
            <a:ln w="9525">
              <a:noFill/>
              <a:miter lim="800000"/>
              <a:headEnd/>
              <a:tailEnd/>
            </a:ln>
          </p:spPr>
        </p:pic>
        <p:pic>
          <p:nvPicPr>
            <p:cNvPr id="7" name="Picture 5" descr="http://upload.wikimedia.org/wikipedia/commons/7/7f/Flight_587_NOAA_Photo_of_Crash_Site.jpg"/>
            <p:cNvPicPr>
              <a:picLocks noChangeAspect="1" noChangeArrowheads="1"/>
            </p:cNvPicPr>
            <p:nvPr/>
          </p:nvPicPr>
          <p:blipFill>
            <a:blip r:embed="rId7" cstate="print"/>
            <a:srcRect/>
            <a:stretch>
              <a:fillRect/>
            </a:stretch>
          </p:blipFill>
          <p:spPr bwMode="auto">
            <a:xfrm>
              <a:off x="4648200" y="3895725"/>
              <a:ext cx="3520440" cy="2200275"/>
            </a:xfrm>
            <a:prstGeom prst="rect">
              <a:avLst/>
            </a:prstGeom>
            <a:noFill/>
            <a:ln w="9525">
              <a:noFill/>
              <a:miter lim="800000"/>
              <a:headEnd/>
              <a:tailEnd/>
            </a:ln>
          </p:spPr>
        </p:pic>
        <p:pic>
          <p:nvPicPr>
            <p:cNvPr id="8" name="Picture 10" descr="http://upload.wikimedia.org/wikipedia/commons/0/04/Aerial_view_of_the_Pentagon_during_rescue_operations_post-September_11_attack.JPEG"/>
            <p:cNvPicPr>
              <a:picLocks noChangeAspect="1" noChangeArrowheads="1"/>
            </p:cNvPicPr>
            <p:nvPr/>
          </p:nvPicPr>
          <p:blipFill>
            <a:blip r:embed="rId8" cstate="print"/>
            <a:srcRect/>
            <a:stretch>
              <a:fillRect/>
            </a:stretch>
          </p:blipFill>
          <p:spPr bwMode="auto">
            <a:xfrm>
              <a:off x="381000" y="4343400"/>
              <a:ext cx="3294529" cy="1752600"/>
            </a:xfrm>
            <a:prstGeom prst="rect">
              <a:avLst/>
            </a:prstGeom>
            <a:noFill/>
            <a:ln w="9525">
              <a:noFill/>
              <a:miter lim="800000"/>
              <a:headEnd/>
              <a:tailEnd/>
            </a:ln>
          </p:spPr>
        </p:pic>
        <p:pic>
          <p:nvPicPr>
            <p:cNvPr id="9" name="Picture 1" descr="File:Plane crash into Hudson River (crop).jpg">
              <a:hlinkClick r:id="rId9"/>
            </p:cNvPr>
            <p:cNvPicPr>
              <a:picLocks noChangeAspect="1" noChangeArrowheads="1"/>
            </p:cNvPicPr>
            <p:nvPr/>
          </p:nvPicPr>
          <p:blipFill>
            <a:blip r:embed="rId10" cstate="print"/>
            <a:stretch>
              <a:fillRect/>
            </a:stretch>
          </p:blipFill>
          <p:spPr>
            <a:xfrm>
              <a:off x="5486400" y="1447800"/>
              <a:ext cx="3359760" cy="1981200"/>
            </a:xfrm>
            <a:prstGeom prst="rect">
              <a:avLst/>
            </a:prstGeom>
          </p:spPr>
        </p:pic>
        <p:sp>
          <p:nvSpPr>
            <p:cNvPr id="10" name="TextBox 9"/>
            <p:cNvSpPr txBox="1"/>
            <p:nvPr/>
          </p:nvSpPr>
          <p:spPr>
            <a:xfrm>
              <a:off x="381000" y="2362200"/>
              <a:ext cx="381000" cy="461665"/>
            </a:xfrm>
            <a:prstGeom prst="rect">
              <a:avLst/>
            </a:prstGeom>
            <a:solidFill>
              <a:schemeClr val="bg1"/>
            </a:solidFill>
          </p:spPr>
          <p:txBody>
            <a:bodyPr wrap="square" rtlCol="0">
              <a:spAutoFit/>
            </a:bodyPr>
            <a:lstStyle/>
            <a:p>
              <a:r>
                <a:rPr lang="en-US" dirty="0" smtClean="0"/>
                <a:t>1</a:t>
              </a:r>
              <a:endParaRPr lang="en-US" dirty="0"/>
            </a:p>
          </p:txBody>
        </p:sp>
        <p:sp>
          <p:nvSpPr>
            <p:cNvPr id="11" name="TextBox 10"/>
            <p:cNvSpPr txBox="1"/>
            <p:nvPr/>
          </p:nvSpPr>
          <p:spPr>
            <a:xfrm>
              <a:off x="3352800" y="4648201"/>
              <a:ext cx="457200" cy="369332"/>
            </a:xfrm>
            <a:prstGeom prst="rect">
              <a:avLst/>
            </a:prstGeom>
            <a:solidFill>
              <a:schemeClr val="bg1"/>
            </a:solidFill>
          </p:spPr>
          <p:txBody>
            <a:bodyPr wrap="square" rtlCol="0">
              <a:spAutoFit/>
            </a:bodyPr>
            <a:lstStyle/>
            <a:p>
              <a:r>
                <a:rPr lang="en-US" dirty="0" smtClean="0"/>
                <a:t>2</a:t>
              </a:r>
              <a:endParaRPr lang="en-US" dirty="0"/>
            </a:p>
          </p:txBody>
        </p:sp>
        <p:sp>
          <p:nvSpPr>
            <p:cNvPr id="12" name="TextBox 11"/>
            <p:cNvSpPr txBox="1"/>
            <p:nvPr/>
          </p:nvSpPr>
          <p:spPr>
            <a:xfrm>
              <a:off x="7924800" y="3962400"/>
              <a:ext cx="381000" cy="457200"/>
            </a:xfrm>
            <a:prstGeom prst="rect">
              <a:avLst/>
            </a:prstGeom>
            <a:solidFill>
              <a:schemeClr val="bg1"/>
            </a:solidFill>
          </p:spPr>
          <p:txBody>
            <a:bodyPr wrap="square" rtlCol="0">
              <a:spAutoFit/>
            </a:bodyPr>
            <a:lstStyle/>
            <a:p>
              <a:r>
                <a:rPr lang="en-US" dirty="0" smtClean="0"/>
                <a:t>3</a:t>
              </a:r>
              <a:endParaRPr lang="en-US" dirty="0"/>
            </a:p>
          </p:txBody>
        </p:sp>
        <p:sp>
          <p:nvSpPr>
            <p:cNvPr id="13" name="TextBox 12"/>
            <p:cNvSpPr txBox="1"/>
            <p:nvPr/>
          </p:nvSpPr>
          <p:spPr>
            <a:xfrm>
              <a:off x="5562600" y="1447800"/>
              <a:ext cx="304800" cy="461665"/>
            </a:xfrm>
            <a:prstGeom prst="rect">
              <a:avLst/>
            </a:prstGeom>
            <a:solidFill>
              <a:schemeClr val="bg1"/>
            </a:solidFill>
          </p:spPr>
          <p:txBody>
            <a:bodyPr wrap="square" rtlCol="0">
              <a:spAutoFit/>
            </a:bodyPr>
            <a:lstStyle/>
            <a:p>
              <a:r>
                <a:rPr lang="en-US" dirty="0" smtClean="0"/>
                <a:t>4</a:t>
              </a:r>
              <a:endParaRPr lang="en-US" dirty="0"/>
            </a:p>
          </p:txBody>
        </p:sp>
      </p:grpSp>
    </p:spTree>
    <p:extLst>
      <p:ext uri="{BB962C8B-B14F-4D97-AF65-F5344CB8AC3E}">
        <p14:creationId xmlns:p14="http://schemas.microsoft.com/office/powerpoint/2010/main" val="1822675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r>
              <a:rPr lang="en-US" dirty="0" smtClean="0"/>
              <a:t>Commercial Aircraft Events </a:t>
            </a:r>
            <a:endParaRPr lang="en-US" dirty="0"/>
          </a:p>
        </p:txBody>
      </p:sp>
      <p:sp>
        <p:nvSpPr>
          <p:cNvPr id="4" name="Content Placeholder 3"/>
          <p:cNvSpPr>
            <a:spLocks noGrp="1"/>
          </p:cNvSpPr>
          <p:nvPr>
            <p:ph idx="1"/>
          </p:nvPr>
        </p:nvSpPr>
        <p:spPr>
          <a:xfrm>
            <a:off x="685800" y="1600200"/>
            <a:ext cx="7772400" cy="4114800"/>
          </a:xfrm>
        </p:spPr>
        <p:txBody>
          <a:bodyPr/>
          <a:lstStyle/>
          <a:p>
            <a:pPr>
              <a:spcBef>
                <a:spcPct val="50000"/>
              </a:spcBef>
            </a:pPr>
            <a:r>
              <a:rPr lang="en-US" sz="2800" dirty="0" smtClean="0"/>
              <a:t>2000 to 2011 – 209 Commercial Aircraft Crashes</a:t>
            </a:r>
          </a:p>
          <a:p>
            <a:pPr>
              <a:spcBef>
                <a:spcPct val="50000"/>
              </a:spcBef>
            </a:pPr>
            <a:r>
              <a:rPr lang="en-US" sz="2800" dirty="0" smtClean="0"/>
              <a:t>2000 to 2011 – 13 Commercial Aircraft Crashes in the United States ( 753 Fatalities, 97 Reported Injuries) </a:t>
            </a:r>
          </a:p>
          <a:p>
            <a:pPr>
              <a:spcBef>
                <a:spcPct val="50000"/>
              </a:spcBef>
            </a:pPr>
            <a:r>
              <a:rPr lang="en-US" sz="2800" dirty="0" smtClean="0"/>
              <a:t>2001 – Planes Used For Terrorism </a:t>
            </a:r>
          </a:p>
          <a:p>
            <a:endParaRPr lang="en-US" dirty="0"/>
          </a:p>
        </p:txBody>
      </p:sp>
    </p:spTree>
    <p:extLst>
      <p:ext uri="{BB962C8B-B14F-4D97-AF65-F5344CB8AC3E}">
        <p14:creationId xmlns:p14="http://schemas.microsoft.com/office/powerpoint/2010/main" val="3881893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dirty="0" smtClean="0"/>
              <a:t>School Shootings </a:t>
            </a:r>
          </a:p>
        </p:txBody>
      </p:sp>
      <p:graphicFrame>
        <p:nvGraphicFramePr>
          <p:cNvPr id="769069" name="Group 45"/>
          <p:cNvGraphicFramePr>
            <a:graphicFrameLocks noGrp="1"/>
          </p:cNvGraphicFramePr>
          <p:nvPr>
            <p:ph idx="1"/>
            <p:extLst>
              <p:ext uri="{D42A27DB-BD31-4B8C-83A1-F6EECF244321}">
                <p14:modId xmlns:p14="http://schemas.microsoft.com/office/powerpoint/2010/main" val="4064717166"/>
              </p:ext>
            </p:extLst>
          </p:nvPr>
        </p:nvGraphicFramePr>
        <p:xfrm>
          <a:off x="1219200" y="1143003"/>
          <a:ext cx="6781800" cy="5199112"/>
        </p:xfrm>
        <a:graphic>
          <a:graphicData uri="http://schemas.openxmlformats.org/drawingml/2006/table">
            <a:tbl>
              <a:tblPr/>
              <a:tblGrid>
                <a:gridCol w="4114800"/>
                <a:gridCol w="2667000"/>
              </a:tblGrid>
              <a:tr h="36042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2000 – 2001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19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2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2001 – 2002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4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2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2002 – 2003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14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2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2003 – 2004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29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2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2004 – 2005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2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2005 – 2006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5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2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2006 – 2007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38 Deaths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2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2007 – 2008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3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2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2008 – 2009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 Deaths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13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2009 – 2010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5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3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2010-2011</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6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3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2011-2012</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3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January 1-December 21, 2012</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35 Deaths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04305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20040"/>
            <a:ext cx="7848600" cy="1143000"/>
          </a:xfrm>
        </p:spPr>
        <p:txBody>
          <a:bodyPr/>
          <a:lstStyle/>
          <a:p>
            <a:r>
              <a:rPr lang="en-US" dirty="0" smtClean="0"/>
              <a:t>Shooting Events in Hospitals</a:t>
            </a:r>
            <a:endParaRPr lang="en-US" dirty="0"/>
          </a:p>
        </p:txBody>
      </p:sp>
      <p:sp>
        <p:nvSpPr>
          <p:cNvPr id="9" name="Content Placeholder 8"/>
          <p:cNvSpPr>
            <a:spLocks noGrp="1"/>
          </p:cNvSpPr>
          <p:nvPr>
            <p:ph sz="half" idx="1"/>
          </p:nvPr>
        </p:nvSpPr>
        <p:spPr>
          <a:xfrm>
            <a:off x="304800" y="1600200"/>
            <a:ext cx="3574871" cy="4876800"/>
          </a:xfrm>
        </p:spPr>
        <p:txBody>
          <a:bodyPr/>
          <a:lstStyle/>
          <a:p>
            <a:pPr>
              <a:spcBef>
                <a:spcPct val="50000"/>
              </a:spcBef>
            </a:pPr>
            <a:r>
              <a:rPr lang="en-US" sz="2200" dirty="0"/>
              <a:t>Event at Psychiatric Hospital, Pennsylvania </a:t>
            </a:r>
          </a:p>
          <a:p>
            <a:pPr>
              <a:spcBef>
                <a:spcPct val="50000"/>
              </a:spcBef>
            </a:pPr>
            <a:r>
              <a:rPr lang="en-US" sz="2200" dirty="0"/>
              <a:t>Event at Creighton University Medical Center, Illinois </a:t>
            </a:r>
          </a:p>
          <a:p>
            <a:pPr>
              <a:spcBef>
                <a:spcPct val="50000"/>
              </a:spcBef>
            </a:pPr>
            <a:r>
              <a:rPr lang="en-US" sz="2200" dirty="0"/>
              <a:t>Event at Physician’s Regional Medical Center, Florida</a:t>
            </a:r>
          </a:p>
          <a:p>
            <a:pPr>
              <a:spcBef>
                <a:spcPct val="50000"/>
              </a:spcBef>
            </a:pPr>
            <a:r>
              <a:rPr lang="en-US" sz="2200" dirty="0"/>
              <a:t>Event at John Hopkins Hospital, Maryland </a:t>
            </a:r>
          </a:p>
          <a:p>
            <a:pPr>
              <a:spcBef>
                <a:spcPct val="50000"/>
              </a:spcBef>
            </a:pPr>
            <a:r>
              <a:rPr lang="en-US" sz="2200" dirty="0"/>
              <a:t>Active Shooter Procedure – Code Silver </a:t>
            </a:r>
          </a:p>
          <a:p>
            <a:endParaRPr lang="en-US" dirty="0"/>
          </a:p>
        </p:txBody>
      </p:sp>
      <p:pic>
        <p:nvPicPr>
          <p:cNvPr id="10" name="Picture 6" descr="VIDEO: A distraught man shot his mother's doctor, then killed mom and himself. "/>
          <p:cNvPicPr>
            <a:picLocks noChangeAspect="1" noChangeArrowheads="1"/>
          </p:cNvPicPr>
          <p:nvPr/>
        </p:nvPicPr>
        <p:blipFill>
          <a:blip r:embed="rId3" cstate="print"/>
          <a:srcRect/>
          <a:stretch>
            <a:fillRect/>
          </a:stretch>
        </p:blipFill>
        <p:spPr bwMode="auto">
          <a:xfrm>
            <a:off x="3901442" y="2033369"/>
            <a:ext cx="5267958" cy="2667000"/>
          </a:xfrm>
          <a:prstGeom prst="rect">
            <a:avLst/>
          </a:prstGeom>
          <a:noFill/>
          <a:ln w="19050">
            <a:solidFill>
              <a:schemeClr val="accent4"/>
            </a:solidFill>
          </a:ln>
        </p:spPr>
      </p:pic>
      <p:sp>
        <p:nvSpPr>
          <p:cNvPr id="11" name="Rectangle 10"/>
          <p:cNvSpPr/>
          <p:nvPr/>
        </p:nvSpPr>
        <p:spPr>
          <a:xfrm>
            <a:off x="4108270" y="4697469"/>
            <a:ext cx="4807129" cy="523220"/>
          </a:xfrm>
          <a:prstGeom prst="rect">
            <a:avLst/>
          </a:prstGeom>
        </p:spPr>
        <p:txBody>
          <a:bodyPr wrap="square">
            <a:spAutoFit/>
          </a:bodyPr>
          <a:lstStyle/>
          <a:p>
            <a:r>
              <a:rPr lang="en-US" sz="1400" dirty="0" smtClean="0"/>
              <a:t>Johns Hopkins Hospital: Gunman Shoots Doctor, Then Kills Self and Mother</a:t>
            </a:r>
            <a:endParaRPr lang="en-US" sz="1400" dirty="0"/>
          </a:p>
        </p:txBody>
      </p:sp>
    </p:spTree>
    <p:extLst>
      <p:ext uri="{BB962C8B-B14F-4D97-AF65-F5344CB8AC3E}">
        <p14:creationId xmlns:p14="http://schemas.microsoft.com/office/powerpoint/2010/main" val="3059610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7772400" cy="1143000"/>
          </a:xfrm>
        </p:spPr>
        <p:txBody>
          <a:bodyPr/>
          <a:lstStyle/>
          <a:p>
            <a:r>
              <a:rPr lang="en-US" dirty="0" smtClean="0">
                <a:solidFill>
                  <a:schemeClr val="bg1"/>
                </a:solidFill>
              </a:rPr>
              <a:t>Acts of Terrorism in USA </a:t>
            </a:r>
          </a:p>
        </p:txBody>
      </p:sp>
      <p:graphicFrame>
        <p:nvGraphicFramePr>
          <p:cNvPr id="776219" name="Group 27"/>
          <p:cNvGraphicFramePr>
            <a:graphicFrameLocks noGrp="1"/>
          </p:cNvGraphicFramePr>
          <p:nvPr>
            <p:ph type="tbl" idx="1"/>
            <p:extLst>
              <p:ext uri="{D42A27DB-BD31-4B8C-83A1-F6EECF244321}">
                <p14:modId xmlns:p14="http://schemas.microsoft.com/office/powerpoint/2010/main" val="1504382884"/>
              </p:ext>
            </p:extLst>
          </p:nvPr>
        </p:nvGraphicFramePr>
        <p:xfrm>
          <a:off x="1295400" y="1981200"/>
          <a:ext cx="6477000" cy="4114800"/>
        </p:xfrm>
        <a:graphic>
          <a:graphicData uri="http://schemas.openxmlformats.org/drawingml/2006/table">
            <a:tbl>
              <a:tblPr/>
              <a:tblGrid>
                <a:gridCol w="3238500"/>
                <a:gridCol w="3238500"/>
              </a:tblGrid>
              <a:tr h="6858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1900 – 1959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1960 – 1969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1970 – 1979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1980 – 1989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1990 – 1999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2000 – 2010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89126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76200"/>
            <a:ext cx="7772400" cy="1143000"/>
          </a:xfrm>
        </p:spPr>
        <p:txBody>
          <a:bodyPr/>
          <a:lstStyle/>
          <a:p>
            <a:r>
              <a:rPr lang="en-US" dirty="0" smtClean="0"/>
              <a:t>Acts of Terrorism </a:t>
            </a:r>
          </a:p>
        </p:txBody>
      </p:sp>
      <p:sp>
        <p:nvSpPr>
          <p:cNvPr id="35843" name="Rectangle 3"/>
          <p:cNvSpPr>
            <a:spLocks noGrp="1" noChangeArrowheads="1"/>
          </p:cNvSpPr>
          <p:nvPr>
            <p:ph idx="1"/>
          </p:nvPr>
        </p:nvSpPr>
        <p:spPr>
          <a:xfrm>
            <a:off x="609600" y="1295400"/>
            <a:ext cx="8534400" cy="5181600"/>
          </a:xfrm>
        </p:spPr>
        <p:txBody>
          <a:bodyPr>
            <a:noAutofit/>
          </a:bodyPr>
          <a:lstStyle/>
          <a:p>
            <a:pPr>
              <a:spcBef>
                <a:spcPts val="600"/>
              </a:spcBef>
            </a:pPr>
            <a:r>
              <a:rPr lang="en-US" sz="2400" dirty="0" smtClean="0"/>
              <a:t>1972: Attack at Olympics in Munich Germany </a:t>
            </a:r>
          </a:p>
          <a:p>
            <a:pPr>
              <a:spcBef>
                <a:spcPts val="600"/>
              </a:spcBef>
            </a:pPr>
            <a:r>
              <a:rPr lang="en-US" sz="2400" dirty="0" smtClean="0"/>
              <a:t>1979: 80 Iranian students </a:t>
            </a:r>
            <a:r>
              <a:rPr lang="en-US" sz="2400" dirty="0"/>
              <a:t>i</a:t>
            </a:r>
            <a:r>
              <a:rPr lang="en-US" sz="2400" dirty="0" smtClean="0"/>
              <a:t>nvaded the US Embassy in Tehran and took 52 US Hostages</a:t>
            </a:r>
          </a:p>
          <a:p>
            <a:pPr>
              <a:spcBef>
                <a:spcPts val="600"/>
              </a:spcBef>
            </a:pPr>
            <a:r>
              <a:rPr lang="en-US" sz="2400" dirty="0" smtClean="0"/>
              <a:t>1983: Hezbollah </a:t>
            </a:r>
            <a:r>
              <a:rPr lang="en-US" sz="2400" dirty="0"/>
              <a:t>s</a:t>
            </a:r>
            <a:r>
              <a:rPr lang="en-US" sz="2400" dirty="0" smtClean="0"/>
              <a:t>uicide </a:t>
            </a:r>
            <a:r>
              <a:rPr lang="en-US" sz="2400" dirty="0"/>
              <a:t>b</a:t>
            </a:r>
            <a:r>
              <a:rPr lang="en-US" sz="2400" dirty="0" smtClean="0"/>
              <a:t>omber </a:t>
            </a:r>
            <a:r>
              <a:rPr lang="en-US" sz="2400" dirty="0"/>
              <a:t>c</a:t>
            </a:r>
            <a:r>
              <a:rPr lang="en-US" sz="2400" dirty="0" smtClean="0"/>
              <a:t>rashed </a:t>
            </a:r>
            <a:r>
              <a:rPr lang="en-US" sz="2400" dirty="0"/>
              <a:t>t</a:t>
            </a:r>
            <a:r>
              <a:rPr lang="en-US" sz="2400" dirty="0" smtClean="0"/>
              <a:t>ruck of explosives </a:t>
            </a:r>
            <a:r>
              <a:rPr lang="en-US" sz="2400" dirty="0"/>
              <a:t>i</a:t>
            </a:r>
            <a:r>
              <a:rPr lang="en-US" sz="2400" dirty="0" smtClean="0"/>
              <a:t>nto US Embassy in Beirut; 63 killed</a:t>
            </a:r>
          </a:p>
          <a:p>
            <a:pPr>
              <a:spcBef>
                <a:spcPts val="600"/>
              </a:spcBef>
            </a:pPr>
            <a:r>
              <a:rPr lang="en-US" sz="2400" dirty="0" smtClean="0"/>
              <a:t>1983: Hezbollah </a:t>
            </a:r>
            <a:r>
              <a:rPr lang="en-US" sz="2400" dirty="0"/>
              <a:t>s</a:t>
            </a:r>
            <a:r>
              <a:rPr lang="en-US" sz="2400" dirty="0" smtClean="0"/>
              <a:t>uicide </a:t>
            </a:r>
            <a:r>
              <a:rPr lang="en-US" sz="2400" dirty="0"/>
              <a:t>b</a:t>
            </a:r>
            <a:r>
              <a:rPr lang="en-US" sz="2400" dirty="0" smtClean="0"/>
              <a:t>omber </a:t>
            </a:r>
            <a:r>
              <a:rPr lang="en-US" sz="2400" dirty="0"/>
              <a:t>b</a:t>
            </a:r>
            <a:r>
              <a:rPr lang="en-US" sz="2400" dirty="0" smtClean="0"/>
              <a:t>ombed US and French military </a:t>
            </a:r>
            <a:r>
              <a:rPr lang="en-US" sz="2400" dirty="0"/>
              <a:t>b</a:t>
            </a:r>
            <a:r>
              <a:rPr lang="en-US" sz="2400" dirty="0" smtClean="0"/>
              <a:t>arracks in Beirut; 299 Killed</a:t>
            </a:r>
          </a:p>
          <a:p>
            <a:pPr>
              <a:spcBef>
                <a:spcPts val="600"/>
              </a:spcBef>
            </a:pPr>
            <a:r>
              <a:rPr lang="en-US" sz="2400" dirty="0" smtClean="0"/>
              <a:t>1983: Shiite suicide </a:t>
            </a:r>
            <a:r>
              <a:rPr lang="en-US" sz="2400" dirty="0"/>
              <a:t>b</a:t>
            </a:r>
            <a:r>
              <a:rPr lang="en-US" sz="2400" dirty="0" smtClean="0"/>
              <a:t>omber </a:t>
            </a:r>
            <a:r>
              <a:rPr lang="en-US" sz="2400" dirty="0"/>
              <a:t>c</a:t>
            </a:r>
            <a:r>
              <a:rPr lang="en-US" sz="2400" dirty="0" smtClean="0"/>
              <a:t>rashed </a:t>
            </a:r>
            <a:r>
              <a:rPr lang="en-US" sz="2400" dirty="0"/>
              <a:t>i</a:t>
            </a:r>
            <a:r>
              <a:rPr lang="en-US" sz="2400" dirty="0" smtClean="0"/>
              <a:t>nto the US Embassy in Kuwait; 5 killed</a:t>
            </a:r>
          </a:p>
          <a:p>
            <a:pPr>
              <a:spcBef>
                <a:spcPts val="600"/>
              </a:spcBef>
            </a:pPr>
            <a:r>
              <a:rPr lang="en-US" sz="2400" dirty="0" smtClean="0"/>
              <a:t>1984: Truck bomb </a:t>
            </a:r>
            <a:r>
              <a:rPr lang="en-US" sz="2400" dirty="0"/>
              <a:t>e</a:t>
            </a:r>
            <a:r>
              <a:rPr lang="en-US" sz="2400" dirty="0" smtClean="0"/>
              <a:t>xplodes </a:t>
            </a:r>
            <a:r>
              <a:rPr lang="en-US" sz="2400" dirty="0"/>
              <a:t>o</a:t>
            </a:r>
            <a:r>
              <a:rPr lang="en-US" sz="2400" dirty="0" smtClean="0"/>
              <a:t>utside Aukar, Lebanon Annex of the US Embassy in Beirut; 24 killed</a:t>
            </a:r>
          </a:p>
          <a:p>
            <a:pPr>
              <a:spcBef>
                <a:spcPts val="600"/>
              </a:spcBef>
            </a:pPr>
            <a:r>
              <a:rPr lang="en-US" sz="2400" dirty="0" smtClean="0"/>
              <a:t>1984 and 1985 hijackers </a:t>
            </a:r>
          </a:p>
          <a:p>
            <a:pPr>
              <a:spcBef>
                <a:spcPts val="600"/>
              </a:spcBef>
            </a:pPr>
            <a:r>
              <a:rPr lang="en-US" sz="2400" dirty="0" smtClean="0"/>
              <a:t>1988: 757 Pan Am Flight 103 explodes; 270 killed</a:t>
            </a:r>
          </a:p>
        </p:txBody>
      </p:sp>
    </p:spTree>
    <p:extLst>
      <p:ext uri="{BB962C8B-B14F-4D97-AF65-F5344CB8AC3E}">
        <p14:creationId xmlns:p14="http://schemas.microsoft.com/office/powerpoint/2010/main" val="3170710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Acts of Terrorism</a:t>
            </a:r>
          </a:p>
        </p:txBody>
      </p:sp>
      <p:sp>
        <p:nvSpPr>
          <p:cNvPr id="36867" name="Rectangle 3"/>
          <p:cNvSpPr>
            <a:spLocks noGrp="1" noChangeArrowheads="1"/>
          </p:cNvSpPr>
          <p:nvPr>
            <p:ph idx="1"/>
          </p:nvPr>
        </p:nvSpPr>
        <p:spPr>
          <a:xfrm>
            <a:off x="685800" y="1600200"/>
            <a:ext cx="7772400" cy="4114800"/>
          </a:xfrm>
        </p:spPr>
        <p:txBody>
          <a:bodyPr>
            <a:noAutofit/>
          </a:bodyPr>
          <a:lstStyle/>
          <a:p>
            <a:pPr>
              <a:spcBef>
                <a:spcPts val="600"/>
              </a:spcBef>
            </a:pPr>
            <a:r>
              <a:rPr lang="en-US" sz="2400" dirty="0" smtClean="0"/>
              <a:t>1993: 2 US helicopters </a:t>
            </a:r>
            <a:r>
              <a:rPr lang="en-US" sz="2400" dirty="0"/>
              <a:t>s</a:t>
            </a:r>
            <a:r>
              <a:rPr lang="en-US" sz="2400" dirty="0" smtClean="0"/>
              <a:t>hot </a:t>
            </a:r>
            <a:r>
              <a:rPr lang="en-US" sz="2400" dirty="0"/>
              <a:t>d</a:t>
            </a:r>
            <a:r>
              <a:rPr lang="en-US" sz="2400" dirty="0" smtClean="0"/>
              <a:t>own in Somalia; 18 killed</a:t>
            </a:r>
          </a:p>
          <a:p>
            <a:pPr>
              <a:spcBef>
                <a:spcPts val="600"/>
              </a:spcBef>
            </a:pPr>
            <a:r>
              <a:rPr lang="en-US" sz="2400" dirty="0" smtClean="0"/>
              <a:t>1993: First World Trade Center bombing </a:t>
            </a:r>
          </a:p>
          <a:p>
            <a:pPr>
              <a:spcBef>
                <a:spcPts val="600"/>
              </a:spcBef>
            </a:pPr>
            <a:r>
              <a:rPr lang="en-US" sz="2400" dirty="0" smtClean="0"/>
              <a:t>1995: Truck </a:t>
            </a:r>
            <a:r>
              <a:rPr lang="en-US" sz="2400" dirty="0"/>
              <a:t>b</a:t>
            </a:r>
            <a:r>
              <a:rPr lang="en-US" sz="2400" dirty="0" smtClean="0"/>
              <a:t>ombing of US National Guard Training Center in Saudi Arabia; 7 killed </a:t>
            </a:r>
          </a:p>
          <a:p>
            <a:pPr>
              <a:spcBef>
                <a:spcPts val="600"/>
              </a:spcBef>
            </a:pPr>
            <a:r>
              <a:rPr lang="en-US" sz="2400" dirty="0" smtClean="0"/>
              <a:t>1996: Truck bombing of Khobar Towers  in Saudi Arabia; 19 killed</a:t>
            </a:r>
          </a:p>
          <a:p>
            <a:pPr>
              <a:spcBef>
                <a:spcPts val="600"/>
              </a:spcBef>
            </a:pPr>
            <a:r>
              <a:rPr lang="en-US" sz="2400" dirty="0" smtClean="0"/>
              <a:t>1998: Car bomb US Embassy Kenya, US Embassy Tanzania; 224 killed</a:t>
            </a:r>
          </a:p>
          <a:p>
            <a:pPr>
              <a:spcBef>
                <a:spcPts val="600"/>
              </a:spcBef>
            </a:pPr>
            <a:r>
              <a:rPr lang="en-US" sz="2400" dirty="0" smtClean="0"/>
              <a:t>2000: Suicide bombing of the U.S.S Cole in Yemen; 17 killed</a:t>
            </a:r>
          </a:p>
        </p:txBody>
      </p:sp>
    </p:spTree>
    <p:extLst>
      <p:ext uri="{BB962C8B-B14F-4D97-AF65-F5344CB8AC3E}">
        <p14:creationId xmlns:p14="http://schemas.microsoft.com/office/powerpoint/2010/main" val="1558929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0600" y="152400"/>
            <a:ext cx="7239000" cy="1143000"/>
          </a:xfrm>
        </p:spPr>
        <p:txBody>
          <a:bodyPr/>
          <a:lstStyle/>
          <a:p>
            <a:r>
              <a:rPr lang="en-US" dirty="0" smtClean="0"/>
              <a:t>Public Health Disaster Response Phases</a:t>
            </a:r>
          </a:p>
        </p:txBody>
      </p:sp>
      <p:pic>
        <p:nvPicPr>
          <p:cNvPr id="78854" name="Picture 6" descr="http://kern.org/emergency/files/2011/09/4phases.png"/>
          <p:cNvPicPr>
            <a:picLocks noChangeAspect="1" noChangeArrowheads="1"/>
          </p:cNvPicPr>
          <p:nvPr/>
        </p:nvPicPr>
        <p:blipFill>
          <a:blip r:embed="rId3" cstate="print"/>
          <a:srcRect l="18099" t="23844"/>
          <a:stretch>
            <a:fillRect/>
          </a:stretch>
        </p:blipFill>
        <p:spPr bwMode="auto">
          <a:xfrm>
            <a:off x="1447800" y="1752600"/>
            <a:ext cx="6247304" cy="4724400"/>
          </a:xfrm>
          <a:prstGeom prst="rect">
            <a:avLst/>
          </a:prstGeom>
          <a:noFill/>
          <a:ln>
            <a:solidFill>
              <a:srgbClr val="00B0F0"/>
            </a:solidFill>
          </a:ln>
        </p:spPr>
      </p:pic>
    </p:spTree>
    <p:extLst>
      <p:ext uri="{BB962C8B-B14F-4D97-AF65-F5344CB8AC3E}">
        <p14:creationId xmlns:p14="http://schemas.microsoft.com/office/powerpoint/2010/main" val="1187920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Disaster Policy </a:t>
            </a:r>
          </a:p>
        </p:txBody>
      </p:sp>
      <p:sp>
        <p:nvSpPr>
          <p:cNvPr id="38915" name="Rectangle 3"/>
          <p:cNvSpPr>
            <a:spLocks noGrp="1" noChangeArrowheads="1"/>
          </p:cNvSpPr>
          <p:nvPr>
            <p:ph idx="1"/>
          </p:nvPr>
        </p:nvSpPr>
        <p:spPr>
          <a:xfrm>
            <a:off x="685800" y="1752600"/>
            <a:ext cx="7772400" cy="4114800"/>
          </a:xfrm>
        </p:spPr>
        <p:txBody>
          <a:bodyPr/>
          <a:lstStyle/>
          <a:p>
            <a:pPr>
              <a:lnSpc>
                <a:spcPct val="90000"/>
              </a:lnSpc>
            </a:pPr>
            <a:r>
              <a:rPr lang="en-US" sz="2800" dirty="0" smtClean="0"/>
              <a:t>First Response – Local Response </a:t>
            </a:r>
          </a:p>
          <a:p>
            <a:pPr>
              <a:lnSpc>
                <a:spcPct val="90000"/>
              </a:lnSpc>
              <a:buFontTx/>
              <a:buNone/>
            </a:pPr>
            <a:endParaRPr lang="en-US" sz="2800" dirty="0" smtClean="0"/>
          </a:p>
          <a:p>
            <a:pPr>
              <a:lnSpc>
                <a:spcPct val="90000"/>
              </a:lnSpc>
            </a:pPr>
            <a:r>
              <a:rPr lang="en-US" sz="2800" dirty="0" smtClean="0"/>
              <a:t>Major Disaster – President Determines Warrants Supplemental Federal Aid, Provides Disaster Relief Funds Managed by FEMA</a:t>
            </a:r>
          </a:p>
          <a:p>
            <a:pPr>
              <a:lnSpc>
                <a:spcPct val="90000"/>
              </a:lnSpc>
              <a:buFontTx/>
              <a:buNone/>
            </a:pPr>
            <a:endParaRPr lang="en-US" sz="2800" dirty="0" smtClean="0"/>
          </a:p>
          <a:p>
            <a:pPr>
              <a:lnSpc>
                <a:spcPct val="90000"/>
              </a:lnSpc>
            </a:pPr>
            <a:r>
              <a:rPr lang="en-US" sz="2800" dirty="0" smtClean="0"/>
              <a:t>Presidential Major Disaster Declaration – Long-Term Federal Recovery For Disaster Victims, Businesses and Public Entities</a:t>
            </a:r>
          </a:p>
          <a:p>
            <a:pPr>
              <a:lnSpc>
                <a:spcPct val="90000"/>
              </a:lnSpc>
            </a:pPr>
            <a:endParaRPr lang="en-US" sz="2800" dirty="0" smtClean="0"/>
          </a:p>
          <a:p>
            <a:pPr>
              <a:lnSpc>
                <a:spcPct val="90000"/>
              </a:lnSpc>
            </a:pPr>
            <a:endParaRPr lang="en-US" sz="2800" dirty="0" smtClean="0"/>
          </a:p>
        </p:txBody>
      </p:sp>
    </p:spTree>
    <p:extLst>
      <p:ext uri="{BB962C8B-B14F-4D97-AF65-F5344CB8AC3E}">
        <p14:creationId xmlns:p14="http://schemas.microsoft.com/office/powerpoint/2010/main" val="4210651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Disaster Policy: Major Disaster Process </a:t>
            </a:r>
          </a:p>
        </p:txBody>
      </p:sp>
      <p:sp>
        <p:nvSpPr>
          <p:cNvPr id="39939" name="Rectangle 3"/>
          <p:cNvSpPr>
            <a:spLocks noGrp="1" noChangeArrowheads="1"/>
          </p:cNvSpPr>
          <p:nvPr>
            <p:ph idx="1"/>
          </p:nvPr>
        </p:nvSpPr>
        <p:spPr>
          <a:xfrm>
            <a:off x="685800" y="1676400"/>
            <a:ext cx="7772400" cy="4114800"/>
          </a:xfrm>
        </p:spPr>
        <p:txBody>
          <a:bodyPr/>
          <a:lstStyle/>
          <a:p>
            <a:r>
              <a:rPr lang="en-US" dirty="0" smtClean="0"/>
              <a:t>Local Government Responds</a:t>
            </a:r>
          </a:p>
          <a:p>
            <a:r>
              <a:rPr lang="en-US" dirty="0" smtClean="0"/>
              <a:t>State Responds </a:t>
            </a:r>
          </a:p>
          <a:p>
            <a:r>
              <a:rPr lang="en-US" dirty="0" smtClean="0"/>
              <a:t>Damage Assessment </a:t>
            </a:r>
          </a:p>
          <a:p>
            <a:r>
              <a:rPr lang="en-US" dirty="0" smtClean="0"/>
              <a:t>Major Disaster Declaration is Requested By Governor </a:t>
            </a:r>
          </a:p>
          <a:p>
            <a:r>
              <a:rPr lang="en-US" dirty="0" smtClean="0"/>
              <a:t>FEMA Evaluates Request </a:t>
            </a:r>
          </a:p>
          <a:p>
            <a:r>
              <a:rPr lang="en-US" dirty="0" smtClean="0"/>
              <a:t>President Approves </a:t>
            </a:r>
          </a:p>
        </p:txBody>
      </p:sp>
      <p:sp>
        <p:nvSpPr>
          <p:cNvPr id="4" name="TextBox 3"/>
          <p:cNvSpPr txBox="1"/>
          <p:nvPr/>
        </p:nvSpPr>
        <p:spPr>
          <a:xfrm>
            <a:off x="304800" y="6248400"/>
            <a:ext cx="4800600" cy="276999"/>
          </a:xfrm>
          <a:prstGeom prst="rect">
            <a:avLst/>
          </a:prstGeom>
          <a:noFill/>
        </p:spPr>
        <p:txBody>
          <a:bodyPr wrap="square" rtlCol="0">
            <a:spAutoFit/>
          </a:bodyPr>
          <a:lstStyle/>
          <a:p>
            <a:r>
              <a:rPr lang="en-US" sz="1200" dirty="0" smtClean="0"/>
              <a:t>http://www.fema.gov/media/fact_sheets/declaration_process.shtm</a:t>
            </a:r>
            <a:endParaRPr lang="en-US" sz="1200" dirty="0"/>
          </a:p>
        </p:txBody>
      </p:sp>
    </p:spTree>
    <p:extLst>
      <p:ext uri="{BB962C8B-B14F-4D97-AF65-F5344CB8AC3E}">
        <p14:creationId xmlns:p14="http://schemas.microsoft.com/office/powerpoint/2010/main" val="1829380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smtClean="0"/>
              <a:t>Objectives</a:t>
            </a:r>
            <a:endParaRPr lang="en-US" sz="2400" i="1" dirty="0" smtClean="0"/>
          </a:p>
        </p:txBody>
      </p:sp>
      <p:sp>
        <p:nvSpPr>
          <p:cNvPr id="17411" name="Rectangle 3"/>
          <p:cNvSpPr>
            <a:spLocks noGrp="1" noChangeArrowheads="1"/>
          </p:cNvSpPr>
          <p:nvPr>
            <p:ph idx="1"/>
          </p:nvPr>
        </p:nvSpPr>
        <p:spPr>
          <a:xfrm>
            <a:off x="457200" y="1371600"/>
            <a:ext cx="8382000" cy="5084763"/>
          </a:xfrm>
        </p:spPr>
        <p:txBody>
          <a:bodyPr/>
          <a:lstStyle/>
          <a:p>
            <a:pPr algn="ctr">
              <a:lnSpc>
                <a:spcPct val="90000"/>
              </a:lnSpc>
              <a:spcBef>
                <a:spcPct val="0"/>
              </a:spcBef>
              <a:buNone/>
            </a:pPr>
            <a:r>
              <a:rPr lang="en-US" b="1" dirty="0" smtClean="0">
                <a:cs typeface="Times New Roman" pitchFamily="18" charset="0"/>
              </a:rPr>
              <a:t>At the conclusion of this presentation the participant will be able to:</a:t>
            </a:r>
          </a:p>
          <a:p>
            <a:pPr algn="ctr">
              <a:lnSpc>
                <a:spcPct val="90000"/>
              </a:lnSpc>
              <a:spcBef>
                <a:spcPct val="0"/>
              </a:spcBef>
              <a:buNone/>
            </a:pPr>
            <a:endParaRPr lang="en-US" sz="1200" b="1" dirty="0" smtClean="0">
              <a:cs typeface="Times New Roman" pitchFamily="18" charset="0"/>
            </a:endParaRPr>
          </a:p>
          <a:p>
            <a:pPr>
              <a:lnSpc>
                <a:spcPct val="90000"/>
              </a:lnSpc>
              <a:spcBef>
                <a:spcPts val="1200"/>
              </a:spcBef>
            </a:pPr>
            <a:r>
              <a:rPr lang="en-US" sz="2800" dirty="0" smtClean="0">
                <a:solidFill>
                  <a:srgbClr val="333399"/>
                </a:solidFill>
                <a:cs typeface="Times New Roman" pitchFamily="18" charset="0"/>
              </a:rPr>
              <a:t>Facilitate discussion regarding disaster or medical emergency response operations</a:t>
            </a:r>
          </a:p>
          <a:p>
            <a:pPr>
              <a:lnSpc>
                <a:spcPct val="90000"/>
              </a:lnSpc>
              <a:spcBef>
                <a:spcPts val="1200"/>
              </a:spcBef>
            </a:pPr>
            <a:r>
              <a:rPr lang="en-US" sz="2800" dirty="0" smtClean="0">
                <a:solidFill>
                  <a:srgbClr val="333399"/>
                </a:solidFill>
                <a:cs typeface="Times New Roman" pitchFamily="18" charset="0"/>
              </a:rPr>
              <a:t>Review the epidemiology of disasters</a:t>
            </a:r>
          </a:p>
          <a:p>
            <a:pPr>
              <a:lnSpc>
                <a:spcPct val="90000"/>
              </a:lnSpc>
              <a:spcBef>
                <a:spcPts val="1200"/>
              </a:spcBef>
            </a:pPr>
            <a:r>
              <a:rPr lang="en-US" sz="2800" dirty="0" smtClean="0">
                <a:solidFill>
                  <a:srgbClr val="333399"/>
                </a:solidFill>
                <a:cs typeface="Times New Roman" pitchFamily="18" charset="0"/>
              </a:rPr>
              <a:t>Define the role of Public Health in a disaster</a:t>
            </a:r>
          </a:p>
          <a:p>
            <a:pPr>
              <a:lnSpc>
                <a:spcPct val="90000"/>
              </a:lnSpc>
              <a:spcBef>
                <a:spcPts val="1200"/>
              </a:spcBef>
            </a:pPr>
            <a:r>
              <a:rPr lang="en-US" sz="2800" dirty="0" smtClean="0">
                <a:solidFill>
                  <a:srgbClr val="333399"/>
                </a:solidFill>
                <a:cs typeface="Times New Roman" pitchFamily="18" charset="0"/>
              </a:rPr>
              <a:t>Review the phases of disaster response</a:t>
            </a:r>
          </a:p>
          <a:p>
            <a:pPr>
              <a:lnSpc>
                <a:spcPct val="90000"/>
              </a:lnSpc>
              <a:spcBef>
                <a:spcPts val="1200"/>
              </a:spcBef>
            </a:pPr>
            <a:r>
              <a:rPr lang="en-US" sz="2800" dirty="0" smtClean="0">
                <a:solidFill>
                  <a:srgbClr val="333399"/>
                </a:solidFill>
                <a:cs typeface="Times New Roman" pitchFamily="18" charset="0"/>
              </a:rPr>
              <a:t>Define the role of hospitals in disaster response</a:t>
            </a:r>
          </a:p>
        </p:txBody>
      </p:sp>
    </p:spTree>
    <p:extLst>
      <p:ext uri="{BB962C8B-B14F-4D97-AF65-F5344CB8AC3E}">
        <p14:creationId xmlns:p14="http://schemas.microsoft.com/office/powerpoint/2010/main" val="3581251610"/>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National Response Plan </a:t>
            </a:r>
          </a:p>
        </p:txBody>
      </p:sp>
      <p:sp>
        <p:nvSpPr>
          <p:cNvPr id="40963" name="Rectangle 3"/>
          <p:cNvSpPr>
            <a:spLocks noGrp="1" noChangeArrowheads="1"/>
          </p:cNvSpPr>
          <p:nvPr>
            <p:ph idx="1"/>
          </p:nvPr>
        </p:nvSpPr>
        <p:spPr>
          <a:xfrm>
            <a:off x="685800" y="1752600"/>
            <a:ext cx="7772400" cy="4114800"/>
          </a:xfrm>
        </p:spPr>
        <p:txBody>
          <a:bodyPr>
            <a:normAutofit/>
          </a:bodyPr>
          <a:lstStyle/>
          <a:p>
            <a:pPr>
              <a:lnSpc>
                <a:spcPct val="90000"/>
              </a:lnSpc>
            </a:pPr>
            <a:r>
              <a:rPr lang="en-US" sz="2800" dirty="0" smtClean="0"/>
              <a:t>Align Federal Coordination</a:t>
            </a:r>
          </a:p>
          <a:p>
            <a:pPr>
              <a:lnSpc>
                <a:spcPct val="90000"/>
              </a:lnSpc>
            </a:pPr>
            <a:r>
              <a:rPr lang="en-US" sz="2800" dirty="0" smtClean="0"/>
              <a:t>Unified, All-Discipline, All-Hazard Approach to Domestic Events</a:t>
            </a:r>
          </a:p>
          <a:p>
            <a:pPr>
              <a:lnSpc>
                <a:spcPct val="90000"/>
              </a:lnSpc>
            </a:pPr>
            <a:r>
              <a:rPr lang="en-US" sz="2800" dirty="0" smtClean="0"/>
              <a:t>Standardize Operations </a:t>
            </a:r>
          </a:p>
          <a:p>
            <a:pPr>
              <a:lnSpc>
                <a:spcPct val="90000"/>
              </a:lnSpc>
            </a:pPr>
            <a:r>
              <a:rPr lang="en-US" sz="2800" dirty="0" smtClean="0"/>
              <a:t>Establish National Framework</a:t>
            </a:r>
          </a:p>
          <a:p>
            <a:pPr>
              <a:lnSpc>
                <a:spcPct val="90000"/>
              </a:lnSpc>
            </a:pPr>
            <a:r>
              <a:rPr lang="en-US" sz="2800" dirty="0" smtClean="0"/>
              <a:t>Streamline Disaster Policy Directives / Protocols </a:t>
            </a:r>
          </a:p>
          <a:p>
            <a:pPr>
              <a:lnSpc>
                <a:spcPct val="90000"/>
              </a:lnSpc>
            </a:pPr>
            <a:r>
              <a:rPr lang="en-US" sz="2800" dirty="0" smtClean="0"/>
              <a:t>Guidelines For Long-Term Community Recovery </a:t>
            </a:r>
          </a:p>
          <a:p>
            <a:pPr>
              <a:lnSpc>
                <a:spcPct val="90000"/>
              </a:lnSpc>
              <a:buFontTx/>
              <a:buNone/>
            </a:pPr>
            <a:endParaRPr lang="en-US" sz="2800" dirty="0" smtClean="0"/>
          </a:p>
          <a:p>
            <a:pPr>
              <a:lnSpc>
                <a:spcPct val="90000"/>
              </a:lnSpc>
            </a:pPr>
            <a:endParaRPr lang="en-US" sz="2800" dirty="0" smtClean="0"/>
          </a:p>
        </p:txBody>
      </p:sp>
    </p:spTree>
    <p:extLst>
      <p:ext uri="{BB962C8B-B14F-4D97-AF65-F5344CB8AC3E}">
        <p14:creationId xmlns:p14="http://schemas.microsoft.com/office/powerpoint/2010/main" val="1883272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National Response Framework</a:t>
            </a:r>
          </a:p>
        </p:txBody>
      </p:sp>
      <p:sp>
        <p:nvSpPr>
          <p:cNvPr id="41987" name="Rectangle 3"/>
          <p:cNvSpPr>
            <a:spLocks noGrp="1" noChangeArrowheads="1"/>
          </p:cNvSpPr>
          <p:nvPr>
            <p:ph idx="1"/>
          </p:nvPr>
        </p:nvSpPr>
        <p:spPr>
          <a:xfrm>
            <a:off x="685800" y="1600200"/>
            <a:ext cx="7772400" cy="4114800"/>
          </a:xfrm>
        </p:spPr>
        <p:txBody>
          <a:bodyPr>
            <a:noAutofit/>
          </a:bodyPr>
          <a:lstStyle/>
          <a:p>
            <a:pPr>
              <a:lnSpc>
                <a:spcPct val="90000"/>
              </a:lnSpc>
            </a:pPr>
            <a:r>
              <a:rPr lang="en-US" sz="2800" dirty="0" smtClean="0"/>
              <a:t>Emergency Support Function #8</a:t>
            </a:r>
          </a:p>
          <a:p>
            <a:pPr>
              <a:lnSpc>
                <a:spcPct val="90000"/>
              </a:lnSpc>
            </a:pPr>
            <a:r>
              <a:rPr lang="en-US" sz="2800" dirty="0" smtClean="0"/>
              <a:t>Public Health and Medical Services</a:t>
            </a:r>
          </a:p>
          <a:p>
            <a:pPr>
              <a:lnSpc>
                <a:spcPct val="90000"/>
              </a:lnSpc>
            </a:pPr>
            <a:r>
              <a:rPr lang="en-US" sz="2800" dirty="0" smtClean="0"/>
              <a:t>Supplemental Assistance to State, Local and Tribal Government</a:t>
            </a:r>
          </a:p>
          <a:p>
            <a:pPr lvl="1">
              <a:lnSpc>
                <a:spcPct val="90000"/>
              </a:lnSpc>
            </a:pPr>
            <a:r>
              <a:rPr lang="en-US" sz="2400" dirty="0" smtClean="0"/>
              <a:t>Assess Public Health/Medical Needs</a:t>
            </a:r>
          </a:p>
          <a:p>
            <a:pPr lvl="1">
              <a:lnSpc>
                <a:spcPct val="90000"/>
              </a:lnSpc>
            </a:pPr>
            <a:r>
              <a:rPr lang="en-US" sz="2400" dirty="0" smtClean="0"/>
              <a:t>Public Health Surveillance</a:t>
            </a:r>
          </a:p>
          <a:p>
            <a:pPr lvl="1">
              <a:lnSpc>
                <a:spcPct val="90000"/>
              </a:lnSpc>
            </a:pPr>
            <a:r>
              <a:rPr lang="en-US" sz="2400" dirty="0" smtClean="0"/>
              <a:t>Medical Care and Personnel</a:t>
            </a:r>
          </a:p>
          <a:p>
            <a:pPr lvl="1">
              <a:lnSpc>
                <a:spcPct val="90000"/>
              </a:lnSpc>
            </a:pPr>
            <a:r>
              <a:rPr lang="en-US" sz="2400" dirty="0" smtClean="0"/>
              <a:t>Medical Equipment and Supplies </a:t>
            </a:r>
          </a:p>
          <a:p>
            <a:pPr>
              <a:lnSpc>
                <a:spcPct val="90000"/>
              </a:lnSpc>
            </a:pPr>
            <a:r>
              <a:rPr lang="en-US" sz="2800" dirty="0" smtClean="0"/>
              <a:t>Coordinator and Primary Agency is the Department of Health and Human Services</a:t>
            </a:r>
          </a:p>
          <a:p>
            <a:pPr>
              <a:lnSpc>
                <a:spcPct val="90000"/>
              </a:lnSpc>
            </a:pPr>
            <a:r>
              <a:rPr lang="en-US" sz="2800" dirty="0" smtClean="0"/>
              <a:t>NDMS</a:t>
            </a:r>
          </a:p>
        </p:txBody>
      </p:sp>
      <p:sp>
        <p:nvSpPr>
          <p:cNvPr id="4" name="TextBox 3"/>
          <p:cNvSpPr txBox="1"/>
          <p:nvPr/>
        </p:nvSpPr>
        <p:spPr>
          <a:xfrm>
            <a:off x="304800" y="6324600"/>
            <a:ext cx="6096000" cy="276999"/>
          </a:xfrm>
          <a:prstGeom prst="rect">
            <a:avLst/>
          </a:prstGeom>
          <a:noFill/>
        </p:spPr>
        <p:txBody>
          <a:bodyPr wrap="square" rtlCol="0">
            <a:spAutoFit/>
          </a:bodyPr>
          <a:lstStyle/>
          <a:p>
            <a:r>
              <a:rPr lang="en-US" sz="1200" dirty="0" smtClean="0"/>
              <a:t>http://www.fema.gov/national-response-framework</a:t>
            </a:r>
            <a:endParaRPr lang="en-US" sz="1200" dirty="0"/>
          </a:p>
        </p:txBody>
      </p:sp>
    </p:spTree>
    <p:extLst>
      <p:ext uri="{BB962C8B-B14F-4D97-AF65-F5344CB8AC3E}">
        <p14:creationId xmlns:p14="http://schemas.microsoft.com/office/powerpoint/2010/main" val="616054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Disaster Role: </a:t>
            </a:r>
            <a:br>
              <a:rPr lang="en-US" dirty="0" smtClean="0"/>
            </a:br>
            <a:r>
              <a:rPr lang="en-US" dirty="0" smtClean="0"/>
              <a:t>Health Care System’s Role</a:t>
            </a:r>
          </a:p>
        </p:txBody>
      </p:sp>
      <p:sp>
        <p:nvSpPr>
          <p:cNvPr id="43011" name="Rectangle 3"/>
          <p:cNvSpPr>
            <a:spLocks noGrp="1" noChangeArrowheads="1"/>
          </p:cNvSpPr>
          <p:nvPr>
            <p:ph idx="1"/>
          </p:nvPr>
        </p:nvSpPr>
        <p:spPr>
          <a:xfrm>
            <a:off x="381000" y="1609725"/>
            <a:ext cx="4572000" cy="4791075"/>
          </a:xfrm>
        </p:spPr>
        <p:txBody>
          <a:bodyPr/>
          <a:lstStyle/>
          <a:p>
            <a:r>
              <a:rPr lang="en-US" sz="2800" dirty="0" smtClean="0"/>
              <a:t>First Responders: EMS, Police, Fire, Hospitals </a:t>
            </a:r>
          </a:p>
          <a:p>
            <a:r>
              <a:rPr lang="en-US" sz="2800" dirty="0" smtClean="0"/>
              <a:t>First Receivers: Hospitals</a:t>
            </a:r>
          </a:p>
          <a:p>
            <a:r>
              <a:rPr lang="en-US" sz="2800" dirty="0" smtClean="0"/>
              <a:t>Hospitals: Preparedness In Direct Odds With Productivity </a:t>
            </a:r>
          </a:p>
          <a:p>
            <a:r>
              <a:rPr lang="en-US" sz="2800" dirty="0" smtClean="0"/>
              <a:t>Regional Integration</a:t>
            </a:r>
          </a:p>
          <a:p>
            <a:r>
              <a:rPr lang="en-US" sz="2800" dirty="0" smtClean="0"/>
              <a:t>Collaborative Partnerships </a:t>
            </a:r>
          </a:p>
        </p:txBody>
      </p:sp>
      <p:pic>
        <p:nvPicPr>
          <p:cNvPr id="43012" name="Picture 4" descr="E:\My Pictures2\Hazmat gear.JPG"/>
          <p:cNvPicPr>
            <a:picLocks noChangeAspect="1" noChangeArrowheads="1"/>
          </p:cNvPicPr>
          <p:nvPr/>
        </p:nvPicPr>
        <p:blipFill>
          <a:blip r:embed="rId3" cstate="print"/>
          <a:srcRect t="21000"/>
          <a:stretch>
            <a:fillRect/>
          </a:stretch>
        </p:blipFill>
        <p:spPr bwMode="auto">
          <a:xfrm>
            <a:off x="4876800" y="2529078"/>
            <a:ext cx="4091008" cy="2423922"/>
          </a:xfrm>
          <a:prstGeom prst="rect">
            <a:avLst/>
          </a:prstGeom>
          <a:noFill/>
        </p:spPr>
      </p:pic>
    </p:spTree>
    <p:extLst>
      <p:ext uri="{BB962C8B-B14F-4D97-AF65-F5344CB8AC3E}">
        <p14:creationId xmlns:p14="http://schemas.microsoft.com/office/powerpoint/2010/main" val="299315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Hospital Response </a:t>
            </a:r>
          </a:p>
        </p:txBody>
      </p:sp>
      <p:sp>
        <p:nvSpPr>
          <p:cNvPr id="44035" name="Rectangle 3"/>
          <p:cNvSpPr>
            <a:spLocks noGrp="1" noChangeArrowheads="1"/>
          </p:cNvSpPr>
          <p:nvPr>
            <p:ph idx="1"/>
          </p:nvPr>
        </p:nvSpPr>
        <p:spPr>
          <a:xfrm>
            <a:off x="685800" y="1600200"/>
            <a:ext cx="7772400" cy="4114800"/>
          </a:xfrm>
        </p:spPr>
        <p:txBody>
          <a:bodyPr>
            <a:noAutofit/>
          </a:bodyPr>
          <a:lstStyle/>
          <a:p>
            <a:r>
              <a:rPr lang="en-US" dirty="0" smtClean="0"/>
              <a:t>The 7 phases of Readiness:</a:t>
            </a:r>
          </a:p>
          <a:p>
            <a:pPr lvl="1"/>
            <a:r>
              <a:rPr lang="en-US" dirty="0" smtClean="0"/>
              <a:t>Preparedness</a:t>
            </a:r>
          </a:p>
          <a:p>
            <a:pPr lvl="1"/>
            <a:r>
              <a:rPr lang="en-US" dirty="0" smtClean="0"/>
              <a:t>Planning </a:t>
            </a:r>
          </a:p>
          <a:p>
            <a:pPr lvl="1"/>
            <a:r>
              <a:rPr lang="en-US" dirty="0" smtClean="0"/>
              <a:t>Integration with Pre-Hospital </a:t>
            </a:r>
          </a:p>
          <a:p>
            <a:pPr lvl="1"/>
            <a:r>
              <a:rPr lang="en-US" dirty="0" smtClean="0"/>
              <a:t>Emergency Operations Response Plan </a:t>
            </a:r>
          </a:p>
          <a:p>
            <a:pPr lvl="1"/>
            <a:r>
              <a:rPr lang="en-US" dirty="0" smtClean="0"/>
              <a:t>Regional Integration </a:t>
            </a:r>
          </a:p>
          <a:p>
            <a:pPr lvl="1"/>
            <a:r>
              <a:rPr lang="en-US" dirty="0" smtClean="0"/>
              <a:t>After Action Review</a:t>
            </a:r>
          </a:p>
          <a:p>
            <a:pPr lvl="1"/>
            <a:r>
              <a:rPr lang="en-US" dirty="0" smtClean="0"/>
              <a:t>Plan Revisions</a:t>
            </a:r>
          </a:p>
        </p:txBody>
      </p:sp>
      <p:sp>
        <p:nvSpPr>
          <p:cNvPr id="4" name="TextBox 3"/>
          <p:cNvSpPr txBox="1"/>
          <p:nvPr/>
        </p:nvSpPr>
        <p:spPr>
          <a:xfrm>
            <a:off x="304800" y="6248400"/>
            <a:ext cx="6172200" cy="276999"/>
          </a:xfrm>
          <a:prstGeom prst="rect">
            <a:avLst/>
          </a:prstGeom>
          <a:noFill/>
        </p:spPr>
        <p:txBody>
          <a:bodyPr wrap="square" rtlCol="0">
            <a:spAutoFit/>
          </a:bodyPr>
          <a:lstStyle/>
          <a:p>
            <a:r>
              <a:rPr lang="en-US" sz="1200" dirty="0" smtClean="0"/>
              <a:t>http://www.phe.gov/preparedness/planning/hpp/reports/documents/capabilities.pdf</a:t>
            </a:r>
            <a:endParaRPr lang="en-US" sz="1200" dirty="0"/>
          </a:p>
        </p:txBody>
      </p:sp>
    </p:spTree>
    <p:extLst>
      <p:ext uri="{BB962C8B-B14F-4D97-AF65-F5344CB8AC3E}">
        <p14:creationId xmlns:p14="http://schemas.microsoft.com/office/powerpoint/2010/main" val="361255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Hospital Preparedness</a:t>
            </a:r>
          </a:p>
        </p:txBody>
      </p:sp>
      <p:sp>
        <p:nvSpPr>
          <p:cNvPr id="45059" name="Rectangle 3"/>
          <p:cNvSpPr>
            <a:spLocks noGrp="1" noChangeArrowheads="1"/>
          </p:cNvSpPr>
          <p:nvPr>
            <p:ph idx="1"/>
          </p:nvPr>
        </p:nvSpPr>
        <p:spPr>
          <a:xfrm>
            <a:off x="685800" y="1600200"/>
            <a:ext cx="7772400" cy="4114800"/>
          </a:xfrm>
        </p:spPr>
        <p:txBody>
          <a:bodyPr/>
          <a:lstStyle/>
          <a:p>
            <a:r>
              <a:rPr lang="en-US" dirty="0" smtClean="0"/>
              <a:t>Phase Of Information Gathering</a:t>
            </a:r>
          </a:p>
          <a:p>
            <a:r>
              <a:rPr lang="en-US" dirty="0" smtClean="0"/>
              <a:t>Hospital Leaders Define Federal &amp; Regulatory Requirements </a:t>
            </a:r>
          </a:p>
          <a:p>
            <a:r>
              <a:rPr lang="en-US" dirty="0" smtClean="0"/>
              <a:t>Education </a:t>
            </a:r>
          </a:p>
          <a:p>
            <a:r>
              <a:rPr lang="en-US" dirty="0" smtClean="0"/>
              <a:t>Review of Lessons Learned </a:t>
            </a:r>
          </a:p>
          <a:p>
            <a:r>
              <a:rPr lang="en-US" dirty="0" smtClean="0"/>
              <a:t>Organizational Structure </a:t>
            </a:r>
          </a:p>
          <a:p>
            <a:endParaRPr lang="en-US" dirty="0" smtClean="0"/>
          </a:p>
          <a:p>
            <a:endParaRPr lang="en-US" dirty="0" smtClean="0"/>
          </a:p>
        </p:txBody>
      </p:sp>
    </p:spTree>
    <p:extLst>
      <p:ext uri="{BB962C8B-B14F-4D97-AF65-F5344CB8AC3E}">
        <p14:creationId xmlns:p14="http://schemas.microsoft.com/office/powerpoint/2010/main" val="3340353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r>
              <a:rPr lang="en-US" dirty="0" smtClean="0"/>
              <a:t>National Incident Management </a:t>
            </a:r>
            <a:br>
              <a:rPr lang="en-US" dirty="0" smtClean="0"/>
            </a:br>
            <a:r>
              <a:rPr lang="en-US" dirty="0" smtClean="0"/>
              <a:t>For Hospitals</a:t>
            </a:r>
          </a:p>
        </p:txBody>
      </p:sp>
      <p:graphicFrame>
        <p:nvGraphicFramePr>
          <p:cNvPr id="799800" name="Group 56"/>
          <p:cNvGraphicFramePr>
            <a:graphicFrameLocks noGrp="1"/>
          </p:cNvGraphicFramePr>
          <p:nvPr>
            <p:ph idx="1"/>
            <p:extLst>
              <p:ext uri="{D42A27DB-BD31-4B8C-83A1-F6EECF244321}">
                <p14:modId xmlns:p14="http://schemas.microsoft.com/office/powerpoint/2010/main" val="3708474627"/>
              </p:ext>
            </p:extLst>
          </p:nvPr>
        </p:nvGraphicFramePr>
        <p:xfrm>
          <a:off x="533400" y="1600200"/>
          <a:ext cx="8305800" cy="4953000"/>
        </p:xfrm>
        <a:graphic>
          <a:graphicData uri="http://schemas.openxmlformats.org/drawingml/2006/table">
            <a:tbl>
              <a:tblPr/>
              <a:tblGrid>
                <a:gridCol w="4191712"/>
                <a:gridCol w="4114088"/>
              </a:tblGrid>
              <a:tr h="482239">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Adopt NIMS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Organization Wide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72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Command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ICS, MACS, PIS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031">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Preparedness Planning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NIMS Tracking, Funding, Plan, MOU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19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Preparedness Training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800, 700, 100, 200, 300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45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Preparedness Exercise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All Hazard, AAR, CAP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239">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Resource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Inventory, Acquisition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96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Community and Information Management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14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Standard Terminology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00320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Preparedness </a:t>
            </a:r>
          </a:p>
        </p:txBody>
      </p:sp>
      <p:sp>
        <p:nvSpPr>
          <p:cNvPr id="47107" name="Rectangle 3"/>
          <p:cNvSpPr>
            <a:spLocks noGrp="1" noChangeArrowheads="1"/>
          </p:cNvSpPr>
          <p:nvPr>
            <p:ph idx="1"/>
          </p:nvPr>
        </p:nvSpPr>
        <p:spPr>
          <a:xfrm>
            <a:off x="457200" y="1609725"/>
            <a:ext cx="8305800" cy="4846638"/>
          </a:xfrm>
        </p:spPr>
        <p:txBody>
          <a:bodyPr/>
          <a:lstStyle/>
          <a:p>
            <a:pPr>
              <a:lnSpc>
                <a:spcPct val="90000"/>
              </a:lnSpc>
            </a:pPr>
            <a:r>
              <a:rPr lang="en-US" dirty="0" smtClean="0"/>
              <a:t>CMS Provisions of Participation </a:t>
            </a:r>
          </a:p>
          <a:p>
            <a:pPr>
              <a:lnSpc>
                <a:spcPct val="90000"/>
              </a:lnSpc>
            </a:pPr>
            <a:r>
              <a:rPr lang="en-US" dirty="0" smtClean="0"/>
              <a:t>Joint Commission – Chapter 12 Standards for Emergency Management </a:t>
            </a:r>
          </a:p>
          <a:p>
            <a:pPr>
              <a:lnSpc>
                <a:spcPct val="90000"/>
              </a:lnSpc>
            </a:pPr>
            <a:r>
              <a:rPr lang="en-US" dirty="0" smtClean="0"/>
              <a:t>Six Essential Elements</a:t>
            </a:r>
          </a:p>
          <a:p>
            <a:pPr lvl="1">
              <a:lnSpc>
                <a:spcPct val="90000"/>
              </a:lnSpc>
            </a:pPr>
            <a:r>
              <a:rPr lang="en-US" dirty="0" smtClean="0"/>
              <a:t>Communications </a:t>
            </a:r>
          </a:p>
          <a:p>
            <a:pPr lvl="1">
              <a:lnSpc>
                <a:spcPct val="90000"/>
              </a:lnSpc>
            </a:pPr>
            <a:r>
              <a:rPr lang="en-US" dirty="0" smtClean="0"/>
              <a:t>Resources and Assets </a:t>
            </a:r>
          </a:p>
          <a:p>
            <a:pPr lvl="1">
              <a:lnSpc>
                <a:spcPct val="90000"/>
              </a:lnSpc>
            </a:pPr>
            <a:r>
              <a:rPr lang="en-US" dirty="0" smtClean="0"/>
              <a:t>Safety and Security </a:t>
            </a:r>
          </a:p>
          <a:p>
            <a:pPr lvl="1">
              <a:lnSpc>
                <a:spcPct val="90000"/>
              </a:lnSpc>
            </a:pPr>
            <a:r>
              <a:rPr lang="en-US" dirty="0" smtClean="0"/>
              <a:t>Utilities Management </a:t>
            </a:r>
          </a:p>
          <a:p>
            <a:pPr lvl="1">
              <a:lnSpc>
                <a:spcPct val="90000"/>
              </a:lnSpc>
            </a:pPr>
            <a:r>
              <a:rPr lang="en-US" dirty="0" smtClean="0"/>
              <a:t>Patient Clinical and Support Activities</a:t>
            </a:r>
          </a:p>
          <a:p>
            <a:pPr lvl="1">
              <a:lnSpc>
                <a:spcPct val="90000"/>
              </a:lnSpc>
            </a:pPr>
            <a:endParaRPr lang="en-US" sz="2400" dirty="0" smtClean="0"/>
          </a:p>
        </p:txBody>
      </p:sp>
    </p:spTree>
    <p:extLst>
      <p:ext uri="{BB962C8B-B14F-4D97-AF65-F5344CB8AC3E}">
        <p14:creationId xmlns:p14="http://schemas.microsoft.com/office/powerpoint/2010/main" val="2807829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Planning </a:t>
            </a:r>
          </a:p>
        </p:txBody>
      </p:sp>
      <p:sp>
        <p:nvSpPr>
          <p:cNvPr id="48131" name="Rectangle 3"/>
          <p:cNvSpPr>
            <a:spLocks noGrp="1" noChangeArrowheads="1"/>
          </p:cNvSpPr>
          <p:nvPr>
            <p:ph idx="1"/>
          </p:nvPr>
        </p:nvSpPr>
        <p:spPr>
          <a:xfrm>
            <a:off x="533400" y="1600200"/>
            <a:ext cx="8305800" cy="5029200"/>
          </a:xfrm>
        </p:spPr>
        <p:txBody>
          <a:bodyPr>
            <a:normAutofit fontScale="92500" lnSpcReduction="10000"/>
          </a:bodyPr>
          <a:lstStyle/>
          <a:p>
            <a:r>
              <a:rPr lang="en-US" sz="3000" dirty="0" smtClean="0"/>
              <a:t>Planning </a:t>
            </a:r>
            <a:r>
              <a:rPr lang="en-US" sz="3000" dirty="0"/>
              <a:t>P</a:t>
            </a:r>
            <a:r>
              <a:rPr lang="en-US" sz="3000" dirty="0" smtClean="0"/>
              <a:t>hase </a:t>
            </a:r>
            <a:r>
              <a:rPr lang="en-US" sz="3000" dirty="0"/>
              <a:t>I</a:t>
            </a:r>
            <a:r>
              <a:rPr lang="en-US" sz="3000" dirty="0" smtClean="0"/>
              <a:t>s A Critical Element</a:t>
            </a:r>
          </a:p>
          <a:p>
            <a:r>
              <a:rPr lang="en-US" sz="3000" dirty="0" smtClean="0"/>
              <a:t>Follows Review Of What As Happened</a:t>
            </a:r>
          </a:p>
          <a:p>
            <a:r>
              <a:rPr lang="en-US" sz="3000" dirty="0" smtClean="0"/>
              <a:t>Hazard Vulnerability Assessment </a:t>
            </a:r>
          </a:p>
          <a:p>
            <a:r>
              <a:rPr lang="en-US" sz="3000" dirty="0" smtClean="0"/>
              <a:t>Review Response Plans </a:t>
            </a:r>
          </a:p>
          <a:p>
            <a:r>
              <a:rPr lang="en-US" sz="3000" dirty="0" smtClean="0"/>
              <a:t>Define Resources Needed</a:t>
            </a:r>
          </a:p>
          <a:p>
            <a:r>
              <a:rPr lang="en-US" sz="3000" dirty="0" smtClean="0"/>
              <a:t>Community Integration </a:t>
            </a:r>
          </a:p>
          <a:p>
            <a:r>
              <a:rPr lang="en-US" sz="3000" dirty="0" smtClean="0"/>
              <a:t>Prioritize Exercise Events</a:t>
            </a:r>
          </a:p>
          <a:p>
            <a:r>
              <a:rPr lang="en-US" sz="3000" dirty="0" smtClean="0"/>
              <a:t>Special Populations </a:t>
            </a:r>
          </a:p>
          <a:p>
            <a:r>
              <a:rPr lang="en-US" sz="3000" dirty="0" smtClean="0"/>
              <a:t>Specific Risks: Chemical, Biological, Blast</a:t>
            </a:r>
          </a:p>
          <a:p>
            <a:r>
              <a:rPr lang="en-US" sz="3000" dirty="0" smtClean="0"/>
              <a:t>Planning For Staff Needs </a:t>
            </a:r>
          </a:p>
          <a:p>
            <a:endParaRPr lang="en-US" sz="2800" dirty="0" smtClean="0"/>
          </a:p>
        </p:txBody>
      </p:sp>
      <p:pic>
        <p:nvPicPr>
          <p:cNvPr id="58370" name="Picture 2" descr="http://lh3.ggpht.com/_gDDgXn7fh-o/TLw2ESxh1qI/AAAAAAAAHuY/rPBN-tmGozk/COAD%20LEPC%20Meeting%2010-15-10.JPG"/>
          <p:cNvPicPr>
            <a:picLocks noChangeAspect="1" noChangeArrowheads="1"/>
          </p:cNvPicPr>
          <p:nvPr/>
        </p:nvPicPr>
        <p:blipFill>
          <a:blip r:embed="rId3" cstate="print"/>
          <a:srcRect/>
          <a:stretch>
            <a:fillRect/>
          </a:stretch>
        </p:blipFill>
        <p:spPr bwMode="auto">
          <a:xfrm>
            <a:off x="5562600" y="2971800"/>
            <a:ext cx="3124200" cy="2343150"/>
          </a:xfrm>
          <a:prstGeom prst="rect">
            <a:avLst/>
          </a:prstGeom>
          <a:noFill/>
          <a:ln w="38100">
            <a:solidFill>
              <a:schemeClr val="tx2"/>
            </a:solidFill>
          </a:ln>
        </p:spPr>
      </p:pic>
    </p:spTree>
    <p:extLst>
      <p:ext uri="{BB962C8B-B14F-4D97-AF65-F5344CB8AC3E}">
        <p14:creationId xmlns:p14="http://schemas.microsoft.com/office/powerpoint/2010/main" val="705644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Planning Phase </a:t>
            </a:r>
          </a:p>
        </p:txBody>
      </p:sp>
      <p:sp>
        <p:nvSpPr>
          <p:cNvPr id="49155" name="Rectangle 3"/>
          <p:cNvSpPr>
            <a:spLocks noGrp="1" noChangeArrowheads="1"/>
          </p:cNvSpPr>
          <p:nvPr>
            <p:ph idx="1"/>
          </p:nvPr>
        </p:nvSpPr>
        <p:spPr>
          <a:xfrm>
            <a:off x="457200" y="1609725"/>
            <a:ext cx="8534400" cy="4846638"/>
          </a:xfrm>
        </p:spPr>
        <p:txBody>
          <a:bodyPr>
            <a:normAutofit/>
          </a:bodyPr>
          <a:lstStyle/>
          <a:p>
            <a:pPr>
              <a:spcBef>
                <a:spcPts val="600"/>
              </a:spcBef>
            </a:pPr>
            <a:r>
              <a:rPr lang="en-US" dirty="0" smtClean="0"/>
              <a:t>Brings Together Individuals of Interest, Resources and History</a:t>
            </a:r>
          </a:p>
          <a:p>
            <a:pPr>
              <a:spcBef>
                <a:spcPts val="600"/>
              </a:spcBef>
            </a:pPr>
            <a:r>
              <a:rPr lang="en-US" dirty="0" smtClean="0"/>
              <a:t>Creates a Score For Each Hazard</a:t>
            </a:r>
          </a:p>
          <a:p>
            <a:pPr>
              <a:spcBef>
                <a:spcPts val="600"/>
              </a:spcBef>
            </a:pPr>
            <a:r>
              <a:rPr lang="en-US" dirty="0" smtClean="0"/>
              <a:t>Assists in Defining Priorities For Next Twelve Months</a:t>
            </a:r>
          </a:p>
          <a:p>
            <a:pPr>
              <a:spcBef>
                <a:spcPts val="600"/>
              </a:spcBef>
              <a:spcAft>
                <a:spcPts val="600"/>
              </a:spcAft>
            </a:pPr>
            <a:r>
              <a:rPr lang="en-US" dirty="0" smtClean="0"/>
              <a:t>Integrated with EMO / Community / Region</a:t>
            </a:r>
          </a:p>
          <a:p>
            <a:pPr>
              <a:lnSpc>
                <a:spcPct val="80000"/>
              </a:lnSpc>
              <a:buFontTx/>
              <a:buNone/>
            </a:pPr>
            <a:endParaRPr lang="en-US" sz="2400" dirty="0" smtClean="0"/>
          </a:p>
        </p:txBody>
      </p:sp>
    </p:spTree>
    <p:extLst>
      <p:ext uri="{BB962C8B-B14F-4D97-AF65-F5344CB8AC3E}">
        <p14:creationId xmlns:p14="http://schemas.microsoft.com/office/powerpoint/2010/main" val="646534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Phase [cont’d]</a:t>
            </a:r>
            <a:endParaRPr lang="en-US" dirty="0"/>
          </a:p>
        </p:txBody>
      </p:sp>
      <p:sp>
        <p:nvSpPr>
          <p:cNvPr id="3" name="Content Placeholder 2"/>
          <p:cNvSpPr>
            <a:spLocks noGrp="1"/>
          </p:cNvSpPr>
          <p:nvPr>
            <p:ph idx="1"/>
          </p:nvPr>
        </p:nvSpPr>
        <p:spPr>
          <a:xfrm>
            <a:off x="457200" y="1609725"/>
            <a:ext cx="8534400" cy="4846638"/>
          </a:xfrm>
        </p:spPr>
        <p:txBody>
          <a:bodyPr/>
          <a:lstStyle/>
          <a:p>
            <a:pPr>
              <a:lnSpc>
                <a:spcPct val="80000"/>
              </a:lnSpc>
            </a:pPr>
            <a:r>
              <a:rPr lang="en-US" dirty="0" smtClean="0"/>
              <a:t>Hazard Vulnerability Assessment (HVA)</a:t>
            </a:r>
          </a:p>
          <a:p>
            <a:pPr marL="0" indent="0">
              <a:buNone/>
            </a:pPr>
            <a:endParaRPr lang="en-US" sz="2800" dirty="0"/>
          </a:p>
        </p:txBody>
      </p:sp>
      <p:graphicFrame>
        <p:nvGraphicFramePr>
          <p:cNvPr id="4" name="Diagram 3"/>
          <p:cNvGraphicFramePr/>
          <p:nvPr>
            <p:extLst>
              <p:ext uri="{D42A27DB-BD31-4B8C-83A1-F6EECF244321}">
                <p14:modId xmlns:p14="http://schemas.microsoft.com/office/powerpoint/2010/main" val="302068805"/>
              </p:ext>
            </p:extLst>
          </p:nvPr>
        </p:nvGraphicFramePr>
        <p:xfrm>
          <a:off x="-762000" y="2057400"/>
          <a:ext cx="64008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634205310"/>
              </p:ext>
            </p:extLst>
          </p:nvPr>
        </p:nvGraphicFramePr>
        <p:xfrm>
          <a:off x="3657600" y="2057400"/>
          <a:ext cx="64008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526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Disaster </a:t>
            </a:r>
          </a:p>
        </p:txBody>
      </p:sp>
      <p:sp>
        <p:nvSpPr>
          <p:cNvPr id="18435" name="Rectangle 3"/>
          <p:cNvSpPr>
            <a:spLocks noGrp="1" noChangeArrowheads="1"/>
          </p:cNvSpPr>
          <p:nvPr>
            <p:ph idx="1"/>
          </p:nvPr>
        </p:nvSpPr>
        <p:spPr/>
        <p:txBody>
          <a:bodyPr/>
          <a:lstStyle/>
          <a:p>
            <a:pPr>
              <a:lnSpc>
                <a:spcPct val="80000"/>
              </a:lnSpc>
            </a:pPr>
            <a:r>
              <a:rPr lang="en-US" sz="3200" dirty="0" smtClean="0"/>
              <a:t>Disaster</a:t>
            </a:r>
          </a:p>
          <a:p>
            <a:pPr lvl="1">
              <a:lnSpc>
                <a:spcPct val="80000"/>
              </a:lnSpc>
            </a:pPr>
            <a:r>
              <a:rPr lang="en-US" dirty="0" smtClean="0"/>
              <a:t>Crisis situation causing wide spread damage which exceeds ability to recover</a:t>
            </a:r>
          </a:p>
          <a:p>
            <a:pPr>
              <a:lnSpc>
                <a:spcPct val="80000"/>
              </a:lnSpc>
            </a:pPr>
            <a:r>
              <a:rPr lang="en-US" sz="3200" dirty="0" smtClean="0"/>
              <a:t>Disaster Management</a:t>
            </a:r>
          </a:p>
          <a:p>
            <a:pPr lvl="1">
              <a:lnSpc>
                <a:spcPct val="80000"/>
              </a:lnSpc>
            </a:pPr>
            <a:r>
              <a:rPr lang="en-US" dirty="0" smtClean="0"/>
              <a:t>Actions taken by an organization in response to unexpected events that are adversely affecting people or resources and threatening continued operation of the organization; management of natural catastrophes </a:t>
            </a:r>
          </a:p>
          <a:p>
            <a:pPr>
              <a:lnSpc>
                <a:spcPct val="80000"/>
              </a:lnSpc>
            </a:pPr>
            <a:r>
              <a:rPr lang="en-US" sz="3200" dirty="0" smtClean="0"/>
              <a:t>Natural or Man Made </a:t>
            </a:r>
          </a:p>
          <a:p>
            <a:pPr>
              <a:lnSpc>
                <a:spcPct val="80000"/>
              </a:lnSpc>
            </a:pPr>
            <a:r>
              <a:rPr lang="en-US" sz="3200" dirty="0" smtClean="0"/>
              <a:t>Emergency Operations Response </a:t>
            </a:r>
          </a:p>
          <a:p>
            <a:pPr>
              <a:lnSpc>
                <a:spcPct val="80000"/>
              </a:lnSpc>
            </a:pPr>
            <a:endParaRPr lang="en-US" sz="2800" dirty="0" smtClean="0"/>
          </a:p>
        </p:txBody>
      </p:sp>
    </p:spTree>
    <p:extLst>
      <p:ext uri="{BB962C8B-B14F-4D97-AF65-F5344CB8AC3E}">
        <p14:creationId xmlns:p14="http://schemas.microsoft.com/office/powerpoint/2010/main" val="1554682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HVA </a:t>
            </a:r>
          </a:p>
        </p:txBody>
      </p:sp>
      <p:graphicFrame>
        <p:nvGraphicFramePr>
          <p:cNvPr id="809005" name="Group 45"/>
          <p:cNvGraphicFramePr>
            <a:graphicFrameLocks noGrp="1"/>
          </p:cNvGraphicFramePr>
          <p:nvPr>
            <p:ph idx="1"/>
            <p:extLst>
              <p:ext uri="{D42A27DB-BD31-4B8C-83A1-F6EECF244321}">
                <p14:modId xmlns:p14="http://schemas.microsoft.com/office/powerpoint/2010/main" val="2619324318"/>
              </p:ext>
            </p:extLst>
          </p:nvPr>
        </p:nvGraphicFramePr>
        <p:xfrm>
          <a:off x="533400" y="1600200"/>
          <a:ext cx="7619999" cy="4693920"/>
        </p:xfrm>
        <a:graphic>
          <a:graphicData uri="http://schemas.openxmlformats.org/drawingml/2006/table">
            <a:tbl>
              <a:tblPr/>
              <a:tblGrid>
                <a:gridCol w="3382115"/>
                <a:gridCol w="4237884"/>
              </a:tblGrid>
              <a:tr h="57912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Natural </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Man Made </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Tornado </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Transportation </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Flooding </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Industrial Hazmat</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Structure Collapse</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Earthquake </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Weapon Violence </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Landslide</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Fire</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Mudslide </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Explosion</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Wildfire</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Terrorist Chemical</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Extreme Temp</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Terrorist Biological</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Volcano </a:t>
                      </a:r>
                    </a:p>
                  </a:txBody>
                  <a:tcPr marL="112222" marR="1122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Terrorist Radiation</a:t>
                      </a:r>
                    </a:p>
                  </a:txBody>
                  <a:tcPr marL="112222" marR="1122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07470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Planning </a:t>
            </a:r>
          </a:p>
        </p:txBody>
      </p:sp>
      <p:sp>
        <p:nvSpPr>
          <p:cNvPr id="51203" name="Rectangle 3"/>
          <p:cNvSpPr>
            <a:spLocks noGrp="1" noChangeArrowheads="1"/>
          </p:cNvSpPr>
          <p:nvPr>
            <p:ph idx="1"/>
          </p:nvPr>
        </p:nvSpPr>
        <p:spPr/>
        <p:txBody>
          <a:bodyPr>
            <a:noAutofit/>
          </a:bodyPr>
          <a:lstStyle/>
          <a:p>
            <a:pPr>
              <a:lnSpc>
                <a:spcPct val="80000"/>
              </a:lnSpc>
            </a:pPr>
            <a:r>
              <a:rPr lang="en-US" sz="2800" dirty="0" smtClean="0"/>
              <a:t>ICS / Command Center </a:t>
            </a:r>
          </a:p>
          <a:p>
            <a:pPr>
              <a:lnSpc>
                <a:spcPct val="80000"/>
              </a:lnSpc>
            </a:pPr>
            <a:r>
              <a:rPr lang="en-US" sz="2800" dirty="0" smtClean="0"/>
              <a:t>Medical Decontamination Training </a:t>
            </a:r>
          </a:p>
          <a:p>
            <a:pPr>
              <a:lnSpc>
                <a:spcPct val="80000"/>
              </a:lnSpc>
            </a:pPr>
            <a:r>
              <a:rPr lang="en-US" sz="2800" dirty="0" smtClean="0"/>
              <a:t>EMS Traffic Routes / Triage </a:t>
            </a:r>
          </a:p>
          <a:p>
            <a:pPr>
              <a:lnSpc>
                <a:spcPct val="80000"/>
              </a:lnSpc>
            </a:pPr>
            <a:r>
              <a:rPr lang="en-US" sz="2800" dirty="0" smtClean="0"/>
              <a:t>Medical Care </a:t>
            </a:r>
          </a:p>
          <a:p>
            <a:pPr lvl="1">
              <a:lnSpc>
                <a:spcPct val="80000"/>
              </a:lnSpc>
            </a:pPr>
            <a:r>
              <a:rPr lang="en-US" sz="2400" dirty="0" smtClean="0"/>
              <a:t>Unidirectional Flow </a:t>
            </a:r>
          </a:p>
          <a:p>
            <a:pPr lvl="1">
              <a:lnSpc>
                <a:spcPct val="80000"/>
              </a:lnSpc>
            </a:pPr>
            <a:r>
              <a:rPr lang="en-US" sz="2400" dirty="0" smtClean="0"/>
              <a:t>Minimal Standards </a:t>
            </a:r>
          </a:p>
          <a:p>
            <a:pPr lvl="1">
              <a:lnSpc>
                <a:spcPct val="80000"/>
              </a:lnSpc>
            </a:pPr>
            <a:r>
              <a:rPr lang="en-US" sz="2400" dirty="0" smtClean="0"/>
              <a:t>Staffing Patterns  </a:t>
            </a:r>
          </a:p>
          <a:p>
            <a:pPr lvl="1">
              <a:lnSpc>
                <a:spcPct val="80000"/>
              </a:lnSpc>
            </a:pPr>
            <a:r>
              <a:rPr lang="en-US" sz="2400" dirty="0" smtClean="0"/>
              <a:t>Evacuation of ED /                                      Trauma Areas</a:t>
            </a:r>
          </a:p>
          <a:p>
            <a:pPr lvl="1">
              <a:lnSpc>
                <a:spcPct val="80000"/>
              </a:lnSpc>
            </a:pPr>
            <a:r>
              <a:rPr lang="en-US" sz="2400" dirty="0" smtClean="0"/>
              <a:t>Surge </a:t>
            </a:r>
          </a:p>
          <a:p>
            <a:pPr>
              <a:lnSpc>
                <a:spcPct val="80000"/>
              </a:lnSpc>
            </a:pPr>
            <a:r>
              <a:rPr lang="en-US" sz="2800" dirty="0" smtClean="0"/>
              <a:t>Staff Notification / Staff Traffic Routes </a:t>
            </a:r>
          </a:p>
          <a:p>
            <a:pPr>
              <a:lnSpc>
                <a:spcPct val="80000"/>
              </a:lnSpc>
            </a:pPr>
            <a:r>
              <a:rPr lang="en-US" sz="2800" dirty="0" smtClean="0"/>
              <a:t>Communication – Redundancy</a:t>
            </a:r>
          </a:p>
          <a:p>
            <a:pPr>
              <a:lnSpc>
                <a:spcPct val="80000"/>
              </a:lnSpc>
            </a:pPr>
            <a:r>
              <a:rPr lang="en-US" sz="2800" dirty="0" smtClean="0"/>
              <a:t>Security  </a:t>
            </a:r>
          </a:p>
        </p:txBody>
      </p:sp>
      <p:pic>
        <p:nvPicPr>
          <p:cNvPr id="4" name="Picture 3" descr="Disaster4.jpg"/>
          <p:cNvPicPr>
            <a:picLocks noChangeAspect="1"/>
          </p:cNvPicPr>
          <p:nvPr/>
        </p:nvPicPr>
        <p:blipFill>
          <a:blip r:embed="rId3" cstate="print"/>
          <a:stretch>
            <a:fillRect/>
          </a:stretch>
        </p:blipFill>
        <p:spPr>
          <a:xfrm>
            <a:off x="5334000" y="2743200"/>
            <a:ext cx="3081528" cy="2311146"/>
          </a:xfrm>
          <a:prstGeom prst="rect">
            <a:avLst/>
          </a:prstGeom>
        </p:spPr>
      </p:pic>
    </p:spTree>
    <p:extLst>
      <p:ext uri="{BB962C8B-B14F-4D97-AF65-F5344CB8AC3E}">
        <p14:creationId xmlns:p14="http://schemas.microsoft.com/office/powerpoint/2010/main" val="2352060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Planning </a:t>
            </a:r>
          </a:p>
        </p:txBody>
      </p:sp>
      <p:sp>
        <p:nvSpPr>
          <p:cNvPr id="52227" name="Rectangle 3"/>
          <p:cNvSpPr>
            <a:spLocks noGrp="1" noChangeArrowheads="1"/>
          </p:cNvSpPr>
          <p:nvPr>
            <p:ph idx="1"/>
          </p:nvPr>
        </p:nvSpPr>
        <p:spPr>
          <a:xfrm>
            <a:off x="609600" y="1600200"/>
            <a:ext cx="7772400" cy="4114800"/>
          </a:xfrm>
        </p:spPr>
        <p:txBody>
          <a:bodyPr>
            <a:normAutofit/>
          </a:bodyPr>
          <a:lstStyle/>
          <a:p>
            <a:r>
              <a:rPr lang="en-US" dirty="0" smtClean="0"/>
              <a:t>Just-In-Time Inventory</a:t>
            </a:r>
          </a:p>
          <a:p>
            <a:r>
              <a:rPr lang="en-US" dirty="0" smtClean="0"/>
              <a:t>Medication Distribution </a:t>
            </a:r>
          </a:p>
          <a:p>
            <a:r>
              <a:rPr lang="en-US" dirty="0" smtClean="0"/>
              <a:t>Infrastructure Contingency </a:t>
            </a:r>
          </a:p>
          <a:p>
            <a:r>
              <a:rPr lang="en-US" dirty="0" smtClean="0"/>
              <a:t>Business Continuity </a:t>
            </a:r>
          </a:p>
          <a:p>
            <a:r>
              <a:rPr lang="en-US" dirty="0" smtClean="0"/>
              <a:t>Casualty Tracking </a:t>
            </a:r>
          </a:p>
        </p:txBody>
      </p:sp>
      <p:grpSp>
        <p:nvGrpSpPr>
          <p:cNvPr id="8" name="Group 7"/>
          <p:cNvGrpSpPr/>
          <p:nvPr/>
        </p:nvGrpSpPr>
        <p:grpSpPr>
          <a:xfrm>
            <a:off x="5105400" y="3429000"/>
            <a:ext cx="3352800" cy="2514600"/>
            <a:chOff x="5105400" y="3429000"/>
            <a:chExt cx="3352800" cy="2514600"/>
          </a:xfrm>
        </p:grpSpPr>
        <p:pic>
          <p:nvPicPr>
            <p:cNvPr id="4" name="Picture 3" descr="Disaster AAs.jpg"/>
            <p:cNvPicPr>
              <a:picLocks noChangeAspect="1"/>
            </p:cNvPicPr>
            <p:nvPr/>
          </p:nvPicPr>
          <p:blipFill>
            <a:blip r:embed="rId3" cstate="print"/>
            <a:stretch>
              <a:fillRect/>
            </a:stretch>
          </p:blipFill>
          <p:spPr>
            <a:xfrm>
              <a:off x="5105400" y="3429000"/>
              <a:ext cx="3352800" cy="2514600"/>
            </a:xfrm>
            <a:prstGeom prst="rect">
              <a:avLst/>
            </a:prstGeom>
          </p:spPr>
        </p:pic>
        <p:sp>
          <p:nvSpPr>
            <p:cNvPr id="6" name="Oval 5"/>
            <p:cNvSpPr/>
            <p:nvPr/>
          </p:nvSpPr>
          <p:spPr bwMode="auto">
            <a:xfrm>
              <a:off x="6477000" y="3810000"/>
              <a:ext cx="228600" cy="304800"/>
            </a:xfrm>
            <a:prstGeom prst="ellipse">
              <a:avLst/>
            </a:prstGeom>
            <a:solidFill>
              <a:schemeClr val="tx1">
                <a:lumMod val="75000"/>
                <a:lumOff val="25000"/>
              </a:schemeClr>
            </a:solidFill>
            <a:ln w="9525" cap="flat" cmpd="sng" algn="ctr">
              <a:no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6" charset="0"/>
              </a:endParaRPr>
            </a:p>
          </p:txBody>
        </p:sp>
        <p:sp>
          <p:nvSpPr>
            <p:cNvPr id="7" name="Oval 6"/>
            <p:cNvSpPr/>
            <p:nvPr/>
          </p:nvSpPr>
          <p:spPr bwMode="auto">
            <a:xfrm>
              <a:off x="7696200" y="3733800"/>
              <a:ext cx="228600" cy="304800"/>
            </a:xfrm>
            <a:prstGeom prst="ellipse">
              <a:avLst/>
            </a:prstGeom>
            <a:solidFill>
              <a:schemeClr val="tx1">
                <a:lumMod val="75000"/>
                <a:lumOff val="25000"/>
              </a:schemeClr>
            </a:solidFill>
            <a:ln w="9525" cap="flat" cmpd="sng" algn="ctr">
              <a:no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6" charset="0"/>
              </a:endParaRPr>
            </a:p>
          </p:txBody>
        </p:sp>
      </p:grpSp>
    </p:spTree>
    <p:extLst>
      <p:ext uri="{BB962C8B-B14F-4D97-AF65-F5344CB8AC3E}">
        <p14:creationId xmlns:p14="http://schemas.microsoft.com/office/powerpoint/2010/main" val="567832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Planning </a:t>
            </a:r>
          </a:p>
        </p:txBody>
      </p:sp>
      <p:sp>
        <p:nvSpPr>
          <p:cNvPr id="53251" name="Rectangle 3"/>
          <p:cNvSpPr>
            <a:spLocks noGrp="1" noChangeArrowheads="1"/>
          </p:cNvSpPr>
          <p:nvPr>
            <p:ph idx="1"/>
          </p:nvPr>
        </p:nvSpPr>
        <p:spPr>
          <a:xfrm>
            <a:off x="457200" y="1609725"/>
            <a:ext cx="8458200" cy="4846638"/>
          </a:xfrm>
        </p:spPr>
        <p:txBody>
          <a:bodyPr/>
          <a:lstStyle/>
          <a:p>
            <a:r>
              <a:rPr lang="en-US" dirty="0" smtClean="0"/>
              <a:t>Written Emergency Operations Response Plan </a:t>
            </a:r>
          </a:p>
          <a:p>
            <a:pPr lvl="1"/>
            <a:r>
              <a:rPr lang="en-US" dirty="0" smtClean="0"/>
              <a:t>Input of Medical Leaders, Administration, Nursing, Trauma Program, and Representatives From all Key Departments </a:t>
            </a:r>
          </a:p>
          <a:p>
            <a:pPr lvl="1"/>
            <a:r>
              <a:rPr lang="en-US" dirty="0" smtClean="0"/>
              <a:t>All Hazard Response Plan</a:t>
            </a:r>
          </a:p>
          <a:p>
            <a:pPr lvl="1"/>
            <a:r>
              <a:rPr lang="en-US" dirty="0" smtClean="0"/>
              <a:t>Job Action Sheets </a:t>
            </a:r>
          </a:p>
          <a:p>
            <a:r>
              <a:rPr lang="en-US" dirty="0" smtClean="0"/>
              <a:t>Leadership Training </a:t>
            </a:r>
          </a:p>
          <a:p>
            <a:r>
              <a:rPr lang="en-US" dirty="0" smtClean="0"/>
              <a:t>Departmental Training </a:t>
            </a:r>
          </a:p>
        </p:txBody>
      </p:sp>
    </p:spTree>
    <p:extLst>
      <p:ext uri="{BB962C8B-B14F-4D97-AF65-F5344CB8AC3E}">
        <p14:creationId xmlns:p14="http://schemas.microsoft.com/office/powerpoint/2010/main" val="3712359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Hospital Response </a:t>
            </a:r>
          </a:p>
        </p:txBody>
      </p:sp>
      <p:sp>
        <p:nvSpPr>
          <p:cNvPr id="54275" name="Rectangle 3"/>
          <p:cNvSpPr>
            <a:spLocks noGrp="1" noChangeArrowheads="1"/>
          </p:cNvSpPr>
          <p:nvPr>
            <p:ph idx="1"/>
          </p:nvPr>
        </p:nvSpPr>
        <p:spPr>
          <a:xfrm>
            <a:off x="457200" y="1609724"/>
            <a:ext cx="8534400" cy="5248276"/>
          </a:xfrm>
        </p:spPr>
        <p:txBody>
          <a:bodyPr>
            <a:normAutofit fontScale="77500" lnSpcReduction="20000"/>
          </a:bodyPr>
          <a:lstStyle/>
          <a:p>
            <a:pPr>
              <a:lnSpc>
                <a:spcPct val="90000"/>
              </a:lnSpc>
            </a:pPr>
            <a:r>
              <a:rPr lang="en-US" sz="3600" dirty="0" smtClean="0"/>
              <a:t>Event Recognition</a:t>
            </a:r>
          </a:p>
          <a:p>
            <a:pPr>
              <a:lnSpc>
                <a:spcPct val="90000"/>
              </a:lnSpc>
            </a:pPr>
            <a:r>
              <a:rPr lang="en-US" sz="3600" dirty="0" smtClean="0"/>
              <a:t>Situational Awareness</a:t>
            </a:r>
          </a:p>
          <a:p>
            <a:pPr>
              <a:lnSpc>
                <a:spcPct val="90000"/>
              </a:lnSpc>
            </a:pPr>
            <a:r>
              <a:rPr lang="en-US" sz="3600" dirty="0" smtClean="0"/>
              <a:t>Activation of Response – Level of Response</a:t>
            </a:r>
          </a:p>
          <a:p>
            <a:pPr>
              <a:lnSpc>
                <a:spcPct val="90000"/>
              </a:lnSpc>
            </a:pPr>
            <a:r>
              <a:rPr lang="en-US" sz="3600" dirty="0" smtClean="0"/>
              <a:t>Notification</a:t>
            </a:r>
          </a:p>
          <a:p>
            <a:pPr>
              <a:lnSpc>
                <a:spcPct val="90000"/>
              </a:lnSpc>
            </a:pPr>
            <a:r>
              <a:rPr lang="en-US" sz="3600" dirty="0" smtClean="0"/>
              <a:t>Establish the Command Center </a:t>
            </a:r>
          </a:p>
          <a:p>
            <a:pPr>
              <a:lnSpc>
                <a:spcPct val="90000"/>
              </a:lnSpc>
            </a:pPr>
            <a:r>
              <a:rPr lang="en-US" sz="3600" dirty="0" smtClean="0"/>
              <a:t>Incident Command System </a:t>
            </a:r>
          </a:p>
          <a:p>
            <a:pPr lvl="1">
              <a:lnSpc>
                <a:spcPct val="90000"/>
              </a:lnSpc>
            </a:pPr>
            <a:r>
              <a:rPr lang="en-US" sz="3100" dirty="0" smtClean="0"/>
              <a:t>Incident Command </a:t>
            </a:r>
          </a:p>
          <a:p>
            <a:pPr lvl="1">
              <a:lnSpc>
                <a:spcPct val="90000"/>
              </a:lnSpc>
            </a:pPr>
            <a:r>
              <a:rPr lang="en-US" sz="3100" dirty="0" smtClean="0"/>
              <a:t>Logistics Section </a:t>
            </a:r>
          </a:p>
          <a:p>
            <a:pPr lvl="1">
              <a:lnSpc>
                <a:spcPct val="90000"/>
              </a:lnSpc>
            </a:pPr>
            <a:r>
              <a:rPr lang="en-US" sz="3100" dirty="0" smtClean="0"/>
              <a:t>Operations Section </a:t>
            </a:r>
          </a:p>
          <a:p>
            <a:pPr lvl="1">
              <a:lnSpc>
                <a:spcPct val="90000"/>
              </a:lnSpc>
            </a:pPr>
            <a:r>
              <a:rPr lang="en-US" sz="3100" dirty="0" smtClean="0"/>
              <a:t>Planning Section </a:t>
            </a:r>
          </a:p>
          <a:p>
            <a:pPr lvl="1">
              <a:lnSpc>
                <a:spcPct val="90000"/>
              </a:lnSpc>
            </a:pPr>
            <a:r>
              <a:rPr lang="en-US" sz="3100" dirty="0" smtClean="0"/>
              <a:t>Finance Section</a:t>
            </a:r>
          </a:p>
          <a:p>
            <a:pPr>
              <a:lnSpc>
                <a:spcPct val="90000"/>
              </a:lnSpc>
            </a:pPr>
            <a:r>
              <a:rPr lang="en-US" sz="3600" dirty="0" smtClean="0"/>
              <a:t>Communication </a:t>
            </a:r>
          </a:p>
          <a:p>
            <a:pPr>
              <a:lnSpc>
                <a:spcPct val="90000"/>
              </a:lnSpc>
            </a:pPr>
            <a:r>
              <a:rPr lang="en-US" sz="3600" dirty="0" smtClean="0"/>
              <a:t>Incident Action Plan  </a:t>
            </a:r>
          </a:p>
          <a:p>
            <a:pPr lvl="1">
              <a:lnSpc>
                <a:spcPct val="90000"/>
              </a:lnSpc>
              <a:buFontTx/>
              <a:buNone/>
            </a:pPr>
            <a:r>
              <a:rPr lang="en-US" sz="2000" dirty="0" smtClean="0"/>
              <a:t>	</a:t>
            </a:r>
          </a:p>
        </p:txBody>
      </p:sp>
    </p:spTree>
    <p:extLst>
      <p:ext uri="{BB962C8B-B14F-4D97-AF65-F5344CB8AC3E}">
        <p14:creationId xmlns:p14="http://schemas.microsoft.com/office/powerpoint/2010/main" val="1864571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228600"/>
            <a:ext cx="8991600" cy="1143000"/>
          </a:xfrm>
          <a:prstGeom prst="rect">
            <a:avLst/>
          </a:prstGeom>
        </p:spPr>
        <p:txBody>
          <a:bodyPr>
            <a:normAutofit fontScale="90000"/>
          </a:bodyPr>
          <a:lstStyle/>
          <a:p>
            <a:pPr eaLnBrk="1" hangingPunct="1">
              <a:lnSpc>
                <a:spcPct val="85000"/>
              </a:lnSpc>
            </a:pPr>
            <a:r>
              <a:rPr lang="en-US" sz="4200" dirty="0" smtClean="0"/>
              <a:t>Incident Command System Organization Chart</a:t>
            </a:r>
            <a:r>
              <a:rPr lang="en-US" dirty="0" smtClean="0"/>
              <a:t/>
            </a:r>
            <a:br>
              <a:rPr lang="en-US" dirty="0" smtClean="0"/>
            </a:br>
            <a:r>
              <a:rPr lang="en-US" sz="1600" dirty="0" smtClean="0"/>
              <a:t>http://www.fema.gov</a:t>
            </a:r>
            <a:endParaRPr lang="en-US" dirty="0" smtClean="0"/>
          </a:p>
        </p:txBody>
      </p:sp>
      <p:grpSp>
        <p:nvGrpSpPr>
          <p:cNvPr id="4" name="Group 3"/>
          <p:cNvGrpSpPr/>
          <p:nvPr/>
        </p:nvGrpSpPr>
        <p:grpSpPr>
          <a:xfrm>
            <a:off x="609600" y="1981200"/>
            <a:ext cx="7848600" cy="3581400"/>
            <a:chOff x="533400" y="1996315"/>
            <a:chExt cx="7543800" cy="3109085"/>
          </a:xfrm>
        </p:grpSpPr>
        <p:sp>
          <p:nvSpPr>
            <p:cNvPr id="55299" name="Rectangle 4"/>
            <p:cNvSpPr>
              <a:spLocks noChangeArrowheads="1"/>
            </p:cNvSpPr>
            <p:nvPr/>
          </p:nvSpPr>
          <p:spPr bwMode="auto">
            <a:xfrm>
              <a:off x="2514600" y="2743200"/>
              <a:ext cx="4191000" cy="990600"/>
            </a:xfrm>
            <a:prstGeom prst="rect">
              <a:avLst/>
            </a:prstGeom>
            <a:solidFill>
              <a:srgbClr val="FFFF99"/>
            </a:solidFill>
            <a:ln w="9525">
              <a:solidFill>
                <a:schemeClr val="tx1"/>
              </a:solidFill>
              <a:miter lim="800000"/>
              <a:headEnd/>
              <a:tailEnd/>
            </a:ln>
          </p:spPr>
          <p:txBody>
            <a:bodyPr wrap="none" anchor="ctr"/>
            <a:lstStyle/>
            <a:p>
              <a:pPr algn="ctr"/>
              <a:endParaRPr lang="en-US" sz="1800" b="1" dirty="0">
                <a:solidFill>
                  <a:srgbClr val="000000"/>
                </a:solidFill>
                <a:latin typeface="Arial" charset="0"/>
              </a:endParaRPr>
            </a:p>
            <a:p>
              <a:pPr algn="ctr"/>
              <a:r>
                <a:rPr lang="en-US" sz="1800" b="1" dirty="0">
                  <a:solidFill>
                    <a:srgbClr val="000000"/>
                  </a:solidFill>
                  <a:latin typeface="Arial" charset="0"/>
                </a:rPr>
                <a:t>Incident Commander</a:t>
              </a:r>
            </a:p>
            <a:p>
              <a:pPr algn="ctr"/>
              <a:r>
                <a:rPr lang="en-US" sz="1400" b="1" dirty="0">
                  <a:solidFill>
                    <a:srgbClr val="000000"/>
                  </a:solidFill>
                  <a:latin typeface="Arial" charset="0"/>
                </a:rPr>
                <a:t>Public Information Officer </a:t>
              </a:r>
            </a:p>
            <a:p>
              <a:pPr algn="ctr"/>
              <a:r>
                <a:rPr lang="en-US" sz="1400" b="1" dirty="0">
                  <a:solidFill>
                    <a:srgbClr val="000000"/>
                  </a:solidFill>
                  <a:latin typeface="Arial" charset="0"/>
                </a:rPr>
                <a:t>Safety Officer </a:t>
              </a:r>
            </a:p>
            <a:p>
              <a:pPr algn="ctr"/>
              <a:r>
                <a:rPr lang="en-US" sz="1400" b="1" dirty="0">
                  <a:solidFill>
                    <a:srgbClr val="000000"/>
                  </a:solidFill>
                  <a:latin typeface="Arial" charset="0"/>
                </a:rPr>
                <a:t>Liaison Officer</a:t>
              </a:r>
              <a:r>
                <a:rPr lang="en-US" sz="1800" b="1" dirty="0">
                  <a:solidFill>
                    <a:srgbClr val="000000"/>
                  </a:solidFill>
                  <a:latin typeface="Arial" charset="0"/>
                </a:rPr>
                <a:t> </a:t>
              </a:r>
            </a:p>
            <a:p>
              <a:pPr algn="ctr"/>
              <a:endParaRPr lang="en-US" sz="1800" b="1" dirty="0">
                <a:solidFill>
                  <a:srgbClr val="000000"/>
                </a:solidFill>
                <a:latin typeface="Arial" charset="0"/>
              </a:endParaRPr>
            </a:p>
          </p:txBody>
        </p:sp>
        <p:sp>
          <p:nvSpPr>
            <p:cNvPr id="91141" name="Text Box 5"/>
            <p:cNvSpPr txBox="1">
              <a:spLocks noChangeArrowheads="1"/>
            </p:cNvSpPr>
            <p:nvPr/>
          </p:nvSpPr>
          <p:spPr bwMode="auto">
            <a:xfrm>
              <a:off x="2514600" y="2286000"/>
              <a:ext cx="4191000" cy="466725"/>
            </a:xfrm>
            <a:prstGeom prst="rect">
              <a:avLst/>
            </a:prstGeom>
            <a:solidFill>
              <a:srgbClr val="FFFF66"/>
            </a:solidFill>
            <a:ln w="9525">
              <a:solidFill>
                <a:schemeClr val="tx1"/>
              </a:solidFill>
              <a:miter lim="800000"/>
              <a:headEnd/>
              <a:tailEnd/>
            </a:ln>
            <a:effectLst/>
          </p:spPr>
          <p:txBody>
            <a:bodyPr>
              <a:spAutoFit/>
            </a:bodyPr>
            <a:lstStyle/>
            <a:p>
              <a:pPr algn="ctr">
                <a:spcAft>
                  <a:spcPct val="10000"/>
                </a:spcAft>
                <a:defRPr/>
              </a:pPr>
              <a:r>
                <a:rPr lang="en-US" b="1" dirty="0">
                  <a:solidFill>
                    <a:srgbClr val="CC3300"/>
                  </a:solidFill>
                  <a:effectLst>
                    <a:outerShdw blurRad="38100" dist="38100" dir="2700000" algn="tl">
                      <a:srgbClr val="000000"/>
                    </a:outerShdw>
                  </a:effectLst>
                  <a:latin typeface="Arial" charset="0"/>
                </a:rPr>
                <a:t>Central Command</a:t>
              </a:r>
              <a:endParaRPr lang="en-US" dirty="0">
                <a:effectLst>
                  <a:outerShdw blurRad="38100" dist="38100" dir="2700000" algn="tl">
                    <a:srgbClr val="FFFFFF"/>
                  </a:outerShdw>
                </a:effectLst>
                <a:latin typeface="Arial" charset="0"/>
              </a:endParaRPr>
            </a:p>
          </p:txBody>
        </p:sp>
        <p:sp>
          <p:nvSpPr>
            <p:cNvPr id="55301" name="AutoShape 15"/>
            <p:cNvSpPr>
              <a:spLocks noChangeArrowheads="1"/>
            </p:cNvSpPr>
            <p:nvPr/>
          </p:nvSpPr>
          <p:spPr bwMode="auto">
            <a:xfrm>
              <a:off x="914400" y="4495800"/>
              <a:ext cx="1828800" cy="609600"/>
            </a:xfrm>
            <a:prstGeom prst="flowChartProcess">
              <a:avLst/>
            </a:prstGeom>
            <a:solidFill>
              <a:srgbClr val="FFFF00"/>
            </a:solidFill>
            <a:ln w="9525">
              <a:solidFill>
                <a:schemeClr val="tx1"/>
              </a:solidFill>
              <a:miter lim="800000"/>
              <a:headEnd/>
              <a:tailEnd/>
            </a:ln>
          </p:spPr>
          <p:txBody>
            <a:bodyPr wrap="none" anchor="ctr"/>
            <a:lstStyle/>
            <a:p>
              <a:pPr algn="ctr"/>
              <a:r>
                <a:rPr lang="en-US" sz="1600" b="1" dirty="0">
                  <a:latin typeface="Arial" charset="0"/>
                </a:rPr>
                <a:t>Logistics</a:t>
              </a:r>
            </a:p>
            <a:p>
              <a:pPr algn="ctr"/>
              <a:r>
                <a:rPr lang="en-US" sz="1600" b="1" dirty="0">
                  <a:latin typeface="Arial" charset="0"/>
                </a:rPr>
                <a:t> Section </a:t>
              </a:r>
            </a:p>
          </p:txBody>
        </p:sp>
        <p:sp>
          <p:nvSpPr>
            <p:cNvPr id="55306" name="Text Box 28"/>
            <p:cNvSpPr txBox="1">
              <a:spLocks noChangeArrowheads="1"/>
            </p:cNvSpPr>
            <p:nvPr/>
          </p:nvSpPr>
          <p:spPr bwMode="auto">
            <a:xfrm>
              <a:off x="2971800" y="4495800"/>
              <a:ext cx="1676400" cy="590550"/>
            </a:xfrm>
            <a:prstGeom prst="rect">
              <a:avLst/>
            </a:prstGeom>
            <a:solidFill>
              <a:srgbClr val="FFFF00"/>
            </a:solidFill>
            <a:ln w="9525">
              <a:solidFill>
                <a:schemeClr val="tx2"/>
              </a:solidFill>
              <a:miter lim="800000"/>
              <a:headEnd/>
              <a:tailEnd/>
            </a:ln>
          </p:spPr>
          <p:txBody>
            <a:bodyPr>
              <a:spAutoFit/>
            </a:bodyPr>
            <a:lstStyle/>
            <a:p>
              <a:pPr>
                <a:spcBef>
                  <a:spcPct val="50000"/>
                </a:spcBef>
              </a:pPr>
              <a:r>
                <a:rPr lang="en-US" sz="1600" b="1" dirty="0">
                  <a:latin typeface="Arial" charset="0"/>
                  <a:cs typeface="Arial" charset="0"/>
                </a:rPr>
                <a:t>Operations Section </a:t>
              </a:r>
              <a:endParaRPr lang="en-US" sz="1600" dirty="0">
                <a:latin typeface="Arial" charset="0"/>
                <a:cs typeface="Arial" charset="0"/>
              </a:endParaRPr>
            </a:p>
          </p:txBody>
        </p:sp>
        <p:sp>
          <p:nvSpPr>
            <p:cNvPr id="55307" name="Text Box 29"/>
            <p:cNvSpPr txBox="1">
              <a:spLocks noChangeArrowheads="1"/>
            </p:cNvSpPr>
            <p:nvPr/>
          </p:nvSpPr>
          <p:spPr bwMode="auto">
            <a:xfrm>
              <a:off x="4953000" y="4495800"/>
              <a:ext cx="1295400" cy="590550"/>
            </a:xfrm>
            <a:prstGeom prst="rect">
              <a:avLst/>
            </a:prstGeom>
            <a:solidFill>
              <a:srgbClr val="FFFF00"/>
            </a:solidFill>
            <a:ln w="9525">
              <a:solidFill>
                <a:schemeClr val="tx2"/>
              </a:solidFill>
              <a:miter lim="800000"/>
              <a:headEnd/>
              <a:tailEnd/>
            </a:ln>
          </p:spPr>
          <p:txBody>
            <a:bodyPr>
              <a:spAutoFit/>
            </a:bodyPr>
            <a:lstStyle/>
            <a:p>
              <a:pPr>
                <a:spcBef>
                  <a:spcPct val="50000"/>
                </a:spcBef>
              </a:pPr>
              <a:r>
                <a:rPr lang="en-US" sz="1600" b="1" dirty="0">
                  <a:latin typeface="Arial" charset="0"/>
                  <a:cs typeface="Arial" charset="0"/>
                </a:rPr>
                <a:t>Planning Section </a:t>
              </a:r>
              <a:endParaRPr lang="en-US" dirty="0">
                <a:latin typeface="Arial" charset="0"/>
                <a:cs typeface="Arial" charset="0"/>
              </a:endParaRPr>
            </a:p>
          </p:txBody>
        </p:sp>
        <p:sp>
          <p:nvSpPr>
            <p:cNvPr id="55308" name="Text Box 31"/>
            <p:cNvSpPr txBox="1">
              <a:spLocks noChangeArrowheads="1"/>
            </p:cNvSpPr>
            <p:nvPr/>
          </p:nvSpPr>
          <p:spPr bwMode="auto">
            <a:xfrm>
              <a:off x="6629400" y="4495800"/>
              <a:ext cx="1447800" cy="590550"/>
            </a:xfrm>
            <a:prstGeom prst="rect">
              <a:avLst/>
            </a:prstGeom>
            <a:solidFill>
              <a:srgbClr val="FFFF00"/>
            </a:solidFill>
            <a:ln w="9525">
              <a:solidFill>
                <a:schemeClr val="tx2"/>
              </a:solidFill>
              <a:miter lim="800000"/>
              <a:headEnd/>
              <a:tailEnd/>
            </a:ln>
          </p:spPr>
          <p:txBody>
            <a:bodyPr>
              <a:spAutoFit/>
            </a:bodyPr>
            <a:lstStyle/>
            <a:p>
              <a:pPr>
                <a:spcBef>
                  <a:spcPct val="50000"/>
                </a:spcBef>
              </a:pPr>
              <a:r>
                <a:rPr lang="en-US" sz="1600" b="1" dirty="0">
                  <a:latin typeface="Arial" charset="0"/>
                  <a:cs typeface="Arial" charset="0"/>
                </a:rPr>
                <a:t>Finance Section  </a:t>
              </a:r>
              <a:endParaRPr lang="en-US" dirty="0">
                <a:latin typeface="Arial" charset="0"/>
                <a:cs typeface="Arial" charset="0"/>
              </a:endParaRPr>
            </a:p>
          </p:txBody>
        </p:sp>
        <p:sp>
          <p:nvSpPr>
            <p:cNvPr id="55309" name="Text Box 32"/>
            <p:cNvSpPr txBox="1">
              <a:spLocks noChangeArrowheads="1"/>
            </p:cNvSpPr>
            <p:nvPr/>
          </p:nvSpPr>
          <p:spPr bwMode="auto">
            <a:xfrm>
              <a:off x="533400" y="2057400"/>
              <a:ext cx="1066800" cy="284163"/>
            </a:xfrm>
            <a:prstGeom prst="rect">
              <a:avLst/>
            </a:prstGeom>
            <a:solidFill>
              <a:srgbClr val="C0C0C0"/>
            </a:solidFill>
            <a:ln w="9525">
              <a:solidFill>
                <a:srgbClr val="003366"/>
              </a:solidFill>
              <a:miter lim="800000"/>
              <a:headEnd/>
              <a:tailEnd/>
            </a:ln>
          </p:spPr>
          <p:txBody>
            <a:bodyPr>
              <a:spAutoFit/>
            </a:bodyPr>
            <a:lstStyle/>
            <a:p>
              <a:pPr>
                <a:spcBef>
                  <a:spcPct val="50000"/>
                </a:spcBef>
              </a:pPr>
              <a:r>
                <a:rPr lang="en-US" sz="1200" b="1" dirty="0">
                  <a:latin typeface="Arial" charset="0"/>
                  <a:cs typeface="Arial" charset="0"/>
                </a:rPr>
                <a:t>Community</a:t>
              </a:r>
              <a:endParaRPr lang="en-US" sz="1200" dirty="0">
                <a:latin typeface="Arial" charset="0"/>
                <a:cs typeface="Arial" charset="0"/>
              </a:endParaRPr>
            </a:p>
          </p:txBody>
        </p:sp>
        <p:sp>
          <p:nvSpPr>
            <p:cNvPr id="3" name="Down Arrow 2"/>
            <p:cNvSpPr/>
            <p:nvPr/>
          </p:nvSpPr>
          <p:spPr>
            <a:xfrm rot="19125436">
              <a:off x="6867330" y="3885848"/>
              <a:ext cx="414191" cy="489204"/>
            </a:xfrm>
            <a:prstGeom prst="downArrow">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a:off x="5377009" y="3855005"/>
              <a:ext cx="414191" cy="489204"/>
            </a:xfrm>
            <a:prstGeom prst="downArrow">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p:nvPr/>
          </p:nvSpPr>
          <p:spPr>
            <a:xfrm rot="2771084">
              <a:off x="1911426" y="3856216"/>
              <a:ext cx="414191" cy="489204"/>
            </a:xfrm>
            <a:prstGeom prst="downArrow">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20"/>
            <p:cNvSpPr/>
            <p:nvPr/>
          </p:nvSpPr>
          <p:spPr>
            <a:xfrm>
              <a:off x="3462679" y="3854196"/>
              <a:ext cx="414191" cy="489204"/>
            </a:xfrm>
            <a:prstGeom prst="downArrow">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rot="5400000">
              <a:off x="1850303" y="1958809"/>
              <a:ext cx="414191" cy="489204"/>
            </a:xfrm>
            <a:prstGeom prst="downArrow">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9880355"/>
      </p:ext>
    </p:extLst>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Hospital Response </a:t>
            </a:r>
          </a:p>
        </p:txBody>
      </p:sp>
      <p:sp>
        <p:nvSpPr>
          <p:cNvPr id="56323" name="Rectangle 3"/>
          <p:cNvSpPr>
            <a:spLocks noGrp="1" noChangeArrowheads="1"/>
          </p:cNvSpPr>
          <p:nvPr>
            <p:ph idx="1"/>
          </p:nvPr>
        </p:nvSpPr>
        <p:spPr>
          <a:xfrm>
            <a:off x="533400" y="1600200"/>
            <a:ext cx="7772400" cy="4114800"/>
          </a:xfrm>
        </p:spPr>
        <p:txBody>
          <a:bodyPr/>
          <a:lstStyle/>
          <a:p>
            <a:r>
              <a:rPr lang="en-US" sz="2800" dirty="0" smtClean="0"/>
              <a:t>Initial Response Procedures </a:t>
            </a:r>
          </a:p>
          <a:p>
            <a:pPr lvl="1"/>
            <a:r>
              <a:rPr lang="en-US" sz="2400" dirty="0" smtClean="0"/>
              <a:t>Security / Lockdown</a:t>
            </a:r>
          </a:p>
          <a:p>
            <a:pPr lvl="1"/>
            <a:r>
              <a:rPr lang="en-US" sz="2400" dirty="0" smtClean="0"/>
              <a:t>Reorganization to ICS – Job Action Sheets</a:t>
            </a:r>
          </a:p>
          <a:p>
            <a:pPr lvl="1"/>
            <a:r>
              <a:rPr lang="en-US" sz="2400" dirty="0" smtClean="0"/>
              <a:t>Unit Priorities </a:t>
            </a:r>
          </a:p>
          <a:p>
            <a:pPr lvl="2"/>
            <a:r>
              <a:rPr lang="en-US" dirty="0" smtClean="0"/>
              <a:t>Emergency Department </a:t>
            </a:r>
          </a:p>
          <a:p>
            <a:pPr lvl="2"/>
            <a:r>
              <a:rPr lang="en-US" dirty="0" smtClean="0"/>
              <a:t>Trauma </a:t>
            </a:r>
          </a:p>
          <a:p>
            <a:pPr lvl="2"/>
            <a:r>
              <a:rPr lang="en-US" dirty="0" smtClean="0"/>
              <a:t>OR </a:t>
            </a:r>
          </a:p>
          <a:p>
            <a:pPr lvl="2"/>
            <a:r>
              <a:rPr lang="en-US" dirty="0" smtClean="0"/>
              <a:t>ICU</a:t>
            </a:r>
          </a:p>
          <a:p>
            <a:pPr lvl="2"/>
            <a:r>
              <a:rPr lang="en-US" dirty="0" smtClean="0"/>
              <a:t>General Units</a:t>
            </a:r>
          </a:p>
          <a:p>
            <a:pPr lvl="2"/>
            <a:r>
              <a:rPr lang="en-US" dirty="0" smtClean="0"/>
              <a:t>Alternate Care Sites </a:t>
            </a:r>
          </a:p>
          <a:p>
            <a:pPr lvl="2"/>
            <a:r>
              <a:rPr lang="en-US" dirty="0" smtClean="0"/>
              <a:t>Elective Procedures </a:t>
            </a:r>
          </a:p>
          <a:p>
            <a:pPr lvl="1">
              <a:buFontTx/>
              <a:buNone/>
            </a:pPr>
            <a:endParaRPr lang="en-US" sz="2400" dirty="0" smtClean="0"/>
          </a:p>
        </p:txBody>
      </p:sp>
      <p:pic>
        <p:nvPicPr>
          <p:cNvPr id="4" name="Picture 3" descr="Disaster Security.jpg"/>
          <p:cNvPicPr>
            <a:picLocks noChangeAspect="1"/>
          </p:cNvPicPr>
          <p:nvPr/>
        </p:nvPicPr>
        <p:blipFill>
          <a:blip r:embed="rId3" cstate="print"/>
          <a:stretch>
            <a:fillRect/>
          </a:stretch>
        </p:blipFill>
        <p:spPr>
          <a:xfrm>
            <a:off x="5334000" y="3124200"/>
            <a:ext cx="3589528" cy="2692146"/>
          </a:xfrm>
          <a:prstGeom prst="rect">
            <a:avLst/>
          </a:prstGeom>
          <a:ln w="19050">
            <a:solidFill>
              <a:schemeClr val="accent4"/>
            </a:solidFill>
          </a:ln>
        </p:spPr>
      </p:pic>
    </p:spTree>
    <p:extLst>
      <p:ext uri="{BB962C8B-B14F-4D97-AF65-F5344CB8AC3E}">
        <p14:creationId xmlns:p14="http://schemas.microsoft.com/office/powerpoint/2010/main" val="2062067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Hospital Response </a:t>
            </a:r>
          </a:p>
        </p:txBody>
      </p:sp>
      <p:sp>
        <p:nvSpPr>
          <p:cNvPr id="57347" name="Rectangle 3"/>
          <p:cNvSpPr>
            <a:spLocks noGrp="1" noChangeArrowheads="1"/>
          </p:cNvSpPr>
          <p:nvPr>
            <p:ph idx="1"/>
          </p:nvPr>
        </p:nvSpPr>
        <p:spPr>
          <a:xfrm>
            <a:off x="4114800" y="1600200"/>
            <a:ext cx="4876800" cy="5105400"/>
          </a:xfrm>
        </p:spPr>
        <p:txBody>
          <a:bodyPr/>
          <a:lstStyle/>
          <a:p>
            <a:pPr>
              <a:lnSpc>
                <a:spcPct val="80000"/>
              </a:lnSpc>
            </a:pPr>
            <a:r>
              <a:rPr lang="en-US" sz="2800" dirty="0" smtClean="0"/>
              <a:t>Medical Decontamination</a:t>
            </a:r>
          </a:p>
          <a:p>
            <a:pPr>
              <a:lnSpc>
                <a:spcPct val="80000"/>
              </a:lnSpc>
            </a:pPr>
            <a:r>
              <a:rPr lang="en-US" sz="2800" dirty="0" smtClean="0"/>
              <a:t>Security / Access </a:t>
            </a:r>
          </a:p>
          <a:p>
            <a:pPr>
              <a:lnSpc>
                <a:spcPct val="80000"/>
              </a:lnSpc>
            </a:pPr>
            <a:r>
              <a:rPr lang="en-US" sz="2800" dirty="0" smtClean="0"/>
              <a:t>Triage  </a:t>
            </a:r>
          </a:p>
          <a:p>
            <a:pPr>
              <a:lnSpc>
                <a:spcPct val="80000"/>
              </a:lnSpc>
            </a:pPr>
            <a:r>
              <a:rPr lang="en-US" sz="2800" dirty="0" smtClean="0"/>
              <a:t>Echelon of Triage </a:t>
            </a:r>
          </a:p>
          <a:p>
            <a:pPr>
              <a:lnSpc>
                <a:spcPct val="80000"/>
              </a:lnSpc>
            </a:pPr>
            <a:r>
              <a:rPr lang="en-US" sz="2800" dirty="0" smtClean="0"/>
              <a:t>Disaster Standards of Care </a:t>
            </a:r>
          </a:p>
          <a:p>
            <a:pPr>
              <a:lnSpc>
                <a:spcPct val="80000"/>
              </a:lnSpc>
            </a:pPr>
            <a:r>
              <a:rPr lang="en-US" sz="2800" dirty="0" smtClean="0"/>
              <a:t>Patient Tracking </a:t>
            </a:r>
          </a:p>
          <a:p>
            <a:pPr lvl="1">
              <a:lnSpc>
                <a:spcPct val="80000"/>
              </a:lnSpc>
            </a:pPr>
            <a:r>
              <a:rPr lang="en-US" sz="2400" dirty="0" smtClean="0"/>
              <a:t>Special Populations </a:t>
            </a:r>
          </a:p>
          <a:p>
            <a:pPr lvl="1">
              <a:lnSpc>
                <a:spcPct val="80000"/>
              </a:lnSpc>
            </a:pPr>
            <a:r>
              <a:rPr lang="en-US" sz="2400" dirty="0" smtClean="0"/>
              <a:t>Unresponsive Casualties</a:t>
            </a:r>
          </a:p>
          <a:p>
            <a:pPr lvl="1">
              <a:lnSpc>
                <a:spcPct val="80000"/>
              </a:lnSpc>
            </a:pPr>
            <a:r>
              <a:rPr lang="en-US" sz="2400" dirty="0" smtClean="0"/>
              <a:t>Morgue</a:t>
            </a:r>
          </a:p>
          <a:p>
            <a:pPr>
              <a:lnSpc>
                <a:spcPct val="80000"/>
              </a:lnSpc>
            </a:pPr>
            <a:r>
              <a:rPr lang="en-US" sz="2800" dirty="0" smtClean="0"/>
              <a:t>Casualties’ Families</a:t>
            </a:r>
          </a:p>
          <a:p>
            <a:pPr>
              <a:lnSpc>
                <a:spcPct val="80000"/>
              </a:lnSpc>
            </a:pPr>
            <a:r>
              <a:rPr lang="en-US" sz="2800" dirty="0" smtClean="0"/>
              <a:t>Media </a:t>
            </a:r>
          </a:p>
          <a:p>
            <a:pPr>
              <a:lnSpc>
                <a:spcPct val="80000"/>
              </a:lnSpc>
              <a:buFontTx/>
              <a:buNone/>
            </a:pPr>
            <a:endParaRPr lang="en-US" sz="2400" dirty="0" smtClean="0"/>
          </a:p>
          <a:p>
            <a:pPr>
              <a:lnSpc>
                <a:spcPct val="80000"/>
              </a:lnSpc>
            </a:pPr>
            <a:endParaRPr lang="en-US" sz="2400" dirty="0" smtClean="0"/>
          </a:p>
          <a:p>
            <a:pPr>
              <a:lnSpc>
                <a:spcPct val="80000"/>
              </a:lnSpc>
            </a:pPr>
            <a:endParaRPr lang="en-US" sz="2400" dirty="0" smtClean="0"/>
          </a:p>
        </p:txBody>
      </p:sp>
      <p:grpSp>
        <p:nvGrpSpPr>
          <p:cNvPr id="10" name="Group 9"/>
          <p:cNvGrpSpPr/>
          <p:nvPr/>
        </p:nvGrpSpPr>
        <p:grpSpPr>
          <a:xfrm>
            <a:off x="228600" y="1981200"/>
            <a:ext cx="3709673" cy="3358896"/>
            <a:chOff x="228600" y="1981200"/>
            <a:chExt cx="3709673" cy="3358896"/>
          </a:xfrm>
        </p:grpSpPr>
        <p:pic>
          <p:nvPicPr>
            <p:cNvPr id="5" name="Picture 4" descr="Disaster Dressing.jpg"/>
            <p:cNvPicPr>
              <a:picLocks noChangeAspect="1"/>
            </p:cNvPicPr>
            <p:nvPr/>
          </p:nvPicPr>
          <p:blipFill>
            <a:blip r:embed="rId3" cstate="print"/>
            <a:srcRect l="14525" r="2641"/>
            <a:stretch>
              <a:fillRect/>
            </a:stretch>
          </p:blipFill>
          <p:spPr>
            <a:xfrm>
              <a:off x="228600" y="1981200"/>
              <a:ext cx="3709673" cy="3358896"/>
            </a:xfrm>
            <a:prstGeom prst="rect">
              <a:avLst/>
            </a:prstGeom>
            <a:ln w="19050">
              <a:solidFill>
                <a:schemeClr val="accent4"/>
              </a:solidFill>
            </a:ln>
          </p:spPr>
        </p:pic>
        <p:sp>
          <p:nvSpPr>
            <p:cNvPr id="6" name="Oval 5"/>
            <p:cNvSpPr/>
            <p:nvPr/>
          </p:nvSpPr>
          <p:spPr bwMode="auto">
            <a:xfrm flipH="1">
              <a:off x="2133600" y="2514600"/>
              <a:ext cx="228600" cy="304800"/>
            </a:xfrm>
            <a:prstGeom prst="ellipse">
              <a:avLst/>
            </a:prstGeom>
            <a:solidFill>
              <a:schemeClr val="bg2">
                <a:lumMod val="60000"/>
                <a:lumOff val="40000"/>
              </a:schemeClr>
            </a:solidFill>
            <a:ln w="9525" cap="flat" cmpd="sng" algn="ctr">
              <a:noFill/>
              <a:prstDash val="solid"/>
              <a:round/>
              <a:headEnd type="none" w="med" len="med"/>
              <a:tailEnd type="none" w="med" len="med"/>
            </a:ln>
            <a:effectLst>
              <a:innerShdw blurRad="114300">
                <a:schemeClr val="tx2">
                  <a:lumMod val="65000"/>
                  <a:lumOff val="35000"/>
                </a:schemeClr>
              </a:innerShdw>
              <a:reflection blurRad="6350" stA="50000" endA="300" endPos="55500" dist="1016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6" charset="0"/>
              </a:endParaRPr>
            </a:p>
          </p:txBody>
        </p:sp>
        <p:sp>
          <p:nvSpPr>
            <p:cNvPr id="8" name="Oval 7"/>
            <p:cNvSpPr/>
            <p:nvPr/>
          </p:nvSpPr>
          <p:spPr bwMode="auto">
            <a:xfrm>
              <a:off x="1600200" y="2514600"/>
              <a:ext cx="152400" cy="304800"/>
            </a:xfrm>
            <a:prstGeom prst="ellipse">
              <a:avLst/>
            </a:prstGeom>
            <a:solidFill>
              <a:schemeClr val="bg2">
                <a:lumMod val="60000"/>
                <a:lumOff val="40000"/>
              </a:schemeClr>
            </a:solidFill>
            <a:ln w="9525" cap="flat" cmpd="sng" algn="ctr">
              <a:noFill/>
              <a:prstDash val="solid"/>
              <a:round/>
              <a:headEnd type="none" w="med" len="med"/>
              <a:tailEnd type="none" w="med" len="med"/>
            </a:ln>
            <a:effectLst>
              <a:innerShdw blurRad="114300">
                <a:prstClr val="black"/>
              </a:innerShdw>
              <a:reflection blurRad="6350" stA="50000" endA="275" endPos="40000" dist="1016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6" charset="0"/>
              </a:endParaRPr>
            </a:p>
          </p:txBody>
        </p:sp>
        <p:sp>
          <p:nvSpPr>
            <p:cNvPr id="9" name="Oval 8"/>
            <p:cNvSpPr/>
            <p:nvPr/>
          </p:nvSpPr>
          <p:spPr bwMode="auto">
            <a:xfrm>
              <a:off x="1295400" y="2362200"/>
              <a:ext cx="152400" cy="304800"/>
            </a:xfrm>
            <a:prstGeom prst="ellipse">
              <a:avLst/>
            </a:prstGeom>
            <a:solidFill>
              <a:schemeClr val="bg2">
                <a:lumMod val="60000"/>
                <a:lumOff val="40000"/>
              </a:schemeClr>
            </a:solidFill>
            <a:ln w="9525" cap="flat" cmpd="sng" algn="ctr">
              <a:noFill/>
              <a:prstDash val="solid"/>
              <a:round/>
              <a:headEnd type="none" w="med" len="med"/>
              <a:tailEnd type="none" w="med" len="med"/>
            </a:ln>
            <a:effectLst>
              <a:innerShdw blurRad="114300">
                <a:prstClr val="black"/>
              </a:innerShdw>
              <a:reflection blurRad="6350" stA="50000" endA="275" endPos="40000" dist="1016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6" charset="0"/>
              </a:endParaRPr>
            </a:p>
          </p:txBody>
        </p:sp>
      </p:grpSp>
    </p:spTree>
    <p:extLst>
      <p:ext uri="{BB962C8B-B14F-4D97-AF65-F5344CB8AC3E}">
        <p14:creationId xmlns:p14="http://schemas.microsoft.com/office/powerpoint/2010/main" val="254388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Exercise &amp; Training  </a:t>
            </a:r>
          </a:p>
        </p:txBody>
      </p:sp>
      <p:sp>
        <p:nvSpPr>
          <p:cNvPr id="58371" name="Rectangle 3"/>
          <p:cNvSpPr>
            <a:spLocks noGrp="1" noChangeArrowheads="1"/>
          </p:cNvSpPr>
          <p:nvPr>
            <p:ph idx="1"/>
          </p:nvPr>
        </p:nvSpPr>
        <p:spPr>
          <a:xfrm>
            <a:off x="533400" y="1600200"/>
            <a:ext cx="7772400" cy="4114800"/>
          </a:xfrm>
        </p:spPr>
        <p:txBody>
          <a:bodyPr/>
          <a:lstStyle/>
          <a:p>
            <a:r>
              <a:rPr lang="en-US" sz="2800" dirty="0" smtClean="0"/>
              <a:t>HVA Utilized to Define Exercises</a:t>
            </a:r>
          </a:p>
          <a:p>
            <a:r>
              <a:rPr lang="en-US" sz="2800" dirty="0" smtClean="0"/>
              <a:t>Table Top, Specific Exercises – Communication, Medical Decontamination </a:t>
            </a:r>
          </a:p>
          <a:p>
            <a:r>
              <a:rPr lang="en-US" sz="2800" dirty="0" smtClean="0"/>
              <a:t>Full Function Exercises </a:t>
            </a:r>
          </a:p>
          <a:p>
            <a:r>
              <a:rPr lang="en-US" sz="2800" dirty="0" smtClean="0"/>
              <a:t>Exercise Controllers </a:t>
            </a:r>
          </a:p>
          <a:p>
            <a:r>
              <a:rPr lang="en-US" sz="2800" dirty="0" smtClean="0"/>
              <a:t>Regional Exercises </a:t>
            </a:r>
          </a:p>
          <a:p>
            <a:r>
              <a:rPr lang="en-US" sz="2800" dirty="0" smtClean="0"/>
              <a:t>After Action Reviews</a:t>
            </a:r>
          </a:p>
          <a:p>
            <a:r>
              <a:rPr lang="en-US" sz="2800" dirty="0" smtClean="0"/>
              <a:t>Emergency Operations Response           Plan Revisions    </a:t>
            </a:r>
          </a:p>
        </p:txBody>
      </p:sp>
      <p:pic>
        <p:nvPicPr>
          <p:cNvPr id="58372" name="Picture 13" descr="http://upload.wikimedia.org/wikipedia/commons/thumb/f/f7/WTC-remnant_highres.jpg/150px-WTC-remnant_highres.jpg">
            <a:hlinkClick r:id="rId3"/>
          </p:cNvPr>
          <p:cNvPicPr>
            <a:picLocks noChangeAspect="1" noChangeArrowheads="1"/>
          </p:cNvPicPr>
          <p:nvPr/>
        </p:nvPicPr>
        <p:blipFill>
          <a:blip r:embed="rId4" cstate="print"/>
          <a:srcRect/>
          <a:stretch>
            <a:fillRect/>
          </a:stretch>
        </p:blipFill>
        <p:spPr bwMode="auto">
          <a:xfrm>
            <a:off x="6553200" y="3048000"/>
            <a:ext cx="2242710" cy="3429000"/>
          </a:xfrm>
          <a:prstGeom prst="rect">
            <a:avLst/>
          </a:prstGeom>
          <a:noFill/>
          <a:ln w="19050">
            <a:solidFill>
              <a:schemeClr val="accent4"/>
            </a:solidFill>
            <a:miter lim="800000"/>
            <a:headEnd/>
            <a:tailEnd/>
          </a:ln>
        </p:spPr>
      </p:pic>
    </p:spTree>
    <p:extLst>
      <p:ext uri="{BB962C8B-B14F-4D97-AF65-F5344CB8AC3E}">
        <p14:creationId xmlns:p14="http://schemas.microsoft.com/office/powerpoint/2010/main" val="17283100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a:t>
            </a:r>
            <a:endParaRPr lang="en-US" dirty="0"/>
          </a:p>
        </p:txBody>
      </p:sp>
      <p:sp>
        <p:nvSpPr>
          <p:cNvPr id="3" name="Content Placeholder 2"/>
          <p:cNvSpPr>
            <a:spLocks noGrp="1"/>
          </p:cNvSpPr>
          <p:nvPr>
            <p:ph idx="1"/>
          </p:nvPr>
        </p:nvSpPr>
        <p:spPr>
          <a:xfrm>
            <a:off x="4343400" y="1943100"/>
            <a:ext cx="4724400" cy="3872345"/>
          </a:xfrm>
        </p:spPr>
        <p:txBody>
          <a:bodyPr/>
          <a:lstStyle/>
          <a:p>
            <a:r>
              <a:rPr lang="en-US" dirty="0" smtClean="0"/>
              <a:t>Blast Injuries</a:t>
            </a:r>
          </a:p>
          <a:p>
            <a:r>
              <a:rPr lang="en-US" dirty="0" smtClean="0"/>
              <a:t>Chemical Exposure</a:t>
            </a:r>
          </a:p>
          <a:p>
            <a:r>
              <a:rPr lang="en-US" dirty="0" smtClean="0"/>
              <a:t>Radiation Exposure</a:t>
            </a:r>
          </a:p>
          <a:p>
            <a:r>
              <a:rPr lang="en-US" dirty="0" smtClean="0"/>
              <a:t>Biological Exposure </a:t>
            </a:r>
          </a:p>
          <a:p>
            <a:pPr marL="0" indent="0">
              <a:buNone/>
            </a:pPr>
            <a:endParaRPr lang="en-US" dirty="0"/>
          </a:p>
        </p:txBody>
      </p:sp>
      <p:pic>
        <p:nvPicPr>
          <p:cNvPr id="4" name="Picture 16" descr="http://upload.wikimedia.org/wikipedia/commons/thumb/6/6d/Dust_covered_911_victims.jpg/220px-Dust_covered_911_victims.jpg">
            <a:hlinkClick r:id="rId3"/>
          </p:cNvPr>
          <p:cNvPicPr>
            <a:picLocks noChangeAspect="1" noChangeArrowheads="1"/>
          </p:cNvPicPr>
          <p:nvPr/>
        </p:nvPicPr>
        <p:blipFill>
          <a:blip r:embed="rId4" cstate="print"/>
          <a:srcRect/>
          <a:stretch>
            <a:fillRect/>
          </a:stretch>
        </p:blipFill>
        <p:spPr bwMode="auto">
          <a:xfrm>
            <a:off x="609600" y="1981200"/>
            <a:ext cx="3200400" cy="3491345"/>
          </a:xfrm>
          <a:prstGeom prst="rect">
            <a:avLst/>
          </a:prstGeom>
          <a:noFill/>
          <a:ln w="19050">
            <a:solidFill>
              <a:schemeClr val="accent4"/>
            </a:solidFill>
            <a:miter lim="800000"/>
            <a:headEnd/>
            <a:tailEnd/>
          </a:ln>
        </p:spPr>
      </p:pic>
    </p:spTree>
    <p:extLst>
      <p:ext uri="{BB962C8B-B14F-4D97-AF65-F5344CB8AC3E}">
        <p14:creationId xmlns:p14="http://schemas.microsoft.com/office/powerpoint/2010/main" val="355217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76200"/>
            <a:ext cx="7772400" cy="1143000"/>
          </a:xfrm>
        </p:spPr>
        <p:txBody>
          <a:bodyPr/>
          <a:lstStyle/>
          <a:p>
            <a:r>
              <a:rPr lang="en-US" dirty="0" smtClean="0">
                <a:solidFill>
                  <a:schemeClr val="bg1"/>
                </a:solidFill>
              </a:rPr>
              <a:t>FEMA Declared Disasters By Year </a:t>
            </a: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2988112767"/>
              </p:ext>
            </p:extLst>
          </p:nvPr>
        </p:nvGraphicFramePr>
        <p:xfrm>
          <a:off x="609600" y="1430867"/>
          <a:ext cx="8153400" cy="494145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828800" y="6344166"/>
            <a:ext cx="4211474" cy="369332"/>
          </a:xfrm>
          <a:prstGeom prst="rect">
            <a:avLst/>
          </a:prstGeom>
        </p:spPr>
        <p:txBody>
          <a:bodyPr wrap="none">
            <a:spAutoFit/>
          </a:bodyPr>
          <a:lstStyle/>
          <a:p>
            <a:r>
              <a:rPr lang="en-US" dirty="0" smtClean="0"/>
              <a:t>http://www.fema.gov/disasters/grid/year</a:t>
            </a:r>
            <a:endParaRPr lang="en-US" dirty="0"/>
          </a:p>
        </p:txBody>
      </p:sp>
    </p:spTree>
    <p:extLst>
      <p:ext uri="{BB962C8B-B14F-4D97-AF65-F5344CB8AC3E}">
        <p14:creationId xmlns:p14="http://schemas.microsoft.com/office/powerpoint/2010/main" val="4023042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Blast Injuries </a:t>
            </a:r>
          </a:p>
        </p:txBody>
      </p:sp>
      <p:sp>
        <p:nvSpPr>
          <p:cNvPr id="60419" name="Rectangle 3"/>
          <p:cNvSpPr>
            <a:spLocks noGrp="1" noChangeArrowheads="1"/>
          </p:cNvSpPr>
          <p:nvPr>
            <p:ph idx="1"/>
          </p:nvPr>
        </p:nvSpPr>
        <p:spPr>
          <a:xfrm>
            <a:off x="457200" y="1609725"/>
            <a:ext cx="7772400" cy="4846638"/>
          </a:xfrm>
        </p:spPr>
        <p:txBody>
          <a:bodyPr>
            <a:normAutofit lnSpcReduction="10000"/>
          </a:bodyPr>
          <a:lstStyle/>
          <a:p>
            <a:pPr>
              <a:lnSpc>
                <a:spcPct val="90000"/>
              </a:lnSpc>
            </a:pPr>
            <a:r>
              <a:rPr lang="en-US" sz="3000" dirty="0" smtClean="0"/>
              <a:t>Blast – High Speed Chemical Decomposition of Explosive Materials</a:t>
            </a:r>
          </a:p>
          <a:p>
            <a:pPr lvl="1">
              <a:lnSpc>
                <a:spcPct val="90000"/>
              </a:lnSpc>
            </a:pPr>
            <a:r>
              <a:rPr lang="en-US" sz="2400" dirty="0" smtClean="0"/>
              <a:t>Shrapnel Fragments </a:t>
            </a:r>
          </a:p>
          <a:p>
            <a:pPr lvl="1">
              <a:lnSpc>
                <a:spcPct val="90000"/>
              </a:lnSpc>
            </a:pPr>
            <a:r>
              <a:rPr lang="en-US" sz="2400" dirty="0" smtClean="0"/>
              <a:t>Incendiary Material </a:t>
            </a:r>
          </a:p>
          <a:p>
            <a:pPr lvl="1">
              <a:lnSpc>
                <a:spcPct val="90000"/>
              </a:lnSpc>
            </a:pPr>
            <a:r>
              <a:rPr lang="en-US" sz="2400" dirty="0" smtClean="0"/>
              <a:t>Surrounding Materials</a:t>
            </a:r>
          </a:p>
          <a:p>
            <a:pPr>
              <a:lnSpc>
                <a:spcPct val="90000"/>
              </a:lnSpc>
            </a:pPr>
            <a:r>
              <a:rPr lang="en-US" sz="3000" dirty="0" smtClean="0"/>
              <a:t>Conventional Materials </a:t>
            </a:r>
          </a:p>
          <a:p>
            <a:pPr lvl="1">
              <a:lnSpc>
                <a:spcPct val="90000"/>
              </a:lnSpc>
            </a:pPr>
            <a:r>
              <a:rPr lang="en-US" sz="2400" dirty="0" smtClean="0"/>
              <a:t>Ammonium Nitrate </a:t>
            </a:r>
          </a:p>
          <a:p>
            <a:pPr lvl="1">
              <a:lnSpc>
                <a:spcPct val="90000"/>
              </a:lnSpc>
            </a:pPr>
            <a:r>
              <a:rPr lang="en-US" sz="2400" dirty="0" smtClean="0"/>
              <a:t>Fuel Oils </a:t>
            </a:r>
          </a:p>
          <a:p>
            <a:pPr lvl="1">
              <a:lnSpc>
                <a:spcPct val="90000"/>
              </a:lnSpc>
            </a:pPr>
            <a:r>
              <a:rPr lang="en-US" sz="2400" dirty="0" smtClean="0"/>
              <a:t>Gun Powder </a:t>
            </a:r>
          </a:p>
          <a:p>
            <a:pPr lvl="1">
              <a:lnSpc>
                <a:spcPct val="90000"/>
              </a:lnSpc>
            </a:pPr>
            <a:r>
              <a:rPr lang="en-US" sz="2400" dirty="0" smtClean="0"/>
              <a:t>Plastics / Others </a:t>
            </a:r>
          </a:p>
          <a:p>
            <a:pPr>
              <a:lnSpc>
                <a:spcPct val="90000"/>
              </a:lnSpc>
            </a:pPr>
            <a:r>
              <a:rPr lang="en-US" sz="3000" dirty="0" smtClean="0"/>
              <a:t>Characteristics Dependent on Composition and Components </a:t>
            </a:r>
          </a:p>
          <a:p>
            <a:pPr lvl="1">
              <a:lnSpc>
                <a:spcPct val="90000"/>
              </a:lnSpc>
            </a:pPr>
            <a:endParaRPr lang="en-US" sz="2400" dirty="0" smtClean="0"/>
          </a:p>
          <a:p>
            <a:pPr lvl="1">
              <a:lnSpc>
                <a:spcPct val="90000"/>
              </a:lnSpc>
            </a:pPr>
            <a:endParaRPr lang="en-US" sz="2400" dirty="0" smtClean="0"/>
          </a:p>
          <a:p>
            <a:pPr lvl="1">
              <a:lnSpc>
                <a:spcPct val="90000"/>
              </a:lnSpc>
            </a:pPr>
            <a:endParaRPr lang="en-US" sz="2400" dirty="0" smtClean="0"/>
          </a:p>
          <a:p>
            <a:pPr lvl="1">
              <a:lnSpc>
                <a:spcPct val="90000"/>
              </a:lnSpc>
            </a:pPr>
            <a:endParaRPr lang="en-US" sz="2400" dirty="0" smtClean="0"/>
          </a:p>
          <a:p>
            <a:pPr lvl="1">
              <a:lnSpc>
                <a:spcPct val="90000"/>
              </a:lnSpc>
            </a:pPr>
            <a:endParaRPr lang="en-US" sz="2400" dirty="0" smtClean="0"/>
          </a:p>
          <a:p>
            <a:pPr>
              <a:lnSpc>
                <a:spcPct val="90000"/>
              </a:lnSpc>
            </a:pPr>
            <a:endParaRPr lang="en-US" sz="2800" dirty="0" smtClean="0"/>
          </a:p>
        </p:txBody>
      </p:sp>
    </p:spTree>
    <p:extLst>
      <p:ext uri="{BB962C8B-B14F-4D97-AF65-F5344CB8AC3E}">
        <p14:creationId xmlns:p14="http://schemas.microsoft.com/office/powerpoint/2010/main" val="5057630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Blast Effect </a:t>
            </a:r>
            <a:endParaRPr lang="en-US" dirty="0"/>
          </a:p>
        </p:txBody>
      </p:sp>
      <p:sp>
        <p:nvSpPr>
          <p:cNvPr id="3" name="Content Placeholder 2"/>
          <p:cNvSpPr>
            <a:spLocks noGrp="1"/>
          </p:cNvSpPr>
          <p:nvPr>
            <p:ph idx="1"/>
          </p:nvPr>
        </p:nvSpPr>
        <p:spPr>
          <a:xfrm>
            <a:off x="533400" y="1600200"/>
            <a:ext cx="8229600" cy="5257800"/>
          </a:xfrm>
        </p:spPr>
        <p:txBody>
          <a:bodyPr/>
          <a:lstStyle/>
          <a:p>
            <a:pPr>
              <a:lnSpc>
                <a:spcPct val="90000"/>
              </a:lnSpc>
            </a:pPr>
            <a:r>
              <a:rPr lang="en-US" sz="2800" dirty="0" smtClean="0"/>
              <a:t>Caused by High Pressure Shock Waves – Radiates Outward From Explosion </a:t>
            </a:r>
          </a:p>
          <a:p>
            <a:pPr lvl="1">
              <a:lnSpc>
                <a:spcPct val="90000"/>
              </a:lnSpc>
            </a:pPr>
            <a:r>
              <a:rPr lang="en-US" sz="2400" dirty="0" smtClean="0"/>
              <a:t>Size and Type of Explosive </a:t>
            </a:r>
          </a:p>
          <a:p>
            <a:pPr lvl="1">
              <a:lnSpc>
                <a:spcPct val="90000"/>
              </a:lnSpc>
            </a:pPr>
            <a:r>
              <a:rPr lang="en-US" sz="2400" dirty="0" smtClean="0"/>
              <a:t>Distance From Explosive </a:t>
            </a:r>
          </a:p>
          <a:p>
            <a:pPr lvl="1">
              <a:lnSpc>
                <a:spcPct val="90000"/>
              </a:lnSpc>
            </a:pPr>
            <a:r>
              <a:rPr lang="en-US" sz="2400" dirty="0" smtClean="0"/>
              <a:t>Transmittal Medium</a:t>
            </a:r>
          </a:p>
          <a:p>
            <a:pPr>
              <a:lnSpc>
                <a:spcPct val="90000"/>
              </a:lnSpc>
            </a:pPr>
            <a:r>
              <a:rPr lang="en-US" sz="2800" dirty="0" smtClean="0"/>
              <a:t>Reverberations of Blast </a:t>
            </a:r>
          </a:p>
          <a:p>
            <a:pPr>
              <a:lnSpc>
                <a:spcPct val="90000"/>
              </a:lnSpc>
            </a:pPr>
            <a:r>
              <a:rPr lang="en-US" sz="2800" dirty="0" smtClean="0"/>
              <a:t>Negative Waves</a:t>
            </a:r>
          </a:p>
          <a:p>
            <a:pPr>
              <a:lnSpc>
                <a:spcPct val="90000"/>
              </a:lnSpc>
            </a:pPr>
            <a:r>
              <a:rPr lang="en-US" sz="2800" dirty="0" smtClean="0"/>
              <a:t>Followed by Shrapnel, Fragments, Heat, Smoke and Fire </a:t>
            </a:r>
          </a:p>
          <a:p>
            <a:pPr>
              <a:lnSpc>
                <a:spcPct val="90000"/>
              </a:lnSpc>
            </a:pPr>
            <a:r>
              <a:rPr lang="en-US" sz="2800" dirty="0" smtClean="0"/>
              <a:t>Concern for Toxic Fumes / Dust </a:t>
            </a:r>
          </a:p>
          <a:p>
            <a:pPr>
              <a:lnSpc>
                <a:spcPct val="90000"/>
              </a:lnSpc>
            </a:pPr>
            <a:r>
              <a:rPr lang="en-US" sz="2800" dirty="0" smtClean="0"/>
              <a:t>Potential Structural Collapse </a:t>
            </a:r>
          </a:p>
        </p:txBody>
      </p:sp>
    </p:spTree>
    <p:extLst>
      <p:ext uri="{BB962C8B-B14F-4D97-AF65-F5344CB8AC3E}">
        <p14:creationId xmlns:p14="http://schemas.microsoft.com/office/powerpoint/2010/main" val="4284241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Chemical Exposure </a:t>
            </a:r>
          </a:p>
        </p:txBody>
      </p:sp>
      <p:graphicFrame>
        <p:nvGraphicFramePr>
          <p:cNvPr id="47136" name="Group 32"/>
          <p:cNvGraphicFramePr>
            <a:graphicFrameLocks noGrp="1"/>
          </p:cNvGraphicFramePr>
          <p:nvPr>
            <p:ph idx="1"/>
            <p:extLst>
              <p:ext uri="{D42A27DB-BD31-4B8C-83A1-F6EECF244321}">
                <p14:modId xmlns:p14="http://schemas.microsoft.com/office/powerpoint/2010/main" val="3374410784"/>
              </p:ext>
            </p:extLst>
          </p:nvPr>
        </p:nvGraphicFramePr>
        <p:xfrm>
          <a:off x="381000" y="1295400"/>
          <a:ext cx="8534400" cy="5078795"/>
        </p:xfrm>
        <a:graphic>
          <a:graphicData uri="http://schemas.openxmlformats.org/drawingml/2006/table">
            <a:tbl>
              <a:tblPr/>
              <a:tblGrid>
                <a:gridCol w="1828800"/>
                <a:gridCol w="2362200"/>
                <a:gridCol w="1735666"/>
                <a:gridCol w="2607734"/>
              </a:tblGrid>
              <a:tr h="51740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Agent </a:t>
                      </a:r>
                    </a:p>
                  </a:txBody>
                  <a:tcPr marL="92295" marR="92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Effect </a:t>
                      </a:r>
                    </a:p>
                  </a:txBody>
                  <a:tcPr marL="92295" marR="92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Onset </a:t>
                      </a:r>
                    </a:p>
                  </a:txBody>
                  <a:tcPr marL="92295" marR="92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Treatment</a:t>
                      </a:r>
                    </a:p>
                  </a:txBody>
                  <a:tcPr marL="92295" marR="92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2222">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Nerve Agents:</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Vapor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Liquid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Both </a:t>
                      </a:r>
                    </a:p>
                  </a:txBody>
                  <a:tcPr marL="92295" marR="92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Miosis (pinpoint pupils)</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Rhinorrhea</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SOB, LOC, Seizures</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Excessive Sweating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GI Distress</a:t>
                      </a:r>
                    </a:p>
                  </a:txBody>
                  <a:tcPr marL="92295" marR="92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Vapor – seconds to minutes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Liquid- minutes to hours</a:t>
                      </a:r>
                    </a:p>
                  </a:txBody>
                  <a:tcPr marL="92295" marR="92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Atropine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Pralidoxime (2-PAMCI)</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Benzodiazepines</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ABC Support </a:t>
                      </a:r>
                    </a:p>
                  </a:txBody>
                  <a:tcPr marL="92295" marR="92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2222">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Cyanide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(Smells like bitter almonds) </a:t>
                      </a:r>
                    </a:p>
                  </a:txBody>
                  <a:tcPr marL="92295" marR="92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Cherry Red Skin</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Nausea, LOC Dizziness</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Metabolic Acidosis</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Transient Rapid Breathing, LOC, Apnea, Cardiac Arrest </a:t>
                      </a:r>
                    </a:p>
                  </a:txBody>
                  <a:tcPr marL="92295" marR="92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Seconds to minutes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295" marR="92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Cyanide Kit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Amyl Nitrate</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Sodium Nitrate</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Sodium Thiosulfate</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ABC Support </a:t>
                      </a:r>
                    </a:p>
                  </a:txBody>
                  <a:tcPr marL="92295" marR="92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734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Blister Agents: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Mustard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Lewisite (Smell of mustard, onion or garlic) </a:t>
                      </a:r>
                    </a:p>
                  </a:txBody>
                  <a:tcPr marL="92295" marR="92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Redness of skin. Blisters, Irritation of Eyes, Cough, SOB, Airway Injury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Pulmonary Edema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Mustard: Bone Marrow Suppression </a:t>
                      </a:r>
                    </a:p>
                  </a:txBody>
                  <a:tcPr marL="92295" marR="92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Mustard: Hours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Lewisite: Minutes </a:t>
                      </a:r>
                    </a:p>
                  </a:txBody>
                  <a:tcPr marL="92295" marR="92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Lewisite: British Anti-Lewisite </a:t>
                      </a:r>
                    </a:p>
                  </a:txBody>
                  <a:tcPr marL="92295" marR="92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765089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76200"/>
            <a:ext cx="7772400" cy="1143000"/>
          </a:xfrm>
        </p:spPr>
        <p:txBody>
          <a:bodyPr/>
          <a:lstStyle/>
          <a:p>
            <a:r>
              <a:rPr lang="en-US" dirty="0" smtClean="0">
                <a:solidFill>
                  <a:schemeClr val="bg1"/>
                </a:solidFill>
              </a:rPr>
              <a:t>Chemical Exposure </a:t>
            </a:r>
          </a:p>
        </p:txBody>
      </p:sp>
      <p:graphicFrame>
        <p:nvGraphicFramePr>
          <p:cNvPr id="847918" name="Group 46"/>
          <p:cNvGraphicFramePr>
            <a:graphicFrameLocks noGrp="1"/>
          </p:cNvGraphicFramePr>
          <p:nvPr>
            <p:ph type="tbl" idx="1"/>
            <p:extLst>
              <p:ext uri="{D42A27DB-BD31-4B8C-83A1-F6EECF244321}">
                <p14:modId xmlns:p14="http://schemas.microsoft.com/office/powerpoint/2010/main" val="44305561"/>
              </p:ext>
            </p:extLst>
          </p:nvPr>
        </p:nvGraphicFramePr>
        <p:xfrm>
          <a:off x="457200" y="1676400"/>
          <a:ext cx="8458200" cy="5029200"/>
        </p:xfrm>
        <a:graphic>
          <a:graphicData uri="http://schemas.openxmlformats.org/drawingml/2006/table">
            <a:tbl>
              <a:tblPr/>
              <a:tblGrid>
                <a:gridCol w="1409700"/>
                <a:gridCol w="2781300"/>
                <a:gridCol w="1752600"/>
                <a:gridCol w="2514600"/>
              </a:tblGrid>
              <a:tr h="506295">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Agent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Effect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Onset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Specific Treatment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943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Pulmonary Agents -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Phosgene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Chlorine (Smells like fresh cut grass or hay)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SOB, Coughing, Chest Tightness, Laryngeal Spasm, Delayed Non-Cardiac Pulmonary Edema</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Urticaria or wheel skin Irritation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Symptoms Immediate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Delayed Pulmonary Edema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No Antidote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ABC Support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3467">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Riot Control Agents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Pepper Spray</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Tear Gas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Pain, Tearing, Redness of Eyes, Burning of Nose /  Throat, Sneezing, Rhinorrhea</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SOB, Bronchospasm, Respiratory Distress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Skin Erythema, Possible Conjunctivitis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defRPr/>
                      </a:pPr>
                      <a:r>
                        <a:rPr kumimoji="0" lang="en-US" sz="1600" b="0" i="0" u="none" strike="noStrike" cap="none" normalizeH="0" baseline="0" dirty="0" smtClean="0">
                          <a:ln>
                            <a:noFill/>
                          </a:ln>
                          <a:solidFill>
                            <a:schemeClr val="tx1"/>
                          </a:solidFill>
                          <a:effectLst/>
                          <a:latin typeface="Arial" pitchFamily="34" charset="0"/>
                          <a:cs typeface="Arial" pitchFamily="34" charset="0"/>
                        </a:rPr>
                        <a:t>Seconds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Irrigate Eyes Copiously With  Water / NS</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Wash Skin With Sodium Bicarbonate, Alkaline Soap, or Large Amounts of Cool Water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Bronchodilators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2" descr="http://www.jmrestoration.com/images/CT05.jpg"/>
          <p:cNvPicPr>
            <a:picLocks noChangeAspect="1" noChangeArrowheads="1"/>
          </p:cNvPicPr>
          <p:nvPr/>
        </p:nvPicPr>
        <p:blipFill>
          <a:blip r:embed="rId3" cstate="print"/>
          <a:srcRect b="21525"/>
          <a:stretch>
            <a:fillRect/>
          </a:stretch>
        </p:blipFill>
        <p:spPr bwMode="auto">
          <a:xfrm>
            <a:off x="4723746" y="4764024"/>
            <a:ext cx="1677054" cy="874776"/>
          </a:xfrm>
          <a:prstGeom prst="rect">
            <a:avLst/>
          </a:prstGeom>
          <a:noFill/>
        </p:spPr>
      </p:pic>
    </p:spTree>
    <p:extLst>
      <p:ext uri="{BB962C8B-B14F-4D97-AF65-F5344CB8AC3E}">
        <p14:creationId xmlns:p14="http://schemas.microsoft.com/office/powerpoint/2010/main" val="359035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76200"/>
            <a:ext cx="7772400" cy="1143000"/>
          </a:xfrm>
        </p:spPr>
        <p:txBody>
          <a:bodyPr/>
          <a:lstStyle/>
          <a:p>
            <a:r>
              <a:rPr lang="en-US" dirty="0" smtClean="0"/>
              <a:t>Radiation Exposure </a:t>
            </a:r>
          </a:p>
        </p:txBody>
      </p:sp>
      <p:sp>
        <p:nvSpPr>
          <p:cNvPr id="64515" name="Rectangle 3"/>
          <p:cNvSpPr>
            <a:spLocks noGrp="1" noChangeArrowheads="1"/>
          </p:cNvSpPr>
          <p:nvPr>
            <p:ph idx="1"/>
          </p:nvPr>
        </p:nvSpPr>
        <p:spPr>
          <a:xfrm>
            <a:off x="381000" y="1600200"/>
            <a:ext cx="8610600" cy="2819400"/>
          </a:xfrm>
        </p:spPr>
        <p:txBody>
          <a:bodyPr/>
          <a:lstStyle/>
          <a:p>
            <a:r>
              <a:rPr lang="en-US" sz="2800" dirty="0" smtClean="0"/>
              <a:t>Potential Terrorist Events </a:t>
            </a:r>
          </a:p>
          <a:p>
            <a:pPr lvl="1"/>
            <a:r>
              <a:rPr lang="en-US" sz="2400" dirty="0" smtClean="0"/>
              <a:t>Nuclear Explosion </a:t>
            </a:r>
          </a:p>
          <a:p>
            <a:pPr lvl="1"/>
            <a:r>
              <a:rPr lang="en-US" sz="2400" dirty="0" smtClean="0"/>
              <a:t>Meltdown of Nuclear Reactor</a:t>
            </a:r>
          </a:p>
          <a:p>
            <a:pPr lvl="1"/>
            <a:r>
              <a:rPr lang="en-US" sz="2400" dirty="0" smtClean="0"/>
              <a:t>Dispersal of Material Through Conventional Explosives: Radiation Dispersal Device (RDD or Dirty Bomb)</a:t>
            </a:r>
          </a:p>
          <a:p>
            <a:pPr lvl="1"/>
            <a:r>
              <a:rPr lang="en-US" sz="2400" dirty="0" smtClean="0"/>
              <a:t>Placing Radioactive Material In Public Areas </a:t>
            </a:r>
            <a:endParaRPr lang="en-US" dirty="0" smtClean="0"/>
          </a:p>
        </p:txBody>
      </p:sp>
      <p:pic>
        <p:nvPicPr>
          <p:cNvPr id="64517" name="Picture 5" descr="The Trefoil Nuclear sign">
            <a:hlinkClick r:id="rId3" tooltip="The Trefoil Nuclear sign"/>
          </p:cNvPr>
          <p:cNvPicPr>
            <a:picLocks noChangeAspect="1" noChangeArrowheads="1"/>
          </p:cNvPicPr>
          <p:nvPr/>
        </p:nvPicPr>
        <p:blipFill>
          <a:blip r:embed="rId4" cstate="print"/>
          <a:srcRect/>
          <a:stretch>
            <a:fillRect/>
          </a:stretch>
        </p:blipFill>
        <p:spPr bwMode="auto">
          <a:xfrm>
            <a:off x="3267075" y="4343399"/>
            <a:ext cx="2600325" cy="2286001"/>
          </a:xfrm>
          <a:prstGeom prst="rect">
            <a:avLst/>
          </a:prstGeom>
          <a:noFill/>
        </p:spPr>
      </p:pic>
    </p:spTree>
    <p:extLst>
      <p:ext uri="{BB962C8B-B14F-4D97-AF65-F5344CB8AC3E}">
        <p14:creationId xmlns:p14="http://schemas.microsoft.com/office/powerpoint/2010/main" val="578785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Radiation Exposure </a:t>
            </a:r>
          </a:p>
        </p:txBody>
      </p:sp>
      <p:sp>
        <p:nvSpPr>
          <p:cNvPr id="5" name="Content Placeholder 4"/>
          <p:cNvSpPr>
            <a:spLocks noGrp="1"/>
          </p:cNvSpPr>
          <p:nvPr>
            <p:ph idx="1"/>
          </p:nvPr>
        </p:nvSpPr>
        <p:spPr>
          <a:xfrm>
            <a:off x="228600" y="1600200"/>
            <a:ext cx="8229600" cy="3886200"/>
          </a:xfrm>
        </p:spPr>
        <p:txBody>
          <a:bodyPr>
            <a:normAutofit/>
          </a:bodyPr>
          <a:lstStyle/>
          <a:p>
            <a:r>
              <a:rPr lang="en-US" dirty="0" smtClean="0"/>
              <a:t>Alpha Particles</a:t>
            </a:r>
            <a:endParaRPr lang="en-US" dirty="0"/>
          </a:p>
          <a:p>
            <a:r>
              <a:rPr lang="en-US" dirty="0" smtClean="0"/>
              <a:t>Beta Particles</a:t>
            </a:r>
          </a:p>
          <a:p>
            <a:r>
              <a:rPr lang="en-US" dirty="0" smtClean="0"/>
              <a:t>Gamma Rays</a:t>
            </a:r>
          </a:p>
          <a:p>
            <a:r>
              <a:rPr lang="en-US" dirty="0" smtClean="0"/>
              <a:t>Neutrons</a:t>
            </a:r>
          </a:p>
          <a:p>
            <a:endParaRPr lang="en-US" dirty="0"/>
          </a:p>
        </p:txBody>
      </p:sp>
      <p:pic>
        <p:nvPicPr>
          <p:cNvPr id="65576" name="Picture 40" descr="http://3.bp.blogspot.com/_a-m9gY9z4xs/S_DWNjzCTvI/AAAAAAAAABs/ES33ZUn9_jg/s1600/alpha_beta.jpg"/>
          <p:cNvPicPr>
            <a:picLocks noChangeAspect="1" noChangeArrowheads="1"/>
          </p:cNvPicPr>
          <p:nvPr/>
        </p:nvPicPr>
        <p:blipFill>
          <a:blip r:embed="rId3" cstate="print"/>
          <a:srcRect/>
          <a:stretch>
            <a:fillRect/>
          </a:stretch>
        </p:blipFill>
        <p:spPr bwMode="auto">
          <a:xfrm>
            <a:off x="3581400" y="2438400"/>
            <a:ext cx="5486400" cy="4114800"/>
          </a:xfrm>
          <a:prstGeom prst="rect">
            <a:avLst/>
          </a:prstGeom>
          <a:noFill/>
        </p:spPr>
      </p:pic>
    </p:spTree>
    <p:extLst>
      <p:ext uri="{BB962C8B-B14F-4D97-AF65-F5344CB8AC3E}">
        <p14:creationId xmlns:p14="http://schemas.microsoft.com/office/powerpoint/2010/main" val="29003758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Radiation Exposure </a:t>
            </a:r>
          </a:p>
        </p:txBody>
      </p:sp>
      <p:sp>
        <p:nvSpPr>
          <p:cNvPr id="66563" name="Rectangle 3"/>
          <p:cNvSpPr>
            <a:spLocks noGrp="1" noChangeArrowheads="1"/>
          </p:cNvSpPr>
          <p:nvPr>
            <p:ph idx="1"/>
          </p:nvPr>
        </p:nvSpPr>
        <p:spPr>
          <a:xfrm>
            <a:off x="381000" y="1600200"/>
            <a:ext cx="8458200" cy="5257800"/>
          </a:xfrm>
        </p:spPr>
        <p:txBody>
          <a:bodyPr/>
          <a:lstStyle/>
          <a:p>
            <a:pPr>
              <a:lnSpc>
                <a:spcPct val="80000"/>
              </a:lnSpc>
            </a:pPr>
            <a:r>
              <a:rPr lang="en-US" sz="2800" dirty="0" smtClean="0"/>
              <a:t>External Contamination </a:t>
            </a:r>
          </a:p>
          <a:p>
            <a:pPr lvl="1">
              <a:lnSpc>
                <a:spcPct val="80000"/>
              </a:lnSpc>
            </a:pPr>
            <a:r>
              <a:rPr lang="en-US" sz="2000" dirty="0" smtClean="0"/>
              <a:t>Radiation Debris Is On The Body and Clothing </a:t>
            </a:r>
          </a:p>
          <a:p>
            <a:pPr lvl="1">
              <a:lnSpc>
                <a:spcPct val="80000"/>
              </a:lnSpc>
            </a:pPr>
            <a:r>
              <a:rPr lang="en-US" sz="2000" dirty="0" smtClean="0"/>
              <a:t>Contamination Is Removed By Medical Decontamination </a:t>
            </a:r>
          </a:p>
          <a:p>
            <a:pPr lvl="1">
              <a:lnSpc>
                <a:spcPct val="80000"/>
              </a:lnSpc>
            </a:pPr>
            <a:r>
              <a:rPr lang="en-US" sz="2000" dirty="0" smtClean="0"/>
              <a:t>Prevent Internal Contamination By Inhaling, Swallowing or Through Open Wounds</a:t>
            </a:r>
          </a:p>
          <a:p>
            <a:pPr>
              <a:lnSpc>
                <a:spcPct val="80000"/>
              </a:lnSpc>
            </a:pPr>
            <a:r>
              <a:rPr lang="en-US" sz="2800" dirty="0" smtClean="0"/>
              <a:t>Internal Contamination Caused By Inhalation, Ingestion or Absorbed By Open Wounds </a:t>
            </a:r>
          </a:p>
          <a:p>
            <a:pPr lvl="1">
              <a:lnSpc>
                <a:spcPct val="80000"/>
              </a:lnSpc>
            </a:pPr>
            <a:r>
              <a:rPr lang="en-US" sz="2000" dirty="0" smtClean="0"/>
              <a:t>Potential Thyroid Gland Injury </a:t>
            </a:r>
          </a:p>
          <a:p>
            <a:pPr>
              <a:lnSpc>
                <a:spcPct val="80000"/>
              </a:lnSpc>
            </a:pPr>
            <a:r>
              <a:rPr lang="en-US" sz="2800" dirty="0" smtClean="0"/>
              <a:t>Unit Measures </a:t>
            </a:r>
          </a:p>
          <a:p>
            <a:pPr lvl="1">
              <a:lnSpc>
                <a:spcPct val="80000"/>
              </a:lnSpc>
            </a:pPr>
            <a:r>
              <a:rPr lang="en-US" sz="2000" dirty="0" smtClean="0"/>
              <a:t>100 Rad  = 1 Gray     (Gy) </a:t>
            </a:r>
          </a:p>
          <a:p>
            <a:pPr lvl="1">
              <a:lnSpc>
                <a:spcPct val="80000"/>
              </a:lnSpc>
            </a:pPr>
            <a:r>
              <a:rPr lang="en-US" sz="2000" dirty="0" smtClean="0"/>
              <a:t>100 Rem = 1 Sievert  (Sv) </a:t>
            </a:r>
          </a:p>
          <a:p>
            <a:pPr lvl="1">
              <a:lnSpc>
                <a:spcPct val="80000"/>
              </a:lnSpc>
            </a:pPr>
            <a:r>
              <a:rPr lang="en-US" sz="2000" dirty="0" smtClean="0"/>
              <a:t>Amount of Radiation Human Absorbs Measured in RAD</a:t>
            </a:r>
          </a:p>
          <a:p>
            <a:pPr lvl="1">
              <a:lnSpc>
                <a:spcPct val="80000"/>
              </a:lnSpc>
            </a:pPr>
            <a:r>
              <a:rPr lang="en-US" sz="2000" dirty="0" smtClean="0"/>
              <a:t>Biological Effects of the RAD Exposure is Measured in REM </a:t>
            </a:r>
          </a:p>
        </p:txBody>
      </p:sp>
    </p:spTree>
    <p:extLst>
      <p:ext uri="{BB962C8B-B14F-4D97-AF65-F5344CB8AC3E}">
        <p14:creationId xmlns:p14="http://schemas.microsoft.com/office/powerpoint/2010/main" val="39773898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Radiation Exposure: </a:t>
            </a:r>
            <a:br>
              <a:rPr lang="en-US" dirty="0" smtClean="0"/>
            </a:br>
            <a:r>
              <a:rPr lang="en-US" dirty="0" smtClean="0"/>
              <a:t>Prodromal Symptoms </a:t>
            </a:r>
          </a:p>
        </p:txBody>
      </p:sp>
      <p:graphicFrame>
        <p:nvGraphicFramePr>
          <p:cNvPr id="52265" name="Group 41"/>
          <p:cNvGraphicFramePr>
            <a:graphicFrameLocks noGrp="1"/>
          </p:cNvGraphicFramePr>
          <p:nvPr>
            <p:ph idx="1"/>
            <p:extLst>
              <p:ext uri="{D42A27DB-BD31-4B8C-83A1-F6EECF244321}">
                <p14:modId xmlns:p14="http://schemas.microsoft.com/office/powerpoint/2010/main" val="2865585377"/>
              </p:ext>
            </p:extLst>
          </p:nvPr>
        </p:nvGraphicFramePr>
        <p:xfrm>
          <a:off x="457200" y="1524000"/>
          <a:ext cx="8382000" cy="5029201"/>
        </p:xfrm>
        <a:graphic>
          <a:graphicData uri="http://schemas.openxmlformats.org/drawingml/2006/table">
            <a:tbl>
              <a:tblPr/>
              <a:tblGrid>
                <a:gridCol w="1384852"/>
                <a:gridCol w="1822173"/>
                <a:gridCol w="1967948"/>
                <a:gridCol w="3207027"/>
              </a:tblGrid>
              <a:tr h="76659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Symptoms </a:t>
                      </a:r>
                    </a:p>
                  </a:txBody>
                  <a:tcPr marL="85874" marR="85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Time of Onset </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Approximate Whole-Body Radiation Dose </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Physiological Illness </a:t>
                      </a:r>
                    </a:p>
                  </a:txBody>
                  <a:tcPr marL="85874" marR="85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59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Nausea, Vomiting </a:t>
                      </a:r>
                    </a:p>
                  </a:txBody>
                  <a:tcPr marL="85874" marR="85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First 48 Hours</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 Gray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100 Rad</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Decrease In White Blood Cells and Platelets</a:t>
                      </a:r>
                    </a:p>
                  </a:txBody>
                  <a:tcPr marL="85874" marR="85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8863">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Nausea, Vomiting </a:t>
                      </a:r>
                    </a:p>
                  </a:txBody>
                  <a:tcPr marL="85874" marR="85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First 24 Hours </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2 Gray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200 Rad </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Hematopoietic Syndrome</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Marked Decrease in White Blood Cells and Platelets </a:t>
                      </a:r>
                    </a:p>
                  </a:txBody>
                  <a:tcPr marL="85874" marR="85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0992">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Nausea, Vomiting, Diarrhea </a:t>
                      </a:r>
                    </a:p>
                  </a:txBody>
                  <a:tcPr marL="85874" marR="85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First 12 Hours, 8 Hours for Diarrhea </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4 Gray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400 Rad </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Gastrointestinal Damage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50% Mortality in Absence of Treatment </a:t>
                      </a:r>
                    </a:p>
                  </a:txBody>
                  <a:tcPr marL="85874" marR="85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598">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Nausea, Vomiting, Diarrhea</a:t>
                      </a:r>
                    </a:p>
                  </a:txBody>
                  <a:tcPr marL="85874" marR="85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Within 5 Minutes </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10-30 Gray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1,000 – 3,000 Rad</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Severe Gastrointestinal Damage</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Very Poor Prognosis </a:t>
                      </a:r>
                    </a:p>
                  </a:txBody>
                  <a:tcPr marL="85874" marR="85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552">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CNS Impact, Mental Status Changes</a:t>
                      </a:r>
                    </a:p>
                  </a:txBody>
                  <a:tcPr marL="85874" marR="85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Within Minutes </a:t>
                      </a: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 typeface="Wingdings" pitchFamily="2" charset="2"/>
                        <a:buChar char="Ø"/>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30 Gray </a:t>
                      </a:r>
                    </a:p>
                    <a:p>
                      <a:pPr marL="0" marR="0" lvl="0" indent="0" algn="l" defTabSz="914400" rtl="0" eaLnBrk="0" fontAlgn="base" latinLnBrk="0" hangingPunct="0">
                        <a:lnSpc>
                          <a:spcPct val="100000"/>
                        </a:lnSpc>
                        <a:spcBef>
                          <a:spcPct val="20000"/>
                        </a:spcBef>
                        <a:spcAft>
                          <a:spcPct val="0"/>
                        </a:spcAft>
                        <a:buClr>
                          <a:srgbClr val="0089CD"/>
                        </a:buClr>
                        <a:buSzTx/>
                        <a:buFont typeface="Wingdings" pitchFamily="2" charset="2"/>
                        <a:buChar char="Ø"/>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3,000 Rad</a:t>
                      </a:r>
                    </a:p>
                    <a:p>
                      <a:pPr marL="0" marR="0" lvl="0" indent="0" algn="l" defTabSz="914400" rtl="0" eaLnBrk="0" fontAlgn="base" latinLnBrk="0" hangingPunct="0">
                        <a:lnSpc>
                          <a:spcPct val="100000"/>
                        </a:lnSpc>
                        <a:spcBef>
                          <a:spcPct val="20000"/>
                        </a:spcBef>
                        <a:spcAft>
                          <a:spcPct val="0"/>
                        </a:spcAft>
                        <a:buClr>
                          <a:srgbClr val="0089CD"/>
                        </a:buClr>
                        <a:buSzTx/>
                        <a:buFont typeface="Wingdings" pitchFamily="2" charset="2"/>
                        <a:buChar char="Ø"/>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5874" marR="85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Neurovascular Syndrome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Severe CNS Damage, Cardiovascular Collapse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Lethal </a:t>
                      </a:r>
                    </a:p>
                  </a:txBody>
                  <a:tcPr marL="85874" marR="85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78831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Biological Exposure </a:t>
            </a:r>
          </a:p>
        </p:txBody>
      </p:sp>
      <p:sp>
        <p:nvSpPr>
          <p:cNvPr id="68611" name="Rectangle 3"/>
          <p:cNvSpPr>
            <a:spLocks noGrp="1" noChangeArrowheads="1"/>
          </p:cNvSpPr>
          <p:nvPr>
            <p:ph idx="1"/>
          </p:nvPr>
        </p:nvSpPr>
        <p:spPr>
          <a:xfrm>
            <a:off x="685800" y="1447800"/>
            <a:ext cx="8153400" cy="5257800"/>
          </a:xfrm>
        </p:spPr>
        <p:txBody>
          <a:bodyPr>
            <a:normAutofit lnSpcReduction="10000"/>
          </a:bodyPr>
          <a:lstStyle/>
          <a:p>
            <a:pPr>
              <a:lnSpc>
                <a:spcPct val="90000"/>
              </a:lnSpc>
            </a:pPr>
            <a:r>
              <a:rPr lang="en-US" sz="2800" dirty="0" smtClean="0"/>
              <a:t>Biological Terrorism</a:t>
            </a:r>
          </a:p>
          <a:p>
            <a:pPr>
              <a:lnSpc>
                <a:spcPct val="90000"/>
              </a:lnSpc>
            </a:pPr>
            <a:r>
              <a:rPr lang="en-US" sz="2800" dirty="0" smtClean="0"/>
              <a:t>Epidemic / Pandemic </a:t>
            </a:r>
          </a:p>
          <a:p>
            <a:pPr>
              <a:lnSpc>
                <a:spcPct val="90000"/>
              </a:lnSpc>
            </a:pPr>
            <a:r>
              <a:rPr lang="en-US" sz="2800" dirty="0" smtClean="0"/>
              <a:t>Potential Biological Exposure </a:t>
            </a:r>
          </a:p>
          <a:p>
            <a:pPr lvl="1">
              <a:lnSpc>
                <a:spcPct val="90000"/>
              </a:lnSpc>
            </a:pPr>
            <a:r>
              <a:rPr lang="en-US" sz="2400" dirty="0" smtClean="0"/>
              <a:t>Disease Unusual Or Does Occur Naturally</a:t>
            </a:r>
          </a:p>
          <a:p>
            <a:pPr lvl="1">
              <a:lnSpc>
                <a:spcPct val="90000"/>
              </a:lnSpc>
            </a:pPr>
            <a:r>
              <a:rPr lang="en-US" sz="2400" dirty="0" smtClean="0"/>
              <a:t>Multiple Diseases </a:t>
            </a:r>
          </a:p>
          <a:p>
            <a:pPr lvl="1">
              <a:lnSpc>
                <a:spcPct val="90000"/>
              </a:lnSpc>
            </a:pPr>
            <a:r>
              <a:rPr lang="en-US" sz="2400" dirty="0" smtClean="0"/>
              <a:t>Large Numbers of Military and Civilian </a:t>
            </a:r>
          </a:p>
          <a:p>
            <a:pPr lvl="1">
              <a:lnSpc>
                <a:spcPct val="90000"/>
              </a:lnSpc>
            </a:pPr>
            <a:r>
              <a:rPr lang="en-US" sz="2400" dirty="0" smtClean="0"/>
              <a:t>Massive Point-Source </a:t>
            </a:r>
          </a:p>
          <a:p>
            <a:pPr lvl="1">
              <a:lnSpc>
                <a:spcPct val="90000"/>
              </a:lnSpc>
            </a:pPr>
            <a:r>
              <a:rPr lang="en-US" sz="2400" dirty="0" smtClean="0"/>
              <a:t>Aerosol Route </a:t>
            </a:r>
          </a:p>
          <a:p>
            <a:pPr lvl="1">
              <a:lnSpc>
                <a:spcPct val="90000"/>
              </a:lnSpc>
            </a:pPr>
            <a:r>
              <a:rPr lang="en-US" sz="2400" dirty="0" smtClean="0"/>
              <a:t>High Morbidity / Mortality</a:t>
            </a:r>
          </a:p>
          <a:p>
            <a:pPr lvl="1">
              <a:lnSpc>
                <a:spcPct val="90000"/>
              </a:lnSpc>
            </a:pPr>
            <a:r>
              <a:rPr lang="en-US" sz="2400" dirty="0" smtClean="0"/>
              <a:t>Disease Limited To Localized Geographic Area</a:t>
            </a:r>
          </a:p>
          <a:p>
            <a:pPr lvl="1">
              <a:lnSpc>
                <a:spcPct val="90000"/>
              </a:lnSpc>
            </a:pPr>
            <a:r>
              <a:rPr lang="en-US" sz="2400" dirty="0" smtClean="0"/>
              <a:t>Low Exposure in Air Filtered Locations </a:t>
            </a:r>
          </a:p>
          <a:p>
            <a:pPr lvl="1">
              <a:lnSpc>
                <a:spcPct val="90000"/>
              </a:lnSpc>
            </a:pPr>
            <a:r>
              <a:rPr lang="en-US" sz="2400" dirty="0" smtClean="0"/>
              <a:t>Dead Animals </a:t>
            </a:r>
          </a:p>
          <a:p>
            <a:pPr lvl="1">
              <a:lnSpc>
                <a:spcPct val="90000"/>
              </a:lnSpc>
            </a:pPr>
            <a:r>
              <a:rPr lang="en-US" sz="2400" dirty="0" smtClean="0"/>
              <a:t>Absence of Natural Vector </a:t>
            </a:r>
          </a:p>
          <a:p>
            <a:pPr lvl="1">
              <a:lnSpc>
                <a:spcPct val="90000"/>
              </a:lnSpc>
            </a:pPr>
            <a:endParaRPr lang="en-US" sz="2000" dirty="0" smtClean="0"/>
          </a:p>
          <a:p>
            <a:pPr lvl="1">
              <a:lnSpc>
                <a:spcPct val="90000"/>
              </a:lnSpc>
            </a:pPr>
            <a:endParaRPr lang="en-US" sz="2000" dirty="0" smtClean="0"/>
          </a:p>
        </p:txBody>
      </p:sp>
    </p:spTree>
    <p:extLst>
      <p:ext uri="{BB962C8B-B14F-4D97-AF65-F5344CB8AC3E}">
        <p14:creationId xmlns:p14="http://schemas.microsoft.com/office/powerpoint/2010/main" val="500373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76200"/>
            <a:ext cx="7772400" cy="1143000"/>
          </a:xfrm>
        </p:spPr>
        <p:txBody>
          <a:bodyPr/>
          <a:lstStyle/>
          <a:p>
            <a:r>
              <a:rPr lang="en-US" dirty="0" smtClean="0"/>
              <a:t>Biological Agents</a:t>
            </a:r>
          </a:p>
        </p:txBody>
      </p:sp>
      <p:sp>
        <p:nvSpPr>
          <p:cNvPr id="69635" name="Rectangle 3"/>
          <p:cNvSpPr>
            <a:spLocks noGrp="1" noChangeArrowheads="1"/>
          </p:cNvSpPr>
          <p:nvPr>
            <p:ph idx="1"/>
          </p:nvPr>
        </p:nvSpPr>
        <p:spPr>
          <a:xfrm>
            <a:off x="533400" y="1752600"/>
            <a:ext cx="6781800" cy="4114800"/>
          </a:xfrm>
        </p:spPr>
        <p:txBody>
          <a:bodyPr/>
          <a:lstStyle/>
          <a:p>
            <a:r>
              <a:rPr lang="en-US" dirty="0" smtClean="0"/>
              <a:t>Anthrax</a:t>
            </a:r>
          </a:p>
          <a:p>
            <a:r>
              <a:rPr lang="en-US" dirty="0" smtClean="0"/>
              <a:t>Tularemia </a:t>
            </a:r>
          </a:p>
          <a:p>
            <a:r>
              <a:rPr lang="en-US" dirty="0" smtClean="0"/>
              <a:t>Plague</a:t>
            </a:r>
          </a:p>
          <a:p>
            <a:r>
              <a:rPr lang="en-US" dirty="0" smtClean="0"/>
              <a:t>Smallpox</a:t>
            </a:r>
          </a:p>
          <a:p>
            <a:r>
              <a:rPr lang="en-US" dirty="0" smtClean="0"/>
              <a:t>Botulinum Toxin</a:t>
            </a:r>
          </a:p>
          <a:p>
            <a:r>
              <a:rPr lang="en-US" dirty="0" smtClean="0"/>
              <a:t>Viral Hemorrhagic Fevers</a:t>
            </a:r>
          </a:p>
        </p:txBody>
      </p:sp>
      <p:pic>
        <p:nvPicPr>
          <p:cNvPr id="69637" name="Picture 5" descr="http://upload.wikimedia.org/wikipedia/commons/thumb/a/a1/Bacillus_anthracis_Gram.jpg/230px-Bacillus_anthracis_Gram.jpg"/>
          <p:cNvPicPr>
            <a:picLocks noChangeAspect="1" noChangeArrowheads="1"/>
          </p:cNvPicPr>
          <p:nvPr/>
        </p:nvPicPr>
        <p:blipFill>
          <a:blip r:embed="rId3" cstate="print"/>
          <a:srcRect/>
          <a:stretch>
            <a:fillRect/>
          </a:stretch>
        </p:blipFill>
        <p:spPr bwMode="auto">
          <a:xfrm>
            <a:off x="4724400" y="1837871"/>
            <a:ext cx="4083437" cy="2734129"/>
          </a:xfrm>
          <a:prstGeom prst="rect">
            <a:avLst/>
          </a:prstGeom>
          <a:noFill/>
          <a:ln w="19050">
            <a:solidFill>
              <a:schemeClr val="accent4"/>
            </a:solidFill>
          </a:ln>
        </p:spPr>
      </p:pic>
    </p:spTree>
    <p:extLst>
      <p:ext uri="{BB962C8B-B14F-4D97-AF65-F5344CB8AC3E}">
        <p14:creationId xmlns:p14="http://schemas.microsoft.com/office/powerpoint/2010/main" val="114770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143000"/>
          </a:xfrm>
        </p:spPr>
        <p:txBody>
          <a:bodyPr/>
          <a:lstStyle/>
          <a:p>
            <a:r>
              <a:rPr lang="en-US" dirty="0" smtClean="0">
                <a:solidFill>
                  <a:schemeClr val="bg1"/>
                </a:solidFill>
              </a:rPr>
              <a:t>FEMA Review </a:t>
            </a:r>
          </a:p>
        </p:txBody>
      </p:sp>
      <p:graphicFrame>
        <p:nvGraphicFramePr>
          <p:cNvPr id="759863" name="Group 55"/>
          <p:cNvGraphicFramePr>
            <a:graphicFrameLocks noGrp="1"/>
          </p:cNvGraphicFramePr>
          <p:nvPr>
            <p:ph type="chart" idx="1"/>
            <p:extLst>
              <p:ext uri="{D42A27DB-BD31-4B8C-83A1-F6EECF244321}">
                <p14:modId xmlns:p14="http://schemas.microsoft.com/office/powerpoint/2010/main" val="2036335440"/>
              </p:ext>
            </p:extLst>
          </p:nvPr>
        </p:nvGraphicFramePr>
        <p:xfrm>
          <a:off x="685800" y="2133600"/>
          <a:ext cx="7772400" cy="3124200"/>
        </p:xfrm>
        <a:graphic>
          <a:graphicData uri="http://schemas.openxmlformats.org/drawingml/2006/table">
            <a:tbl>
              <a:tblPr/>
              <a:tblGrid>
                <a:gridCol w="2526633"/>
                <a:gridCol w="2811018"/>
                <a:gridCol w="2434749"/>
              </a:tblGrid>
              <a:tr h="1068457">
                <a:tc>
                  <a:txBody>
                    <a:bodyPr/>
                    <a:lstStyle/>
                    <a:p>
                      <a:pPr marL="0" marR="0" lvl="0" indent="0" algn="ctr"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BY STATE</a:t>
                      </a:r>
                    </a:p>
                  </a:txBody>
                  <a:tcPr marL="98178" marR="981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Disaster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Declarations</a:t>
                      </a:r>
                    </a:p>
                  </a:txBody>
                  <a:tcPr marL="98178" marR="981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Emergency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Declaration</a:t>
                      </a:r>
                    </a:p>
                  </a:txBody>
                  <a:tcPr marL="98178" marR="981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713">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Total Disaster </a:t>
                      </a:r>
                    </a:p>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Declarations</a:t>
                      </a:r>
                    </a:p>
                  </a:txBody>
                  <a:tcPr marL="98178" marR="981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2054</a:t>
                      </a:r>
                    </a:p>
                  </a:txBody>
                  <a:tcPr marL="98178" marR="981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344</a:t>
                      </a:r>
                    </a:p>
                  </a:txBody>
                  <a:tcPr marL="98178" marR="981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030">
                <a:tc>
                  <a:txBody>
                    <a:bodyPr/>
                    <a:lstStyle/>
                    <a:p>
                      <a:pPr marL="0" marR="0" lvl="0" indent="0" algn="l"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Average </a:t>
                      </a:r>
                    </a:p>
                  </a:txBody>
                  <a:tcPr marL="98178" marR="981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34</a:t>
                      </a:r>
                    </a:p>
                  </a:txBody>
                  <a:tcPr marL="98178" marR="981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9CD"/>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a:t>
                      </a:r>
                    </a:p>
                  </a:txBody>
                  <a:tcPr marL="98178" marR="981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992539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76200"/>
            <a:ext cx="7772400" cy="1143000"/>
          </a:xfrm>
        </p:spPr>
        <p:txBody>
          <a:bodyPr/>
          <a:lstStyle/>
          <a:p>
            <a:r>
              <a:rPr lang="en-US" dirty="0" smtClean="0"/>
              <a:t>Ethical Consideration </a:t>
            </a:r>
          </a:p>
        </p:txBody>
      </p:sp>
      <p:sp>
        <p:nvSpPr>
          <p:cNvPr id="70659" name="Rectangle 3"/>
          <p:cNvSpPr>
            <a:spLocks noGrp="1" noChangeArrowheads="1"/>
          </p:cNvSpPr>
          <p:nvPr>
            <p:ph idx="1"/>
          </p:nvPr>
        </p:nvSpPr>
        <p:spPr>
          <a:xfrm>
            <a:off x="533400" y="1676400"/>
            <a:ext cx="5638800" cy="4114800"/>
          </a:xfrm>
        </p:spPr>
        <p:txBody>
          <a:bodyPr/>
          <a:lstStyle/>
          <a:p>
            <a:r>
              <a:rPr lang="en-US" dirty="0" smtClean="0"/>
              <a:t>Autonomy </a:t>
            </a:r>
          </a:p>
          <a:p>
            <a:r>
              <a:rPr lang="en-US" dirty="0" smtClean="0"/>
              <a:t>Nonmaleficence</a:t>
            </a:r>
          </a:p>
          <a:p>
            <a:r>
              <a:rPr lang="en-US" dirty="0" smtClean="0"/>
              <a:t>Beneficence</a:t>
            </a:r>
          </a:p>
          <a:p>
            <a:r>
              <a:rPr lang="en-US" dirty="0" smtClean="0"/>
              <a:t>Justice </a:t>
            </a:r>
          </a:p>
        </p:txBody>
      </p:sp>
      <p:pic>
        <p:nvPicPr>
          <p:cNvPr id="12290" name="Picture 2" descr="http://cmsny.org/wp-content/uploads/lady-liberty-scales-of-justice-h-1000.jpg"/>
          <p:cNvPicPr>
            <a:picLocks noChangeAspect="1" noChangeArrowheads="1"/>
          </p:cNvPicPr>
          <p:nvPr/>
        </p:nvPicPr>
        <p:blipFill>
          <a:blip r:embed="rId3" cstate="print"/>
          <a:srcRect/>
          <a:stretch>
            <a:fillRect/>
          </a:stretch>
        </p:blipFill>
        <p:spPr bwMode="auto">
          <a:xfrm>
            <a:off x="4114800" y="2057400"/>
            <a:ext cx="4619625" cy="3169518"/>
          </a:xfrm>
          <a:prstGeom prst="rect">
            <a:avLst/>
          </a:prstGeom>
          <a:noFill/>
          <a:ln w="57150">
            <a:solidFill>
              <a:schemeClr val="accent3">
                <a:lumMod val="50000"/>
              </a:schemeClr>
            </a:solidFill>
          </a:ln>
        </p:spPr>
      </p:pic>
    </p:spTree>
    <p:extLst>
      <p:ext uri="{BB962C8B-B14F-4D97-AF65-F5344CB8AC3E}">
        <p14:creationId xmlns:p14="http://schemas.microsoft.com/office/powerpoint/2010/main" val="1770713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Regional Integration </a:t>
            </a:r>
          </a:p>
        </p:txBody>
      </p:sp>
      <p:sp>
        <p:nvSpPr>
          <p:cNvPr id="71683" name="Rectangle 3"/>
          <p:cNvSpPr>
            <a:spLocks noGrp="1" noChangeArrowheads="1"/>
          </p:cNvSpPr>
          <p:nvPr>
            <p:ph idx="1"/>
          </p:nvPr>
        </p:nvSpPr>
        <p:spPr>
          <a:xfrm>
            <a:off x="609600" y="1600200"/>
            <a:ext cx="4495800" cy="5029200"/>
          </a:xfrm>
        </p:spPr>
        <p:txBody>
          <a:bodyPr/>
          <a:lstStyle/>
          <a:p>
            <a:r>
              <a:rPr lang="en-US" sz="2800" dirty="0" smtClean="0"/>
              <a:t>Regional Hazard Vulnerability Assessment </a:t>
            </a:r>
          </a:p>
          <a:p>
            <a:r>
              <a:rPr lang="en-US" sz="2800" dirty="0" smtClean="0"/>
              <a:t>Regional Coordination </a:t>
            </a:r>
          </a:p>
          <a:p>
            <a:r>
              <a:rPr lang="en-US" sz="2800" dirty="0" smtClean="0"/>
              <a:t>Regional Communication </a:t>
            </a:r>
          </a:p>
          <a:p>
            <a:r>
              <a:rPr lang="en-US" sz="2800" dirty="0" smtClean="0"/>
              <a:t>Patient Tracking </a:t>
            </a:r>
          </a:p>
          <a:p>
            <a:r>
              <a:rPr lang="en-US" sz="2800" dirty="0" smtClean="0"/>
              <a:t>Mutual Sharing </a:t>
            </a:r>
          </a:p>
          <a:p>
            <a:r>
              <a:rPr lang="en-US" sz="2800" dirty="0" smtClean="0"/>
              <a:t>Exercise Development </a:t>
            </a:r>
          </a:p>
          <a:p>
            <a:r>
              <a:rPr lang="en-US" sz="2800" dirty="0" smtClean="0"/>
              <a:t>After Action Review </a:t>
            </a:r>
          </a:p>
        </p:txBody>
      </p:sp>
      <p:pic>
        <p:nvPicPr>
          <p:cNvPr id="71685" name="Picture 5" descr="http://t1.gstatic.com/images?q=tbn:ANd9GcRU_W0M2jFDgfao0Z2hzO5JNGvFLqpl-MWuQTVPQtxL3wehXdFfmQ"/>
          <p:cNvPicPr>
            <a:picLocks noChangeAspect="1" noChangeArrowheads="1"/>
          </p:cNvPicPr>
          <p:nvPr/>
        </p:nvPicPr>
        <p:blipFill>
          <a:blip r:embed="rId3" cstate="print"/>
          <a:srcRect/>
          <a:stretch>
            <a:fillRect/>
          </a:stretch>
        </p:blipFill>
        <p:spPr bwMode="auto">
          <a:xfrm>
            <a:off x="4774677" y="2209800"/>
            <a:ext cx="4216923" cy="3158624"/>
          </a:xfrm>
          <a:prstGeom prst="rect">
            <a:avLst/>
          </a:prstGeom>
          <a:noFill/>
        </p:spPr>
      </p:pic>
    </p:spTree>
    <p:extLst>
      <p:ext uri="{BB962C8B-B14F-4D97-AF65-F5344CB8AC3E}">
        <p14:creationId xmlns:p14="http://schemas.microsoft.com/office/powerpoint/2010/main" val="111252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Regional Medical Operation Centers</a:t>
            </a:r>
            <a:endParaRPr lang="en-US" dirty="0"/>
          </a:p>
        </p:txBody>
      </p:sp>
      <p:pic>
        <p:nvPicPr>
          <p:cNvPr id="4" name="Picture 4" descr="EMOC4"/>
          <p:cNvPicPr>
            <a:picLocks noChangeAspect="1" noChangeArrowheads="1"/>
          </p:cNvPicPr>
          <p:nvPr/>
        </p:nvPicPr>
        <p:blipFill>
          <a:blip r:embed="rId3" cstate="print"/>
          <a:srcRect t="24812"/>
          <a:stretch>
            <a:fillRect/>
          </a:stretch>
        </p:blipFill>
        <p:spPr bwMode="auto">
          <a:xfrm>
            <a:off x="304800" y="1676400"/>
            <a:ext cx="8499557" cy="4800600"/>
          </a:xfrm>
          <a:prstGeom prst="rect">
            <a:avLst/>
          </a:prstGeom>
          <a:noFill/>
          <a:ln w="9525">
            <a:noFill/>
            <a:miter lim="800000"/>
            <a:headEnd/>
            <a:tailEnd/>
          </a:ln>
        </p:spPr>
      </p:pic>
    </p:spTree>
    <p:extLst>
      <p:ext uri="{BB962C8B-B14F-4D97-AF65-F5344CB8AC3E}">
        <p14:creationId xmlns:p14="http://schemas.microsoft.com/office/powerpoint/2010/main" val="1736225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76200"/>
            <a:ext cx="7772400" cy="1219200"/>
          </a:xfrm>
        </p:spPr>
        <p:txBody>
          <a:bodyPr/>
          <a:lstStyle/>
          <a:p>
            <a:r>
              <a:rPr lang="en-US" dirty="0" smtClean="0"/>
              <a:t>RMOC</a:t>
            </a:r>
          </a:p>
        </p:txBody>
      </p:sp>
      <p:sp>
        <p:nvSpPr>
          <p:cNvPr id="72707" name="Rectangle 3"/>
          <p:cNvSpPr>
            <a:spLocks noGrp="1" noChangeArrowheads="1"/>
          </p:cNvSpPr>
          <p:nvPr>
            <p:ph idx="1"/>
          </p:nvPr>
        </p:nvSpPr>
        <p:spPr>
          <a:xfrm>
            <a:off x="685800" y="1600200"/>
            <a:ext cx="7772400" cy="4953000"/>
          </a:xfrm>
        </p:spPr>
        <p:txBody>
          <a:bodyPr>
            <a:normAutofit lnSpcReduction="10000"/>
          </a:bodyPr>
          <a:lstStyle/>
          <a:p>
            <a:pPr>
              <a:lnSpc>
                <a:spcPct val="80000"/>
              </a:lnSpc>
            </a:pPr>
            <a:r>
              <a:rPr lang="en-US" sz="2800" dirty="0" smtClean="0"/>
              <a:t>Foster Agency Collaboration / Involvement</a:t>
            </a:r>
          </a:p>
          <a:p>
            <a:pPr>
              <a:lnSpc>
                <a:spcPct val="80000"/>
              </a:lnSpc>
            </a:pPr>
            <a:r>
              <a:rPr lang="en-US" sz="2800" dirty="0" smtClean="0"/>
              <a:t>Provide Educational Resources </a:t>
            </a:r>
          </a:p>
          <a:p>
            <a:pPr>
              <a:lnSpc>
                <a:spcPct val="80000"/>
              </a:lnSpc>
            </a:pPr>
            <a:r>
              <a:rPr lang="en-US" sz="2800" dirty="0" smtClean="0"/>
              <a:t>Integration of Multi-Agency </a:t>
            </a:r>
          </a:p>
          <a:p>
            <a:pPr>
              <a:lnSpc>
                <a:spcPct val="80000"/>
              </a:lnSpc>
            </a:pPr>
            <a:r>
              <a:rPr lang="en-US" sz="2800" dirty="0" smtClean="0"/>
              <a:t>Health / Medical Professionals / Public Health </a:t>
            </a:r>
          </a:p>
          <a:p>
            <a:pPr>
              <a:lnSpc>
                <a:spcPct val="80000"/>
              </a:lnSpc>
            </a:pPr>
            <a:r>
              <a:rPr lang="en-US" sz="2800" dirty="0" smtClean="0"/>
              <a:t>EMS Providers / Medical Control / Medical Directors</a:t>
            </a:r>
          </a:p>
          <a:p>
            <a:pPr>
              <a:lnSpc>
                <a:spcPct val="80000"/>
              </a:lnSpc>
            </a:pPr>
            <a:r>
              <a:rPr lang="en-US" sz="2800" dirty="0" smtClean="0"/>
              <a:t>Medical Examiners Office </a:t>
            </a:r>
          </a:p>
          <a:p>
            <a:pPr>
              <a:lnSpc>
                <a:spcPct val="80000"/>
              </a:lnSpc>
            </a:pPr>
            <a:r>
              <a:rPr lang="en-US" sz="2800" dirty="0" smtClean="0"/>
              <a:t>Community Leaders</a:t>
            </a:r>
          </a:p>
          <a:p>
            <a:pPr>
              <a:lnSpc>
                <a:spcPct val="80000"/>
              </a:lnSpc>
            </a:pPr>
            <a:r>
              <a:rPr lang="en-US" sz="2800" dirty="0" smtClean="0"/>
              <a:t>School Systems </a:t>
            </a:r>
          </a:p>
          <a:p>
            <a:pPr>
              <a:lnSpc>
                <a:spcPct val="80000"/>
              </a:lnSpc>
            </a:pPr>
            <a:r>
              <a:rPr lang="en-US" sz="2800" dirty="0" smtClean="0"/>
              <a:t>City / County / Emergency Managers </a:t>
            </a:r>
          </a:p>
          <a:p>
            <a:pPr>
              <a:lnSpc>
                <a:spcPct val="80000"/>
              </a:lnSpc>
            </a:pPr>
            <a:r>
              <a:rPr lang="en-US" sz="2800" dirty="0" smtClean="0"/>
              <a:t>Law Enforcement Agencies </a:t>
            </a:r>
          </a:p>
          <a:p>
            <a:pPr>
              <a:lnSpc>
                <a:spcPct val="80000"/>
              </a:lnSpc>
            </a:pPr>
            <a:r>
              <a:rPr lang="en-US" sz="2800" dirty="0" smtClean="0"/>
              <a:t>Business Community </a:t>
            </a:r>
          </a:p>
          <a:p>
            <a:pPr lvl="1">
              <a:lnSpc>
                <a:spcPct val="80000"/>
              </a:lnSpc>
            </a:pPr>
            <a:endParaRPr lang="en-US" sz="2400" dirty="0" smtClean="0"/>
          </a:p>
        </p:txBody>
      </p:sp>
    </p:spTree>
    <p:extLst>
      <p:ext uri="{BB962C8B-B14F-4D97-AF65-F5344CB8AC3E}">
        <p14:creationId xmlns:p14="http://schemas.microsoft.com/office/powerpoint/2010/main" val="2636605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09600" y="76200"/>
            <a:ext cx="7772400" cy="1143000"/>
          </a:xfrm>
        </p:spPr>
        <p:txBody>
          <a:bodyPr/>
          <a:lstStyle/>
          <a:p>
            <a:r>
              <a:rPr lang="en-US" dirty="0" smtClean="0"/>
              <a:t>Questions</a:t>
            </a:r>
          </a:p>
        </p:txBody>
      </p:sp>
      <p:sp>
        <p:nvSpPr>
          <p:cNvPr id="73731" name="Content Placeholder 2"/>
          <p:cNvSpPr>
            <a:spLocks noGrp="1"/>
          </p:cNvSpPr>
          <p:nvPr>
            <p:ph idx="1"/>
          </p:nvPr>
        </p:nvSpPr>
        <p:spPr>
          <a:xfrm>
            <a:off x="685800" y="1600200"/>
            <a:ext cx="7772400" cy="4114800"/>
          </a:xfrm>
        </p:spPr>
        <p:txBody>
          <a:bodyPr/>
          <a:lstStyle/>
          <a:p>
            <a:r>
              <a:rPr lang="en-US" sz="3200" dirty="0" smtClean="0"/>
              <a:t>What is the definition of disaster management?</a:t>
            </a:r>
          </a:p>
          <a:p>
            <a:r>
              <a:rPr lang="en-US" sz="3200" dirty="0" smtClean="0"/>
              <a:t>What are the four public health disaster response phases?</a:t>
            </a:r>
          </a:p>
          <a:p>
            <a:r>
              <a:rPr lang="en-US" sz="3200" dirty="0" smtClean="0"/>
              <a:t>How does the hospital’s response to a disaster reflect preparedness of the seven phases readiness?</a:t>
            </a:r>
          </a:p>
          <a:p>
            <a:endParaRPr lang="en-US" sz="2800" dirty="0" smtClean="0"/>
          </a:p>
          <a:p>
            <a:endParaRPr lang="en-US" sz="2800" dirty="0" smtClean="0"/>
          </a:p>
          <a:p>
            <a:endParaRPr lang="en-US" sz="2800" dirty="0" smtClean="0"/>
          </a:p>
        </p:txBody>
      </p:sp>
    </p:spTree>
    <p:extLst>
      <p:ext uri="{BB962C8B-B14F-4D97-AF65-F5344CB8AC3E}">
        <p14:creationId xmlns:p14="http://schemas.microsoft.com/office/powerpoint/2010/main" val="2232431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Summary</a:t>
            </a:r>
          </a:p>
        </p:txBody>
      </p:sp>
      <p:sp>
        <p:nvSpPr>
          <p:cNvPr id="74755" name="Rectangle 3"/>
          <p:cNvSpPr>
            <a:spLocks noGrp="1" noChangeArrowheads="1"/>
          </p:cNvSpPr>
          <p:nvPr>
            <p:ph idx="1"/>
          </p:nvPr>
        </p:nvSpPr>
        <p:spPr>
          <a:xfrm>
            <a:off x="457200" y="1609724"/>
            <a:ext cx="8458200" cy="5172075"/>
          </a:xfrm>
        </p:spPr>
        <p:txBody>
          <a:bodyPr/>
          <a:lstStyle/>
          <a:p>
            <a:pPr>
              <a:lnSpc>
                <a:spcPct val="80000"/>
              </a:lnSpc>
            </a:pPr>
            <a:r>
              <a:rPr lang="en-US" sz="2700" dirty="0" smtClean="0"/>
              <a:t>Define the Hazards That Impact Your Community and Complete an HVA</a:t>
            </a:r>
          </a:p>
          <a:p>
            <a:pPr>
              <a:lnSpc>
                <a:spcPct val="80000"/>
              </a:lnSpc>
            </a:pPr>
            <a:r>
              <a:rPr lang="en-US" sz="2700" dirty="0" smtClean="0"/>
              <a:t>Define Members of Your Emergency Operations Response Committee </a:t>
            </a:r>
          </a:p>
          <a:p>
            <a:pPr>
              <a:lnSpc>
                <a:spcPct val="80000"/>
              </a:lnSpc>
            </a:pPr>
            <a:r>
              <a:rPr lang="en-US" sz="2700" dirty="0" smtClean="0"/>
              <a:t>Define Response Priorities</a:t>
            </a:r>
          </a:p>
          <a:p>
            <a:pPr>
              <a:lnSpc>
                <a:spcPct val="80000"/>
              </a:lnSpc>
            </a:pPr>
            <a:r>
              <a:rPr lang="en-US" sz="2700" dirty="0" smtClean="0"/>
              <a:t>Develop Emergency Operations Response Plan – Educate </a:t>
            </a:r>
          </a:p>
          <a:p>
            <a:pPr>
              <a:lnSpc>
                <a:spcPct val="80000"/>
              </a:lnSpc>
            </a:pPr>
            <a:r>
              <a:rPr lang="en-US" sz="2700" dirty="0" smtClean="0"/>
              <a:t>Define Special Response Needs </a:t>
            </a:r>
          </a:p>
          <a:p>
            <a:pPr>
              <a:lnSpc>
                <a:spcPct val="80000"/>
              </a:lnSpc>
            </a:pPr>
            <a:r>
              <a:rPr lang="en-US" sz="2700" dirty="0" smtClean="0"/>
              <a:t>Define Realistic Exercises To Test Response Plan </a:t>
            </a:r>
          </a:p>
          <a:p>
            <a:pPr>
              <a:lnSpc>
                <a:spcPct val="80000"/>
              </a:lnSpc>
            </a:pPr>
            <a:r>
              <a:rPr lang="en-US" sz="2700" dirty="0" smtClean="0"/>
              <a:t>Complete After Action Reports </a:t>
            </a:r>
          </a:p>
          <a:p>
            <a:pPr>
              <a:lnSpc>
                <a:spcPct val="80000"/>
              </a:lnSpc>
            </a:pPr>
            <a:r>
              <a:rPr lang="en-US" sz="2700" dirty="0" smtClean="0"/>
              <a:t>Define Performance Improvement Needs</a:t>
            </a:r>
          </a:p>
          <a:p>
            <a:pPr>
              <a:lnSpc>
                <a:spcPct val="80000"/>
              </a:lnSpc>
            </a:pPr>
            <a:r>
              <a:rPr lang="en-US" sz="2700" dirty="0" smtClean="0"/>
              <a:t>Revise Plan  </a:t>
            </a:r>
          </a:p>
        </p:txBody>
      </p:sp>
    </p:spTree>
    <p:extLst>
      <p:ext uri="{BB962C8B-B14F-4D97-AF65-F5344CB8AC3E}">
        <p14:creationId xmlns:p14="http://schemas.microsoft.com/office/powerpoint/2010/main" val="42483723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1066800"/>
          </a:xfrm>
        </p:spPr>
        <p:txBody>
          <a:bodyPr/>
          <a:lstStyle/>
          <a:p>
            <a:r>
              <a:rPr lang="en-US" dirty="0" smtClean="0">
                <a:solidFill>
                  <a:schemeClr val="bg1"/>
                </a:solidFill>
              </a:rPr>
              <a:t>FEMA State Major Disaster Declarations</a:t>
            </a:r>
          </a:p>
        </p:txBody>
      </p:sp>
      <p:graphicFrame>
        <p:nvGraphicFramePr>
          <p:cNvPr id="5" name="Table 4"/>
          <p:cNvGraphicFramePr>
            <a:graphicFrameLocks noGrp="1"/>
          </p:cNvGraphicFramePr>
          <p:nvPr>
            <p:extLst>
              <p:ext uri="{D42A27DB-BD31-4B8C-83A1-F6EECF244321}">
                <p14:modId xmlns:p14="http://schemas.microsoft.com/office/powerpoint/2010/main" val="3416802164"/>
              </p:ext>
            </p:extLst>
          </p:nvPr>
        </p:nvGraphicFramePr>
        <p:xfrm>
          <a:off x="914400" y="1613337"/>
          <a:ext cx="7239000" cy="4558863"/>
        </p:xfrm>
        <a:graphic>
          <a:graphicData uri="http://schemas.openxmlformats.org/drawingml/2006/table">
            <a:tbl>
              <a:tblPr>
                <a:tableStyleId>{5C22544A-7EE6-4342-B048-85BDC9FD1C3A}</a:tableStyleId>
              </a:tblPr>
              <a:tblGrid>
                <a:gridCol w="2365029"/>
                <a:gridCol w="1173718"/>
                <a:gridCol w="2481759"/>
                <a:gridCol w="1218494"/>
              </a:tblGrid>
              <a:tr h="398138">
                <a:tc>
                  <a:txBody>
                    <a:bodyPr/>
                    <a:lstStyle/>
                    <a:p>
                      <a:pPr marL="0" marR="0" eaLnBrk="0" fontAlgn="base" hangingPunct="0">
                        <a:lnSpc>
                          <a:spcPct val="115000"/>
                        </a:lnSpc>
                        <a:spcBef>
                          <a:spcPts val="480"/>
                        </a:spcBef>
                        <a:spcAft>
                          <a:spcPts val="0"/>
                        </a:spcAft>
                      </a:pPr>
                      <a:r>
                        <a:rPr lang="en-US" sz="1800" b="1" kern="1200" dirty="0">
                          <a:effectLst/>
                          <a:latin typeface="Arial" pitchFamily="34" charset="0"/>
                          <a:ea typeface="Verdana" pitchFamily="34" charset="0"/>
                          <a:cs typeface="Arial" pitchFamily="34" charset="0"/>
                        </a:rPr>
                        <a:t>State </a:t>
                      </a:r>
                      <a:endParaRPr lang="en-US" sz="1000" b="1" dirty="0">
                        <a:effectLst/>
                        <a:latin typeface="Arial" pitchFamily="34" charset="0"/>
                        <a:ea typeface="Verdana" pitchFamily="34" charset="0"/>
                        <a:cs typeface="Arial" pitchFamily="34" charset="0"/>
                      </a:endParaRPr>
                    </a:p>
                  </a:txBody>
                  <a:tcPr marL="82373" marR="82373" marT="41187" marB="411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eaLnBrk="0" fontAlgn="base" hangingPunct="0">
                        <a:lnSpc>
                          <a:spcPct val="115000"/>
                        </a:lnSpc>
                        <a:spcBef>
                          <a:spcPts val="480"/>
                        </a:spcBef>
                        <a:spcAft>
                          <a:spcPts val="0"/>
                        </a:spcAft>
                      </a:pPr>
                      <a:r>
                        <a:rPr lang="en-US" sz="1800" b="1" kern="1200" dirty="0">
                          <a:effectLst/>
                          <a:latin typeface="Arial" pitchFamily="34" charset="0"/>
                          <a:ea typeface="Verdana" pitchFamily="34" charset="0"/>
                          <a:cs typeface="Arial" pitchFamily="34" charset="0"/>
                        </a:rPr>
                        <a:t> </a:t>
                      </a:r>
                      <a:endParaRPr lang="en-US" sz="1000" b="1" dirty="0">
                        <a:effectLst/>
                        <a:latin typeface="Arial" pitchFamily="34" charset="0"/>
                        <a:ea typeface="Verdana"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eaLnBrk="0" fontAlgn="base" hangingPunct="0">
                        <a:lnSpc>
                          <a:spcPct val="115000"/>
                        </a:lnSpc>
                        <a:spcBef>
                          <a:spcPts val="480"/>
                        </a:spcBef>
                        <a:spcAft>
                          <a:spcPts val="0"/>
                        </a:spcAft>
                      </a:pPr>
                      <a:r>
                        <a:rPr lang="en-US" sz="1800" b="1" kern="1200" dirty="0">
                          <a:effectLst/>
                          <a:latin typeface="Arial" pitchFamily="34" charset="0"/>
                          <a:ea typeface="Verdana" pitchFamily="34" charset="0"/>
                          <a:cs typeface="Arial" pitchFamily="34" charset="0"/>
                        </a:rPr>
                        <a:t>State</a:t>
                      </a:r>
                      <a:endParaRPr lang="en-US" sz="1000" b="1" dirty="0">
                        <a:effectLst/>
                        <a:latin typeface="Arial" pitchFamily="34" charset="0"/>
                        <a:ea typeface="Verdana" pitchFamily="34" charset="0"/>
                        <a:cs typeface="Arial" pitchFamily="34" charset="0"/>
                      </a:endParaRPr>
                    </a:p>
                  </a:txBody>
                  <a:tcPr marL="82373" marR="82373" marT="41187" marB="411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 </a:t>
                      </a:r>
                      <a:endParaRPr lang="en-US" sz="1000" dirty="0">
                        <a:effectLst/>
                        <a:latin typeface="Arial" pitchFamily="34" charset="0"/>
                        <a:ea typeface="Verdana"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2722">
                <a:tc>
                  <a:txBody>
                    <a:bodyPr/>
                    <a:lstStyle/>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Alabama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Alaska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Arkansas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California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Florida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Georgia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Illinois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Indiana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Iowa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Kansas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Kentucky    </a:t>
                      </a:r>
                      <a:endParaRPr lang="en-US" sz="1000" dirty="0">
                        <a:effectLst/>
                        <a:latin typeface="Arial" pitchFamily="34" charset="0"/>
                        <a:ea typeface="Verdana" pitchFamily="34" charset="0"/>
                        <a:cs typeface="Arial" pitchFamily="34" charset="0"/>
                      </a:endParaRPr>
                    </a:p>
                  </a:txBody>
                  <a:tcPr marL="82373" marR="82373" marT="41187" marB="411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56</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37</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53</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78  </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63</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36</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51</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39</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48</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47</a:t>
                      </a:r>
                      <a:endParaRPr lang="en-US" sz="1000" dirty="0">
                        <a:effectLst/>
                        <a:latin typeface="Arial" pitchFamily="34" charset="0"/>
                        <a:ea typeface="Verdana" pitchFamily="34" charset="0"/>
                        <a:cs typeface="Arial" pitchFamily="34" charset="0"/>
                      </a:endParaRPr>
                    </a:p>
                    <a:p>
                      <a:pPr marL="15621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55</a:t>
                      </a:r>
                      <a:endParaRPr lang="en-US" sz="1000" dirty="0">
                        <a:effectLst/>
                        <a:latin typeface="Arial" pitchFamily="34" charset="0"/>
                        <a:ea typeface="Verdana"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Louisiana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Maine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Minnesota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Mississippi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Missouri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Nebraska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New York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N. Carolina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N. Dakota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Ohio           </a:t>
                      </a:r>
                      <a:endParaRPr lang="en-US" sz="1000" dirty="0">
                        <a:effectLst/>
                        <a:latin typeface="Arial" pitchFamily="34" charset="0"/>
                        <a:ea typeface="Verdana" pitchFamily="34" charset="0"/>
                        <a:cs typeface="Arial" pitchFamily="34" charset="0"/>
                      </a:endParaRPr>
                    </a:p>
                    <a:p>
                      <a:pPr marL="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Oklahoma   </a:t>
                      </a:r>
                      <a:endParaRPr lang="en-US" sz="1000" dirty="0">
                        <a:effectLst/>
                        <a:latin typeface="Arial" pitchFamily="34" charset="0"/>
                        <a:ea typeface="Verdana" pitchFamily="34" charset="0"/>
                        <a:cs typeface="Arial" pitchFamily="34" charset="0"/>
                      </a:endParaRPr>
                    </a:p>
                  </a:txBody>
                  <a:tcPr marL="82373" marR="82373" marT="41187" marB="411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58</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59</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48</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50</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53</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47</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65</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40</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42</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45</a:t>
                      </a:r>
                      <a:endParaRPr lang="en-US" sz="1000" dirty="0">
                        <a:effectLst/>
                        <a:latin typeface="Arial" pitchFamily="34" charset="0"/>
                        <a:ea typeface="Verdana" pitchFamily="34" charset="0"/>
                        <a:cs typeface="Arial" pitchFamily="34" charset="0"/>
                      </a:endParaRPr>
                    </a:p>
                    <a:p>
                      <a:pPr marL="110490" marR="0" eaLnBrk="0" fontAlgn="base" hangingPunct="0">
                        <a:lnSpc>
                          <a:spcPct val="115000"/>
                        </a:lnSpc>
                        <a:spcBef>
                          <a:spcPts val="480"/>
                        </a:spcBef>
                        <a:spcAft>
                          <a:spcPts val="0"/>
                        </a:spcAft>
                      </a:pPr>
                      <a:r>
                        <a:rPr lang="en-US" sz="1800" kern="1200" dirty="0">
                          <a:effectLst/>
                          <a:latin typeface="Arial" pitchFamily="34" charset="0"/>
                          <a:ea typeface="Verdana" pitchFamily="34" charset="0"/>
                          <a:cs typeface="Arial" pitchFamily="34" charset="0"/>
                        </a:rPr>
                        <a:t>70</a:t>
                      </a:r>
                      <a:endParaRPr lang="en-US" sz="1000" dirty="0">
                        <a:effectLst/>
                        <a:latin typeface="Arial" pitchFamily="34" charset="0"/>
                        <a:ea typeface="Verdana"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2286000" y="6260068"/>
            <a:ext cx="4262770" cy="369332"/>
          </a:xfrm>
          <a:prstGeom prst="rect">
            <a:avLst/>
          </a:prstGeom>
        </p:spPr>
        <p:txBody>
          <a:bodyPr wrap="none">
            <a:spAutoFit/>
          </a:bodyPr>
          <a:lstStyle/>
          <a:p>
            <a:r>
              <a:rPr lang="en-US" dirty="0" smtClean="0"/>
              <a:t>http://www.fema.gov/disasters/grid/state</a:t>
            </a:r>
            <a:endParaRPr lang="en-US" dirty="0"/>
          </a:p>
        </p:txBody>
      </p:sp>
    </p:spTree>
    <p:extLst>
      <p:ext uri="{BB962C8B-B14F-4D97-AF65-F5344CB8AC3E}">
        <p14:creationId xmlns:p14="http://schemas.microsoft.com/office/powerpoint/2010/main" val="2160860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52400"/>
            <a:ext cx="7772400" cy="1143000"/>
          </a:xfrm>
        </p:spPr>
        <p:txBody>
          <a:bodyPr/>
          <a:lstStyle/>
          <a:p>
            <a:r>
              <a:rPr lang="en-US" dirty="0" smtClean="0"/>
              <a:t>FEMA State Major Disaster Declarations  </a:t>
            </a:r>
          </a:p>
        </p:txBody>
      </p:sp>
      <p:sp>
        <p:nvSpPr>
          <p:cNvPr id="21507" name="Rectangle 3"/>
          <p:cNvSpPr>
            <a:spLocks noGrp="1" noChangeArrowheads="1"/>
          </p:cNvSpPr>
          <p:nvPr>
            <p:ph idx="1"/>
          </p:nvPr>
        </p:nvSpPr>
        <p:spPr>
          <a:xfrm>
            <a:off x="838200" y="1905000"/>
            <a:ext cx="7772400" cy="4114800"/>
          </a:xfrm>
        </p:spPr>
        <p:txBody>
          <a:bodyPr/>
          <a:lstStyle/>
          <a:p>
            <a:r>
              <a:rPr lang="en-US" sz="2800" dirty="0" smtClean="0"/>
              <a:t>Pennsylvania		47</a:t>
            </a:r>
          </a:p>
          <a:p>
            <a:r>
              <a:rPr lang="en-US" sz="2800" dirty="0" smtClean="0"/>
              <a:t>South Dakota		39</a:t>
            </a:r>
          </a:p>
          <a:p>
            <a:r>
              <a:rPr lang="en-US" sz="2800" dirty="0" smtClean="0"/>
              <a:t>Tennessee		50</a:t>
            </a:r>
          </a:p>
          <a:p>
            <a:r>
              <a:rPr lang="en-US" sz="2800" dirty="0" smtClean="0"/>
              <a:t>Texas 			86</a:t>
            </a:r>
          </a:p>
          <a:p>
            <a:r>
              <a:rPr lang="en-US" sz="2800" dirty="0" smtClean="0"/>
              <a:t>Virginia 			45</a:t>
            </a:r>
          </a:p>
          <a:p>
            <a:r>
              <a:rPr lang="en-US" sz="2800" dirty="0" smtClean="0"/>
              <a:t>Washington 		44</a:t>
            </a:r>
          </a:p>
          <a:p>
            <a:r>
              <a:rPr lang="en-US" sz="2800" dirty="0" smtClean="0"/>
              <a:t>West Virginia 		46</a:t>
            </a:r>
          </a:p>
          <a:p>
            <a:r>
              <a:rPr lang="en-US" sz="2800" dirty="0" smtClean="0"/>
              <a:t>Wisconsin		35</a:t>
            </a:r>
          </a:p>
          <a:p>
            <a:endParaRPr lang="en-US" sz="2800" dirty="0" smtClean="0"/>
          </a:p>
        </p:txBody>
      </p:sp>
    </p:spTree>
    <p:extLst>
      <p:ext uri="{BB962C8B-B14F-4D97-AF65-F5344CB8AC3E}">
        <p14:creationId xmlns:p14="http://schemas.microsoft.com/office/powerpoint/2010/main" val="3412872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Disasters in 2011</a:t>
            </a:r>
          </a:p>
        </p:txBody>
      </p:sp>
      <p:sp>
        <p:nvSpPr>
          <p:cNvPr id="22531" name="Rectangle 3"/>
          <p:cNvSpPr>
            <a:spLocks noGrp="1" noChangeArrowheads="1"/>
          </p:cNvSpPr>
          <p:nvPr>
            <p:ph idx="1"/>
          </p:nvPr>
        </p:nvSpPr>
        <p:spPr/>
        <p:txBody>
          <a:bodyPr>
            <a:noAutofit/>
          </a:bodyPr>
          <a:lstStyle/>
          <a:p>
            <a:pPr>
              <a:lnSpc>
                <a:spcPct val="90000"/>
              </a:lnSpc>
            </a:pPr>
            <a:r>
              <a:rPr lang="en-US" sz="2800" dirty="0" smtClean="0"/>
              <a:t>Total Weather Losses: $35 Billion</a:t>
            </a:r>
          </a:p>
          <a:p>
            <a:pPr>
              <a:lnSpc>
                <a:spcPct val="90000"/>
              </a:lnSpc>
            </a:pPr>
            <a:r>
              <a:rPr lang="en-US" sz="2800" dirty="0" smtClean="0"/>
              <a:t>700 US Disaster Deaths</a:t>
            </a:r>
          </a:p>
          <a:p>
            <a:pPr>
              <a:lnSpc>
                <a:spcPct val="90000"/>
              </a:lnSpc>
            </a:pPr>
            <a:r>
              <a:rPr lang="en-US" sz="2800" dirty="0" smtClean="0"/>
              <a:t>US - 10 Weather Catastrophes </a:t>
            </a:r>
          </a:p>
          <a:p>
            <a:pPr>
              <a:lnSpc>
                <a:spcPct val="90000"/>
              </a:lnSpc>
            </a:pPr>
            <a:r>
              <a:rPr lang="en-US" sz="2800" dirty="0" smtClean="0"/>
              <a:t>5 Tornado Outbreaks</a:t>
            </a:r>
          </a:p>
          <a:p>
            <a:pPr>
              <a:lnSpc>
                <a:spcPct val="90000"/>
              </a:lnSpc>
            </a:pPr>
            <a:r>
              <a:rPr lang="en-US" sz="2800" dirty="0" smtClean="0"/>
              <a:t>Two Different Major River Floods</a:t>
            </a:r>
          </a:p>
          <a:p>
            <a:pPr>
              <a:lnSpc>
                <a:spcPct val="90000"/>
              </a:lnSpc>
            </a:pPr>
            <a:r>
              <a:rPr lang="en-US" sz="2800" dirty="0" smtClean="0"/>
              <a:t>Drought In Southwest </a:t>
            </a:r>
          </a:p>
          <a:p>
            <a:pPr>
              <a:lnSpc>
                <a:spcPct val="90000"/>
              </a:lnSpc>
            </a:pPr>
            <a:r>
              <a:rPr lang="en-US" sz="2800" dirty="0" smtClean="0"/>
              <a:t>Blizzards in Midwest / Northeast</a:t>
            </a:r>
          </a:p>
          <a:p>
            <a:pPr>
              <a:lnSpc>
                <a:spcPct val="90000"/>
              </a:lnSpc>
            </a:pPr>
            <a:r>
              <a:rPr lang="en-US" sz="2800" dirty="0" smtClean="0"/>
              <a:t>Hurricane Irene</a:t>
            </a:r>
          </a:p>
          <a:p>
            <a:pPr>
              <a:lnSpc>
                <a:spcPct val="90000"/>
              </a:lnSpc>
            </a:pPr>
            <a:r>
              <a:rPr lang="en-US" sz="2800" dirty="0" smtClean="0"/>
              <a:t>East Coast Earthquake</a:t>
            </a:r>
          </a:p>
          <a:p>
            <a:pPr>
              <a:lnSpc>
                <a:spcPct val="90000"/>
              </a:lnSpc>
            </a:pPr>
            <a:r>
              <a:rPr lang="en-US" sz="2800" dirty="0" smtClean="0"/>
              <a:t>Oppressive and Unrelenting Heat</a:t>
            </a:r>
          </a:p>
        </p:txBody>
      </p:sp>
    </p:spTree>
    <p:extLst>
      <p:ext uri="{BB962C8B-B14F-4D97-AF65-F5344CB8AC3E}">
        <p14:creationId xmlns:p14="http://schemas.microsoft.com/office/powerpoint/2010/main" val="2703737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6686</TotalTime>
  <Words>12232</Words>
  <Application>Microsoft Office PowerPoint</Application>
  <PresentationFormat>On-screen Show (4:3)</PresentationFormat>
  <Paragraphs>1246</Paragraphs>
  <Slides>65</Slides>
  <Notes>65</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Blank Presentation</vt:lpstr>
      <vt:lpstr>1_Blank Presentation</vt:lpstr>
      <vt:lpstr>PowerPoint Presentation</vt:lpstr>
      <vt:lpstr>Hospital Emergency Operations Response:</vt:lpstr>
      <vt:lpstr>Objectives</vt:lpstr>
      <vt:lpstr>Disaster </vt:lpstr>
      <vt:lpstr>FEMA Declared Disasters By Year </vt:lpstr>
      <vt:lpstr>FEMA Review </vt:lpstr>
      <vt:lpstr>FEMA State Major Disaster Declarations</vt:lpstr>
      <vt:lpstr>FEMA State Major Disaster Declarations  </vt:lpstr>
      <vt:lpstr>Disasters in 2011</vt:lpstr>
      <vt:lpstr>Tornadoes of 2011</vt:lpstr>
      <vt:lpstr>PowerPoint Presentation</vt:lpstr>
      <vt:lpstr>Tornado Hospital Impact </vt:lpstr>
      <vt:lpstr>Earthquake Events</vt:lpstr>
      <vt:lpstr>Earthquake Events </vt:lpstr>
      <vt:lpstr>Drought: Potential Wild Fire</vt:lpstr>
      <vt:lpstr>2012 Wild Fires Danger  </vt:lpstr>
      <vt:lpstr>Hurricane Events </vt:lpstr>
      <vt:lpstr>Train Events</vt:lpstr>
      <vt:lpstr>Train Events </vt:lpstr>
      <vt:lpstr>Commercial Aircraft Events</vt:lpstr>
      <vt:lpstr>Commercial Aircraft Events </vt:lpstr>
      <vt:lpstr>School Shootings </vt:lpstr>
      <vt:lpstr>Shooting Events in Hospitals</vt:lpstr>
      <vt:lpstr>Acts of Terrorism in USA </vt:lpstr>
      <vt:lpstr>Acts of Terrorism </vt:lpstr>
      <vt:lpstr>Acts of Terrorism</vt:lpstr>
      <vt:lpstr>Public Health Disaster Response Phases</vt:lpstr>
      <vt:lpstr>Disaster Policy </vt:lpstr>
      <vt:lpstr>Disaster Policy: Major Disaster Process </vt:lpstr>
      <vt:lpstr>National Response Plan </vt:lpstr>
      <vt:lpstr>National Response Framework</vt:lpstr>
      <vt:lpstr>Disaster Role:  Health Care System’s Role</vt:lpstr>
      <vt:lpstr>Hospital Response </vt:lpstr>
      <vt:lpstr>Hospital Preparedness</vt:lpstr>
      <vt:lpstr>National Incident Management  For Hospitals</vt:lpstr>
      <vt:lpstr>Preparedness </vt:lpstr>
      <vt:lpstr>Planning </vt:lpstr>
      <vt:lpstr>Planning Phase </vt:lpstr>
      <vt:lpstr>Planning Phase [cont’d]</vt:lpstr>
      <vt:lpstr>HVA </vt:lpstr>
      <vt:lpstr>Planning </vt:lpstr>
      <vt:lpstr>Planning </vt:lpstr>
      <vt:lpstr>Planning </vt:lpstr>
      <vt:lpstr>Hospital Response </vt:lpstr>
      <vt:lpstr>Incident Command System Organization Chart http://www.fema.gov</vt:lpstr>
      <vt:lpstr>Hospital Response </vt:lpstr>
      <vt:lpstr>Hospital Response </vt:lpstr>
      <vt:lpstr>Exercise &amp; Training  </vt:lpstr>
      <vt:lpstr>Special Considerations </vt:lpstr>
      <vt:lpstr>Blast Injuries </vt:lpstr>
      <vt:lpstr>Blast Effect </vt:lpstr>
      <vt:lpstr>Chemical Exposure </vt:lpstr>
      <vt:lpstr>Chemical Exposure </vt:lpstr>
      <vt:lpstr>Radiation Exposure </vt:lpstr>
      <vt:lpstr>Radiation Exposure </vt:lpstr>
      <vt:lpstr>Radiation Exposure </vt:lpstr>
      <vt:lpstr>Radiation Exposure:  Prodromal Symptoms </vt:lpstr>
      <vt:lpstr>Biological Exposure </vt:lpstr>
      <vt:lpstr>Biological Agents</vt:lpstr>
      <vt:lpstr>Ethical Consideration </vt:lpstr>
      <vt:lpstr>Regional Integration </vt:lpstr>
      <vt:lpstr>Regional Medical Operation Centers</vt:lpstr>
      <vt:lpstr>RMOC</vt:lpstr>
      <vt:lpstr>Questions</vt:lpstr>
      <vt:lpstr>Summary</vt:lpstr>
    </vt:vector>
  </TitlesOfParts>
  <Company>HCA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Registered User</dc:creator>
  <cp:lastModifiedBy>Sarah Clements</cp:lastModifiedBy>
  <cp:revision>42</cp:revision>
  <cp:lastPrinted>2013-01-10T17:34:53Z</cp:lastPrinted>
  <dcterms:created xsi:type="dcterms:W3CDTF">2012-02-27T20:18:21Z</dcterms:created>
  <dcterms:modified xsi:type="dcterms:W3CDTF">2013-01-10T18:00:25Z</dcterms:modified>
</cp:coreProperties>
</file>