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6" r:id="rId1"/>
    <p:sldMasterId id="2147483708" r:id="rId2"/>
  </p:sldMasterIdLst>
  <p:notesMasterIdLst>
    <p:notesMasterId r:id="rId58"/>
  </p:notesMasterIdLst>
  <p:handoutMasterIdLst>
    <p:handoutMasterId r:id="rId59"/>
  </p:handoutMasterIdLst>
  <p:sldIdLst>
    <p:sldId id="437" r:id="rId3"/>
    <p:sldId id="316" r:id="rId4"/>
    <p:sldId id="317" r:id="rId5"/>
    <p:sldId id="318" r:id="rId6"/>
    <p:sldId id="386" r:id="rId7"/>
    <p:sldId id="380" r:id="rId8"/>
    <p:sldId id="319" r:id="rId9"/>
    <p:sldId id="320" r:id="rId10"/>
    <p:sldId id="321" r:id="rId11"/>
    <p:sldId id="323" r:id="rId12"/>
    <p:sldId id="414" r:id="rId13"/>
    <p:sldId id="325" r:id="rId14"/>
    <p:sldId id="382" r:id="rId15"/>
    <p:sldId id="383" r:id="rId16"/>
    <p:sldId id="392" r:id="rId17"/>
    <p:sldId id="385" r:id="rId18"/>
    <p:sldId id="384" r:id="rId19"/>
    <p:sldId id="435" r:id="rId20"/>
    <p:sldId id="426" r:id="rId21"/>
    <p:sldId id="394" r:id="rId22"/>
    <p:sldId id="388" r:id="rId23"/>
    <p:sldId id="418" r:id="rId24"/>
    <p:sldId id="390" r:id="rId25"/>
    <p:sldId id="417" r:id="rId26"/>
    <p:sldId id="396" r:id="rId27"/>
    <p:sldId id="434" r:id="rId28"/>
    <p:sldId id="427" r:id="rId29"/>
    <p:sldId id="403" r:id="rId30"/>
    <p:sldId id="419" r:id="rId31"/>
    <p:sldId id="436" r:id="rId32"/>
    <p:sldId id="329" r:id="rId33"/>
    <p:sldId id="330" r:id="rId34"/>
    <p:sldId id="389" r:id="rId35"/>
    <p:sldId id="429" r:id="rId36"/>
    <p:sldId id="430" r:id="rId37"/>
    <p:sldId id="432" r:id="rId38"/>
    <p:sldId id="428" r:id="rId39"/>
    <p:sldId id="421" r:id="rId40"/>
    <p:sldId id="422" r:id="rId41"/>
    <p:sldId id="395" r:id="rId42"/>
    <p:sldId id="425" r:id="rId43"/>
    <p:sldId id="398" r:id="rId44"/>
    <p:sldId id="404" r:id="rId45"/>
    <p:sldId id="400" r:id="rId46"/>
    <p:sldId id="397" r:id="rId47"/>
    <p:sldId id="406" r:id="rId48"/>
    <p:sldId id="408" r:id="rId49"/>
    <p:sldId id="410" r:id="rId50"/>
    <p:sldId id="415" r:id="rId51"/>
    <p:sldId id="412" r:id="rId52"/>
    <p:sldId id="357" r:id="rId53"/>
    <p:sldId id="413" r:id="rId54"/>
    <p:sldId id="387" r:id="rId55"/>
    <p:sldId id="423" r:id="rId56"/>
    <p:sldId id="372" r:id="rId5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Clements" initials="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33CC"/>
    <a:srgbClr val="000094"/>
    <a:srgbClr val="3333CC"/>
    <a:srgbClr val="0000CC"/>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81" autoAdjust="0"/>
    <p:restoredTop sz="79252" autoAdjust="0"/>
  </p:normalViewPr>
  <p:slideViewPr>
    <p:cSldViewPr>
      <p:cViewPr>
        <p:scale>
          <a:sx n="80" d="100"/>
          <a:sy n="80" d="100"/>
        </p:scale>
        <p:origin x="-558"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1932"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smtClean="0">
                <a:latin typeface="Arial" pitchFamily="34" charset="0"/>
                <a:cs typeface="Arial" pitchFamily="34" charset="0"/>
              </a:rPr>
              <a:t>Most</a:t>
            </a:r>
            <a:r>
              <a:rPr lang="en-US" sz="2400" baseline="0" dirty="0" smtClean="0">
                <a:latin typeface="Arial" pitchFamily="34" charset="0"/>
                <a:cs typeface="Arial" pitchFamily="34" charset="0"/>
              </a:rPr>
              <a:t> Common Mechanisms In Maternal Trauma</a:t>
            </a:r>
            <a:endParaRPr lang="en-US" sz="2400" dirty="0">
              <a:latin typeface="Arial" pitchFamily="34" charset="0"/>
              <a:cs typeface="Arial" pitchFamily="34" charset="0"/>
            </a:endParaRPr>
          </a:p>
        </c:rich>
      </c:tx>
      <c:layout>
        <c:manualLayout>
          <c:xMode val="edge"/>
          <c:yMode val="edge"/>
          <c:x val="0.12007223456042355"/>
          <c:y val="1.6067623899953691E-2"/>
        </c:manualLayout>
      </c:layout>
      <c:overlay val="0"/>
    </c:title>
    <c:autoTitleDeleted val="0"/>
    <c:plotArea>
      <c:layout>
        <c:manualLayout>
          <c:layoutTarget val="inner"/>
          <c:xMode val="edge"/>
          <c:yMode val="edge"/>
          <c:x val="1.9607843137254902E-2"/>
          <c:y val="0.11986123262369992"/>
          <c:w val="0.9640522875816997"/>
          <c:h val="0.82766963157383167"/>
        </c:manualLayout>
      </c:layout>
      <c:pieChart>
        <c:varyColors val="1"/>
        <c:ser>
          <c:idx val="0"/>
          <c:order val="0"/>
          <c:tx>
            <c:strRef>
              <c:f>Sheet1!$B$1</c:f>
              <c:strCache>
                <c:ptCount val="1"/>
                <c:pt idx="0">
                  <c:v>Mechanism</c:v>
                </c:pt>
              </c:strCache>
            </c:strRef>
          </c:tx>
          <c:cat>
            <c:strRef>
              <c:f>Sheet1!$A$2:$A$9</c:f>
              <c:strCache>
                <c:ptCount val="4"/>
                <c:pt idx="0">
                  <c:v>MVC</c:v>
                </c:pt>
                <c:pt idx="1">
                  <c:v>Abuse/Intimate Partner Abuse</c:v>
                </c:pt>
                <c:pt idx="2">
                  <c:v>Falls</c:v>
                </c:pt>
                <c:pt idx="3">
                  <c:v>Burns</c:v>
                </c:pt>
              </c:strCache>
            </c:strRef>
          </c:cat>
          <c:val>
            <c:numRef>
              <c:f>Sheet1!$B$2:$B$9</c:f>
              <c:numCache>
                <c:formatCode>0%</c:formatCode>
                <c:ptCount val="8"/>
                <c:pt idx="0">
                  <c:v>0.54</c:v>
                </c:pt>
                <c:pt idx="1">
                  <c:v>0.18000000000000008</c:v>
                </c:pt>
                <c:pt idx="2">
                  <c:v>0.25</c:v>
                </c:pt>
                <c:pt idx="3">
                  <c:v>1.0000000000000005E-2</c:v>
                </c:pt>
                <c:pt idx="6" formatCode="General">
                  <c:v>0</c:v>
                </c:pt>
              </c:numCache>
            </c:numRef>
          </c:val>
        </c:ser>
        <c:ser>
          <c:idx val="1"/>
          <c:order val="1"/>
          <c:tx>
            <c:strRef>
              <c:f>Sheet1!$C$1</c:f>
              <c:strCache>
                <c:ptCount val="1"/>
                <c:pt idx="0">
                  <c:v>Column1</c:v>
                </c:pt>
              </c:strCache>
            </c:strRef>
          </c:tx>
          <c:cat>
            <c:strRef>
              <c:f>Sheet1!$A$2:$A$9</c:f>
              <c:strCache>
                <c:ptCount val="4"/>
                <c:pt idx="0">
                  <c:v>MVC</c:v>
                </c:pt>
                <c:pt idx="1">
                  <c:v>Abuse/Intimate Partner Abuse</c:v>
                </c:pt>
                <c:pt idx="2">
                  <c:v>Falls</c:v>
                </c:pt>
                <c:pt idx="3">
                  <c:v>Burns</c:v>
                </c:pt>
              </c:strCache>
            </c:strRef>
          </c:cat>
          <c:val>
            <c:numRef>
              <c:f>Sheet1!$C$2:$C$9</c:f>
              <c:numCache>
                <c:formatCode>General</c:formatCode>
                <c:ptCount val="8"/>
              </c:numCache>
            </c:numRef>
          </c:val>
        </c:ser>
        <c:ser>
          <c:idx val="2"/>
          <c:order val="2"/>
          <c:tx>
            <c:strRef>
              <c:f>Sheet1!$D$1</c:f>
              <c:strCache>
                <c:ptCount val="1"/>
                <c:pt idx="0">
                  <c:v>Column2</c:v>
                </c:pt>
              </c:strCache>
            </c:strRef>
          </c:tx>
          <c:cat>
            <c:strRef>
              <c:f>Sheet1!$A$2:$A$9</c:f>
              <c:strCache>
                <c:ptCount val="4"/>
                <c:pt idx="0">
                  <c:v>MVC</c:v>
                </c:pt>
                <c:pt idx="1">
                  <c:v>Abuse/Intimate Partner Abuse</c:v>
                </c:pt>
                <c:pt idx="2">
                  <c:v>Falls</c:v>
                </c:pt>
                <c:pt idx="3">
                  <c:v>Burns</c:v>
                </c:pt>
              </c:strCache>
            </c:strRef>
          </c:cat>
          <c:val>
            <c:numRef>
              <c:f>Sheet1!$D$2:$D$9</c:f>
              <c:numCache>
                <c:formatCode>General</c:formatCode>
                <c:ptCount val="8"/>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Falls</c:v>
                </c:pt>
              </c:strCache>
            </c:strRef>
          </c:tx>
          <c:spPr>
            <a:solidFill>
              <a:schemeClr val="accent6">
                <a:lumMod val="20000"/>
                <a:lumOff val="80000"/>
              </a:schemeClr>
            </a:solidFill>
          </c:spPr>
          <c:invertIfNegative val="0"/>
          <c:cat>
            <c:strRef>
              <c:f>Sheet1!$A$2:$A$10</c:f>
              <c:strCache>
                <c:ptCount val="9"/>
                <c:pt idx="0">
                  <c:v>1 month</c:v>
                </c:pt>
                <c:pt idx="1">
                  <c:v>2 months</c:v>
                </c:pt>
                <c:pt idx="2">
                  <c:v>3 months</c:v>
                </c:pt>
                <c:pt idx="3">
                  <c:v>4 months</c:v>
                </c:pt>
                <c:pt idx="4">
                  <c:v>5 months</c:v>
                </c:pt>
                <c:pt idx="5">
                  <c:v>6 months</c:v>
                </c:pt>
                <c:pt idx="6">
                  <c:v>7 months</c:v>
                </c:pt>
                <c:pt idx="7">
                  <c:v>8 months</c:v>
                </c:pt>
                <c:pt idx="8">
                  <c:v>9 months</c:v>
                </c:pt>
              </c:strCache>
            </c:strRef>
          </c:cat>
          <c:val>
            <c:numRef>
              <c:f>Sheet1!$B$2:$B$10</c:f>
              <c:numCache>
                <c:formatCode>General</c:formatCode>
                <c:ptCount val="9"/>
                <c:pt idx="0">
                  <c:v>10</c:v>
                </c:pt>
                <c:pt idx="1">
                  <c:v>25</c:v>
                </c:pt>
                <c:pt idx="2">
                  <c:v>70</c:v>
                </c:pt>
                <c:pt idx="3">
                  <c:v>80</c:v>
                </c:pt>
                <c:pt idx="4">
                  <c:v>150</c:v>
                </c:pt>
                <c:pt idx="5">
                  <c:v>210</c:v>
                </c:pt>
                <c:pt idx="6">
                  <c:v>240</c:v>
                </c:pt>
                <c:pt idx="7">
                  <c:v>195</c:v>
                </c:pt>
                <c:pt idx="8">
                  <c:v>75</c:v>
                </c:pt>
              </c:numCache>
            </c:numRef>
          </c:val>
        </c:ser>
        <c:dLbls>
          <c:showLegendKey val="0"/>
          <c:showVal val="0"/>
          <c:showCatName val="0"/>
          <c:showSerName val="0"/>
          <c:showPercent val="0"/>
          <c:showBubbleSize val="0"/>
        </c:dLbls>
        <c:gapWidth val="150"/>
        <c:axId val="28613248"/>
        <c:axId val="28641920"/>
      </c:barChart>
      <c:catAx>
        <c:axId val="28613248"/>
        <c:scaling>
          <c:orientation val="minMax"/>
        </c:scaling>
        <c:delete val="0"/>
        <c:axPos val="b"/>
        <c:majorTickMark val="out"/>
        <c:minorTickMark val="none"/>
        <c:tickLblPos val="nextTo"/>
        <c:crossAx val="28641920"/>
        <c:crosses val="autoZero"/>
        <c:auto val="1"/>
        <c:lblAlgn val="ctr"/>
        <c:lblOffset val="100"/>
        <c:noMultiLvlLbl val="0"/>
      </c:catAx>
      <c:valAx>
        <c:axId val="28641920"/>
        <c:scaling>
          <c:orientation val="minMax"/>
        </c:scaling>
        <c:delete val="0"/>
        <c:axPos val="l"/>
        <c:majorGridlines/>
        <c:numFmt formatCode="General" sourceLinked="1"/>
        <c:majorTickMark val="out"/>
        <c:minorTickMark val="none"/>
        <c:tickLblPos val="nextTo"/>
        <c:crossAx val="286132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Supine</c:v>
                </c:pt>
              </c:strCache>
            </c:strRef>
          </c:tx>
          <c:cat>
            <c:numRef>
              <c:f>Sheet1!$A$2:$A$9</c:f>
              <c:numCache>
                <c:formatCode>General</c:formatCode>
                <c:ptCount val="8"/>
                <c:pt idx="0">
                  <c:v>8</c:v>
                </c:pt>
                <c:pt idx="1">
                  <c:v>12</c:v>
                </c:pt>
                <c:pt idx="2">
                  <c:v>16</c:v>
                </c:pt>
                <c:pt idx="3">
                  <c:v>20</c:v>
                </c:pt>
                <c:pt idx="4">
                  <c:v>24</c:v>
                </c:pt>
                <c:pt idx="5">
                  <c:v>28</c:v>
                </c:pt>
                <c:pt idx="6">
                  <c:v>32</c:v>
                </c:pt>
                <c:pt idx="7">
                  <c:v>36</c:v>
                </c:pt>
              </c:numCache>
            </c:numRef>
          </c:cat>
          <c:val>
            <c:numRef>
              <c:f>Sheet1!$B$2:$B$9</c:f>
              <c:numCache>
                <c:formatCode>General</c:formatCode>
                <c:ptCount val="8"/>
                <c:pt idx="0">
                  <c:v>19</c:v>
                </c:pt>
                <c:pt idx="1">
                  <c:v>30</c:v>
                </c:pt>
                <c:pt idx="2">
                  <c:v>33</c:v>
                </c:pt>
                <c:pt idx="3">
                  <c:v>36</c:v>
                </c:pt>
                <c:pt idx="4">
                  <c:v>37</c:v>
                </c:pt>
                <c:pt idx="5">
                  <c:v>36</c:v>
                </c:pt>
                <c:pt idx="6">
                  <c:v>34</c:v>
                </c:pt>
                <c:pt idx="7">
                  <c:v>32</c:v>
                </c:pt>
              </c:numCache>
            </c:numRef>
          </c:val>
          <c:smooth val="0"/>
        </c:ser>
        <c:ser>
          <c:idx val="1"/>
          <c:order val="1"/>
          <c:tx>
            <c:strRef>
              <c:f>Sheet1!$C$1</c:f>
              <c:strCache>
                <c:ptCount val="1"/>
                <c:pt idx="0">
                  <c:v>Lateral</c:v>
                </c:pt>
              </c:strCache>
            </c:strRef>
          </c:tx>
          <c:cat>
            <c:numRef>
              <c:f>Sheet1!$A$2:$A$9</c:f>
              <c:numCache>
                <c:formatCode>General</c:formatCode>
                <c:ptCount val="8"/>
                <c:pt idx="0">
                  <c:v>8</c:v>
                </c:pt>
                <c:pt idx="1">
                  <c:v>12</c:v>
                </c:pt>
                <c:pt idx="2">
                  <c:v>16</c:v>
                </c:pt>
                <c:pt idx="3">
                  <c:v>20</c:v>
                </c:pt>
                <c:pt idx="4">
                  <c:v>24</c:v>
                </c:pt>
                <c:pt idx="5">
                  <c:v>28</c:v>
                </c:pt>
                <c:pt idx="6">
                  <c:v>32</c:v>
                </c:pt>
                <c:pt idx="7">
                  <c:v>36</c:v>
                </c:pt>
              </c:numCache>
            </c:numRef>
          </c:cat>
          <c:val>
            <c:numRef>
              <c:f>Sheet1!$C$2:$C$9</c:f>
              <c:numCache>
                <c:formatCode>General</c:formatCode>
                <c:ptCount val="8"/>
                <c:pt idx="0">
                  <c:v>25</c:v>
                </c:pt>
                <c:pt idx="1">
                  <c:v>34</c:v>
                </c:pt>
                <c:pt idx="2">
                  <c:v>40</c:v>
                </c:pt>
                <c:pt idx="3">
                  <c:v>45</c:v>
                </c:pt>
                <c:pt idx="4">
                  <c:v>50</c:v>
                </c:pt>
                <c:pt idx="5">
                  <c:v>50</c:v>
                </c:pt>
                <c:pt idx="6">
                  <c:v>50</c:v>
                </c:pt>
                <c:pt idx="7">
                  <c:v>50</c:v>
                </c:pt>
              </c:numCache>
            </c:numRef>
          </c:val>
          <c:smooth val="0"/>
        </c:ser>
        <c:dLbls>
          <c:showLegendKey val="0"/>
          <c:showVal val="0"/>
          <c:showCatName val="0"/>
          <c:showSerName val="0"/>
          <c:showPercent val="0"/>
          <c:showBubbleSize val="0"/>
        </c:dLbls>
        <c:marker val="1"/>
        <c:smooth val="0"/>
        <c:axId val="122966016"/>
        <c:axId val="122967552"/>
      </c:lineChart>
      <c:catAx>
        <c:axId val="122966016"/>
        <c:scaling>
          <c:orientation val="minMax"/>
        </c:scaling>
        <c:delete val="0"/>
        <c:axPos val="b"/>
        <c:numFmt formatCode="General" sourceLinked="1"/>
        <c:majorTickMark val="out"/>
        <c:minorTickMark val="none"/>
        <c:tickLblPos val="nextTo"/>
        <c:crossAx val="122967552"/>
        <c:crosses val="autoZero"/>
        <c:auto val="1"/>
        <c:lblAlgn val="ctr"/>
        <c:lblOffset val="100"/>
        <c:noMultiLvlLbl val="0"/>
      </c:catAx>
      <c:valAx>
        <c:axId val="122967552"/>
        <c:scaling>
          <c:orientation val="minMax"/>
        </c:scaling>
        <c:delete val="0"/>
        <c:axPos val="l"/>
        <c:majorGridlines>
          <c:spPr>
            <a:ln>
              <a:noFill/>
            </a:ln>
          </c:spPr>
        </c:majorGridlines>
        <c:numFmt formatCode="General" sourceLinked="1"/>
        <c:majorTickMark val="out"/>
        <c:minorTickMark val="none"/>
        <c:tickLblPos val="nextTo"/>
        <c:crossAx val="122966016"/>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5168F5-55BE-49F4-8B08-C42FAC09EED6}" type="doc">
      <dgm:prSet loTypeId="urn:microsoft.com/office/officeart/2005/8/layout/arrow2" loCatId="process" qsTypeId="urn:microsoft.com/office/officeart/2005/8/quickstyle/simple1" qsCatId="simple" csTypeId="urn:microsoft.com/office/officeart/2005/8/colors/accent0_3" csCatId="mainScheme" phldr="1"/>
      <dgm:spPr/>
    </dgm:pt>
    <dgm:pt modelId="{CC1BC24A-61D1-4356-88E9-95BD5BC36097}">
      <dgm:prSet phldrT="[Text]" custT="1"/>
      <dgm:spPr/>
      <dgm:t>
        <a:bodyPr/>
        <a:lstStyle/>
        <a:p>
          <a:r>
            <a:rPr lang="en-US" sz="2800" dirty="0" smtClean="0"/>
            <a:t>First incidence may occur during pregnancy</a:t>
          </a:r>
          <a:endParaRPr lang="en-US" sz="2800" dirty="0"/>
        </a:p>
      </dgm:t>
    </dgm:pt>
    <dgm:pt modelId="{F73BD887-D929-48F4-A57D-74CE740C1583}" type="parTrans" cxnId="{06420CDF-FF42-412A-BAAA-555B7112FD71}">
      <dgm:prSet/>
      <dgm:spPr/>
      <dgm:t>
        <a:bodyPr/>
        <a:lstStyle/>
        <a:p>
          <a:endParaRPr lang="en-US"/>
        </a:p>
      </dgm:t>
    </dgm:pt>
    <dgm:pt modelId="{7C2E546B-68FE-493F-BF3C-D664DD416829}" type="sibTrans" cxnId="{06420CDF-FF42-412A-BAAA-555B7112FD71}">
      <dgm:prSet/>
      <dgm:spPr/>
      <dgm:t>
        <a:bodyPr/>
        <a:lstStyle/>
        <a:p>
          <a:endParaRPr lang="en-US"/>
        </a:p>
      </dgm:t>
    </dgm:pt>
    <dgm:pt modelId="{3E459F88-1CE7-4E5D-9EEB-F2323B086E15}">
      <dgm:prSet phldrT="[Text]" custT="1"/>
      <dgm:spPr/>
      <dgm:t>
        <a:bodyPr/>
        <a:lstStyle/>
        <a:p>
          <a:r>
            <a:rPr lang="en-US" sz="2800" dirty="0" smtClean="0"/>
            <a:t>Frequency</a:t>
          </a:r>
          <a:endParaRPr lang="en-US" sz="2800" dirty="0"/>
        </a:p>
      </dgm:t>
    </dgm:pt>
    <dgm:pt modelId="{D1BFC311-AF4A-445F-BDEF-86D30D340394}" type="parTrans" cxnId="{8FF07693-7D48-43D3-A7A7-CF4827E89B3F}">
      <dgm:prSet/>
      <dgm:spPr/>
      <dgm:t>
        <a:bodyPr/>
        <a:lstStyle/>
        <a:p>
          <a:endParaRPr lang="en-US"/>
        </a:p>
      </dgm:t>
    </dgm:pt>
    <dgm:pt modelId="{459DA4A2-2AAC-48D7-9A5B-E0D4BD58945F}" type="sibTrans" cxnId="{8FF07693-7D48-43D3-A7A7-CF4827E89B3F}">
      <dgm:prSet/>
      <dgm:spPr/>
      <dgm:t>
        <a:bodyPr/>
        <a:lstStyle/>
        <a:p>
          <a:endParaRPr lang="en-US"/>
        </a:p>
      </dgm:t>
    </dgm:pt>
    <dgm:pt modelId="{D77DB01C-59DE-4A46-8FFD-EA59C28C7E4D}">
      <dgm:prSet phldrT="[Text]" custT="1"/>
      <dgm:spPr/>
      <dgm:t>
        <a:bodyPr/>
        <a:lstStyle/>
        <a:p>
          <a:r>
            <a:rPr lang="en-US" sz="2800" dirty="0" smtClean="0"/>
            <a:t>Intensity</a:t>
          </a:r>
          <a:endParaRPr lang="en-US" sz="2800" dirty="0"/>
        </a:p>
      </dgm:t>
    </dgm:pt>
    <dgm:pt modelId="{903FBF75-A55D-4F7A-A2AC-8B8E775B4B0F}" type="parTrans" cxnId="{ECCE542E-447A-465C-85B6-E530716424CF}">
      <dgm:prSet/>
      <dgm:spPr/>
      <dgm:t>
        <a:bodyPr/>
        <a:lstStyle/>
        <a:p>
          <a:endParaRPr lang="en-US"/>
        </a:p>
      </dgm:t>
    </dgm:pt>
    <dgm:pt modelId="{3C632123-3FD7-41CD-9EF8-8EFA7CF55737}" type="sibTrans" cxnId="{ECCE542E-447A-465C-85B6-E530716424CF}">
      <dgm:prSet/>
      <dgm:spPr/>
      <dgm:t>
        <a:bodyPr/>
        <a:lstStyle/>
        <a:p>
          <a:endParaRPr lang="en-US"/>
        </a:p>
      </dgm:t>
    </dgm:pt>
    <dgm:pt modelId="{DE4CB5FE-6588-4781-A86D-2E312ACC78C3}" type="pres">
      <dgm:prSet presAssocID="{6A5168F5-55BE-49F4-8B08-C42FAC09EED6}" presName="arrowDiagram" presStyleCnt="0">
        <dgm:presLayoutVars>
          <dgm:chMax val="5"/>
          <dgm:dir/>
          <dgm:resizeHandles val="exact"/>
        </dgm:presLayoutVars>
      </dgm:prSet>
      <dgm:spPr/>
    </dgm:pt>
    <dgm:pt modelId="{8FA48435-2935-4189-B4E6-CBF8D4695590}" type="pres">
      <dgm:prSet presAssocID="{6A5168F5-55BE-49F4-8B08-C42FAC09EED6}" presName="arrow" presStyleLbl="bgShp" presStyleIdx="0" presStyleCnt="1"/>
      <dgm:spPr/>
    </dgm:pt>
    <dgm:pt modelId="{C0F48FEC-3195-43BB-8DA6-8CCFF2E2B7A7}" type="pres">
      <dgm:prSet presAssocID="{6A5168F5-55BE-49F4-8B08-C42FAC09EED6}" presName="arrowDiagram3" presStyleCnt="0"/>
      <dgm:spPr/>
    </dgm:pt>
    <dgm:pt modelId="{AC82E27D-ED29-4CA9-B349-C939370A455F}" type="pres">
      <dgm:prSet presAssocID="{CC1BC24A-61D1-4356-88E9-95BD5BC36097}" presName="bullet3a" presStyleLbl="node1" presStyleIdx="0" presStyleCnt="3"/>
      <dgm:spPr/>
    </dgm:pt>
    <dgm:pt modelId="{BE9CAB20-DDFC-4F21-8F24-2C2572E5BB79}" type="pres">
      <dgm:prSet presAssocID="{CC1BC24A-61D1-4356-88E9-95BD5BC36097}" presName="textBox3a" presStyleLbl="revTx" presStyleIdx="0" presStyleCnt="3" custScaleX="272665" custScaleY="44190" custLinFactNeighborX="80616" custLinFactNeighborY="-458">
        <dgm:presLayoutVars>
          <dgm:bulletEnabled val="1"/>
        </dgm:presLayoutVars>
      </dgm:prSet>
      <dgm:spPr/>
      <dgm:t>
        <a:bodyPr/>
        <a:lstStyle/>
        <a:p>
          <a:endParaRPr lang="en-US"/>
        </a:p>
      </dgm:t>
    </dgm:pt>
    <dgm:pt modelId="{BED7CEE9-079B-4CD3-985D-4C3C424739B9}" type="pres">
      <dgm:prSet presAssocID="{3E459F88-1CE7-4E5D-9EEB-F2323B086E15}" presName="bullet3b" presStyleLbl="node1" presStyleIdx="1" presStyleCnt="3"/>
      <dgm:spPr/>
    </dgm:pt>
    <dgm:pt modelId="{6AA23C13-4A18-49AB-9372-460C574E5DC5}" type="pres">
      <dgm:prSet presAssocID="{3E459F88-1CE7-4E5D-9EEB-F2323B086E15}" presName="textBox3b" presStyleLbl="revTx" presStyleIdx="1" presStyleCnt="3" custScaleX="126287" custScaleY="54174" custLinFactNeighborY="-2965">
        <dgm:presLayoutVars>
          <dgm:bulletEnabled val="1"/>
        </dgm:presLayoutVars>
      </dgm:prSet>
      <dgm:spPr/>
      <dgm:t>
        <a:bodyPr/>
        <a:lstStyle/>
        <a:p>
          <a:endParaRPr lang="en-US"/>
        </a:p>
      </dgm:t>
    </dgm:pt>
    <dgm:pt modelId="{C5578CFF-1E53-4D65-8852-3BEDCD6C9004}" type="pres">
      <dgm:prSet presAssocID="{D77DB01C-59DE-4A46-8FFD-EA59C28C7E4D}" presName="bullet3c" presStyleLbl="node1" presStyleIdx="2" presStyleCnt="3"/>
      <dgm:spPr/>
    </dgm:pt>
    <dgm:pt modelId="{F1268329-D230-4398-AA91-0BE3725B48F6}" type="pres">
      <dgm:prSet presAssocID="{D77DB01C-59DE-4A46-8FFD-EA59C28C7E4D}" presName="textBox3c" presStyleLbl="revTx" presStyleIdx="2" presStyleCnt="3" custScaleX="135214" custScaleY="48944" custLinFactNeighborX="-18486" custLinFactNeighborY="-4433">
        <dgm:presLayoutVars>
          <dgm:bulletEnabled val="1"/>
        </dgm:presLayoutVars>
      </dgm:prSet>
      <dgm:spPr/>
      <dgm:t>
        <a:bodyPr/>
        <a:lstStyle/>
        <a:p>
          <a:endParaRPr lang="en-US"/>
        </a:p>
      </dgm:t>
    </dgm:pt>
  </dgm:ptLst>
  <dgm:cxnLst>
    <dgm:cxn modelId="{8FF07693-7D48-43D3-A7A7-CF4827E89B3F}" srcId="{6A5168F5-55BE-49F4-8B08-C42FAC09EED6}" destId="{3E459F88-1CE7-4E5D-9EEB-F2323B086E15}" srcOrd="1" destOrd="0" parTransId="{D1BFC311-AF4A-445F-BDEF-86D30D340394}" sibTransId="{459DA4A2-2AAC-48D7-9A5B-E0D4BD58945F}"/>
    <dgm:cxn modelId="{89126A2E-9397-4377-8B69-6B41C7191328}" type="presOf" srcId="{6A5168F5-55BE-49F4-8B08-C42FAC09EED6}" destId="{DE4CB5FE-6588-4781-A86D-2E312ACC78C3}" srcOrd="0" destOrd="0" presId="urn:microsoft.com/office/officeart/2005/8/layout/arrow2"/>
    <dgm:cxn modelId="{7817B1D4-DB3C-4FA8-BDB3-7F6B20ADCAA5}" type="presOf" srcId="{CC1BC24A-61D1-4356-88E9-95BD5BC36097}" destId="{BE9CAB20-DDFC-4F21-8F24-2C2572E5BB79}" srcOrd="0" destOrd="0" presId="urn:microsoft.com/office/officeart/2005/8/layout/arrow2"/>
    <dgm:cxn modelId="{D68CE0E1-CA22-40CA-BA25-4AA027F16A39}" type="presOf" srcId="{D77DB01C-59DE-4A46-8FFD-EA59C28C7E4D}" destId="{F1268329-D230-4398-AA91-0BE3725B48F6}" srcOrd="0" destOrd="0" presId="urn:microsoft.com/office/officeart/2005/8/layout/arrow2"/>
    <dgm:cxn modelId="{ECCE542E-447A-465C-85B6-E530716424CF}" srcId="{6A5168F5-55BE-49F4-8B08-C42FAC09EED6}" destId="{D77DB01C-59DE-4A46-8FFD-EA59C28C7E4D}" srcOrd="2" destOrd="0" parTransId="{903FBF75-A55D-4F7A-A2AC-8B8E775B4B0F}" sibTransId="{3C632123-3FD7-41CD-9EF8-8EFA7CF55737}"/>
    <dgm:cxn modelId="{06420CDF-FF42-412A-BAAA-555B7112FD71}" srcId="{6A5168F5-55BE-49F4-8B08-C42FAC09EED6}" destId="{CC1BC24A-61D1-4356-88E9-95BD5BC36097}" srcOrd="0" destOrd="0" parTransId="{F73BD887-D929-48F4-A57D-74CE740C1583}" sibTransId="{7C2E546B-68FE-493F-BF3C-D664DD416829}"/>
    <dgm:cxn modelId="{0410C9C5-41CA-4ECB-8A79-CE1C6FCD1C16}" type="presOf" srcId="{3E459F88-1CE7-4E5D-9EEB-F2323B086E15}" destId="{6AA23C13-4A18-49AB-9372-460C574E5DC5}" srcOrd="0" destOrd="0" presId="urn:microsoft.com/office/officeart/2005/8/layout/arrow2"/>
    <dgm:cxn modelId="{253D9150-2315-40E5-842D-0B2B7E12566B}" type="presParOf" srcId="{DE4CB5FE-6588-4781-A86D-2E312ACC78C3}" destId="{8FA48435-2935-4189-B4E6-CBF8D4695590}" srcOrd="0" destOrd="0" presId="urn:microsoft.com/office/officeart/2005/8/layout/arrow2"/>
    <dgm:cxn modelId="{C2E2E75E-3BCC-47E5-B99C-96EB1E9A2343}" type="presParOf" srcId="{DE4CB5FE-6588-4781-A86D-2E312ACC78C3}" destId="{C0F48FEC-3195-43BB-8DA6-8CCFF2E2B7A7}" srcOrd="1" destOrd="0" presId="urn:microsoft.com/office/officeart/2005/8/layout/arrow2"/>
    <dgm:cxn modelId="{2EB17B55-1F9D-4A2D-A619-683982B4450A}" type="presParOf" srcId="{C0F48FEC-3195-43BB-8DA6-8CCFF2E2B7A7}" destId="{AC82E27D-ED29-4CA9-B349-C939370A455F}" srcOrd="0" destOrd="0" presId="urn:microsoft.com/office/officeart/2005/8/layout/arrow2"/>
    <dgm:cxn modelId="{5C4BDACC-9595-4756-B3C3-835349A66AE3}" type="presParOf" srcId="{C0F48FEC-3195-43BB-8DA6-8CCFF2E2B7A7}" destId="{BE9CAB20-DDFC-4F21-8F24-2C2572E5BB79}" srcOrd="1" destOrd="0" presId="urn:microsoft.com/office/officeart/2005/8/layout/arrow2"/>
    <dgm:cxn modelId="{C79D89AC-FB07-4554-AAF9-0F11E552FB7A}" type="presParOf" srcId="{C0F48FEC-3195-43BB-8DA6-8CCFF2E2B7A7}" destId="{BED7CEE9-079B-4CD3-985D-4C3C424739B9}" srcOrd="2" destOrd="0" presId="urn:microsoft.com/office/officeart/2005/8/layout/arrow2"/>
    <dgm:cxn modelId="{FC07F03B-C1D0-4680-AACF-8EB322732AB4}" type="presParOf" srcId="{C0F48FEC-3195-43BB-8DA6-8CCFF2E2B7A7}" destId="{6AA23C13-4A18-49AB-9372-460C574E5DC5}" srcOrd="3" destOrd="0" presId="urn:microsoft.com/office/officeart/2005/8/layout/arrow2"/>
    <dgm:cxn modelId="{A806EEB3-B22E-4F8B-A46A-19A97DFAABAD}" type="presParOf" srcId="{C0F48FEC-3195-43BB-8DA6-8CCFF2E2B7A7}" destId="{C5578CFF-1E53-4D65-8852-3BEDCD6C9004}" srcOrd="4" destOrd="0" presId="urn:microsoft.com/office/officeart/2005/8/layout/arrow2"/>
    <dgm:cxn modelId="{C2A586C0-4554-4FA9-B366-C1FD599DE4CD}" type="presParOf" srcId="{C0F48FEC-3195-43BB-8DA6-8CCFF2E2B7A7}" destId="{F1268329-D230-4398-AA91-0BE3725B48F6}"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0CB047-3851-439E-993A-F5E46E990566}"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F40AF93A-BDF0-43D1-9586-EA0391211EB8}">
      <dgm:prSet phldrT="[Text]" custT="1"/>
      <dgm:spPr/>
      <dgm:t>
        <a:bodyPr/>
        <a:lstStyle/>
        <a:p>
          <a:pPr algn="l"/>
          <a:r>
            <a:rPr lang="en-US" sz="2800" dirty="0" smtClean="0">
              <a:solidFill>
                <a:srgbClr val="7030A0"/>
              </a:solidFill>
              <a:latin typeface="Arial" pitchFamily="34" charset="0"/>
              <a:cs typeface="Arial" pitchFamily="34" charset="0"/>
            </a:rPr>
            <a:t>Heart rate 10-15 bpm</a:t>
          </a:r>
        </a:p>
        <a:p>
          <a:pPr algn="l"/>
          <a:r>
            <a:rPr lang="en-US" sz="2800" dirty="0" smtClean="0">
              <a:solidFill>
                <a:srgbClr val="7030A0"/>
              </a:solidFill>
              <a:latin typeface="Arial" pitchFamily="34" charset="0"/>
              <a:cs typeface="Arial" pitchFamily="34" charset="0"/>
            </a:rPr>
            <a:t>Blood volume by 45%</a:t>
          </a:r>
        </a:p>
        <a:p>
          <a:pPr algn="l"/>
          <a:r>
            <a:rPr lang="en-US" sz="2800" dirty="0" smtClean="0">
              <a:solidFill>
                <a:srgbClr val="7030A0"/>
              </a:solidFill>
              <a:latin typeface="Arial" pitchFamily="34" charset="0"/>
              <a:cs typeface="Arial" pitchFamily="34" charset="0"/>
            </a:rPr>
            <a:t>Cardiac output by 30-35%</a:t>
          </a:r>
        </a:p>
        <a:p>
          <a:pPr algn="l"/>
          <a:endParaRPr lang="en-US" sz="2000" dirty="0"/>
        </a:p>
      </dgm:t>
    </dgm:pt>
    <dgm:pt modelId="{3EB66BA8-E23B-40FF-9DA7-A6121524A3F0}" type="parTrans" cxnId="{EBD8CD85-19F5-4627-8E86-E17F17288887}">
      <dgm:prSet/>
      <dgm:spPr/>
      <dgm:t>
        <a:bodyPr/>
        <a:lstStyle/>
        <a:p>
          <a:endParaRPr lang="en-US"/>
        </a:p>
      </dgm:t>
    </dgm:pt>
    <dgm:pt modelId="{3168DEE4-553A-41EA-AC25-85375EF1A12E}" type="sibTrans" cxnId="{EBD8CD85-19F5-4627-8E86-E17F17288887}">
      <dgm:prSet/>
      <dgm:spPr/>
      <dgm:t>
        <a:bodyPr/>
        <a:lstStyle/>
        <a:p>
          <a:endParaRPr lang="en-US"/>
        </a:p>
      </dgm:t>
    </dgm:pt>
    <dgm:pt modelId="{59BF8077-79CF-4CF4-A973-3CD5CEC4F01F}">
      <dgm:prSet phldrT="[Text]" custT="1"/>
      <dgm:spPr/>
      <dgm:t>
        <a:bodyPr/>
        <a:lstStyle/>
        <a:p>
          <a:r>
            <a:rPr lang="en-US" sz="2800" dirty="0" smtClean="0">
              <a:solidFill>
                <a:schemeClr val="tx1">
                  <a:lumMod val="65000"/>
                </a:schemeClr>
              </a:solidFill>
              <a:latin typeface="Arial" pitchFamily="34" charset="0"/>
              <a:cs typeface="Arial" pitchFamily="34" charset="0"/>
            </a:rPr>
            <a:t>B/P by 10 mmHg</a:t>
          </a:r>
        </a:p>
        <a:p>
          <a:r>
            <a:rPr lang="en-US" sz="2800" dirty="0" smtClean="0">
              <a:solidFill>
                <a:schemeClr val="tx1">
                  <a:lumMod val="65000"/>
                </a:schemeClr>
              </a:solidFill>
              <a:latin typeface="Arial" pitchFamily="34" charset="0"/>
              <a:cs typeface="Arial" pitchFamily="34" charset="0"/>
            </a:rPr>
            <a:t>Systemic Vascular Resistance</a:t>
          </a:r>
        </a:p>
        <a:p>
          <a:r>
            <a:rPr lang="en-US" sz="2800" dirty="0" smtClean="0">
              <a:solidFill>
                <a:schemeClr val="tx1">
                  <a:lumMod val="65000"/>
                </a:schemeClr>
              </a:solidFill>
              <a:latin typeface="Arial" pitchFamily="34" charset="0"/>
              <a:cs typeface="Arial" pitchFamily="34" charset="0"/>
            </a:rPr>
            <a:t>HCT (dilutional)</a:t>
          </a:r>
        </a:p>
      </dgm:t>
    </dgm:pt>
    <dgm:pt modelId="{68F8E940-1724-4CD1-8A87-2DB36ED68CA2}" type="parTrans" cxnId="{F489204A-2E33-47A4-AC18-30F2AE4D468D}">
      <dgm:prSet/>
      <dgm:spPr/>
      <dgm:t>
        <a:bodyPr/>
        <a:lstStyle/>
        <a:p>
          <a:endParaRPr lang="en-US"/>
        </a:p>
      </dgm:t>
    </dgm:pt>
    <dgm:pt modelId="{D625EDC7-1B20-4C67-8C1D-662460A74F25}" type="sibTrans" cxnId="{F489204A-2E33-47A4-AC18-30F2AE4D468D}">
      <dgm:prSet/>
      <dgm:spPr/>
      <dgm:t>
        <a:bodyPr/>
        <a:lstStyle/>
        <a:p>
          <a:endParaRPr lang="en-US"/>
        </a:p>
      </dgm:t>
    </dgm:pt>
    <dgm:pt modelId="{5ADD6185-BBC8-4EBB-8E5E-CB631BB03A90}" type="pres">
      <dgm:prSet presAssocID="{550CB047-3851-439E-993A-F5E46E990566}" presName="compositeShape" presStyleCnt="0">
        <dgm:presLayoutVars>
          <dgm:chMax val="2"/>
          <dgm:dir/>
          <dgm:resizeHandles val="exact"/>
        </dgm:presLayoutVars>
      </dgm:prSet>
      <dgm:spPr/>
      <dgm:t>
        <a:bodyPr/>
        <a:lstStyle/>
        <a:p>
          <a:endParaRPr lang="en-US"/>
        </a:p>
      </dgm:t>
    </dgm:pt>
    <dgm:pt modelId="{DD709C92-0445-4E52-8681-71FF9A1099E5}" type="pres">
      <dgm:prSet presAssocID="{F40AF93A-BDF0-43D1-9586-EA0391211EB8}" presName="upArrow" presStyleLbl="node1" presStyleIdx="0" presStyleCnt="2" custScaleX="37022" custScaleY="86727" custLinFactNeighborX="-3263" custLinFactNeighborY="2421"/>
      <dgm:spPr>
        <a:solidFill>
          <a:srgbClr val="7030A0"/>
        </a:solidFill>
      </dgm:spPr>
      <dgm:t>
        <a:bodyPr/>
        <a:lstStyle/>
        <a:p>
          <a:endParaRPr lang="en-US"/>
        </a:p>
      </dgm:t>
    </dgm:pt>
    <dgm:pt modelId="{0FC52BD8-4550-4222-A56D-399327F64F40}" type="pres">
      <dgm:prSet presAssocID="{F40AF93A-BDF0-43D1-9586-EA0391211EB8}" presName="upArrowText" presStyleLbl="revTx" presStyleIdx="0" presStyleCnt="2" custScaleX="110084" custLinFactNeighborX="-15730" custLinFactNeighborY="9331">
        <dgm:presLayoutVars>
          <dgm:chMax val="0"/>
          <dgm:bulletEnabled val="1"/>
        </dgm:presLayoutVars>
      </dgm:prSet>
      <dgm:spPr/>
      <dgm:t>
        <a:bodyPr/>
        <a:lstStyle/>
        <a:p>
          <a:endParaRPr lang="en-US"/>
        </a:p>
      </dgm:t>
    </dgm:pt>
    <dgm:pt modelId="{50F9EA84-9928-4906-A516-16D1B0DF98A5}" type="pres">
      <dgm:prSet presAssocID="{59BF8077-79CF-4CF4-A973-3CD5CEC4F01F}" presName="downArrow" presStyleLbl="node1" presStyleIdx="1" presStyleCnt="2" custScaleX="36891" custScaleY="81159" custLinFactNeighborX="-33329" custLinFactNeighborY="6038"/>
      <dgm:spPr>
        <a:solidFill>
          <a:srgbClr val="7030A0"/>
        </a:solidFill>
      </dgm:spPr>
      <dgm:t>
        <a:bodyPr/>
        <a:lstStyle/>
        <a:p>
          <a:endParaRPr lang="en-US"/>
        </a:p>
      </dgm:t>
    </dgm:pt>
    <dgm:pt modelId="{E2015102-7212-48EC-8F6C-7628E5556924}" type="pres">
      <dgm:prSet presAssocID="{59BF8077-79CF-4CF4-A973-3CD5CEC4F01F}" presName="downArrowText" presStyleLbl="revTx" presStyleIdx="1" presStyleCnt="2" custScaleX="111179" custLinFactNeighborX="-32861" custLinFactNeighborY="362">
        <dgm:presLayoutVars>
          <dgm:chMax val="0"/>
          <dgm:bulletEnabled val="1"/>
        </dgm:presLayoutVars>
      </dgm:prSet>
      <dgm:spPr/>
      <dgm:t>
        <a:bodyPr/>
        <a:lstStyle/>
        <a:p>
          <a:endParaRPr lang="en-US"/>
        </a:p>
      </dgm:t>
    </dgm:pt>
  </dgm:ptLst>
  <dgm:cxnLst>
    <dgm:cxn modelId="{46D5A2CB-8304-4C69-8286-66EF76D01E2E}" type="presOf" srcId="{550CB047-3851-439E-993A-F5E46E990566}" destId="{5ADD6185-BBC8-4EBB-8E5E-CB631BB03A90}" srcOrd="0" destOrd="0" presId="urn:microsoft.com/office/officeart/2005/8/layout/arrow4"/>
    <dgm:cxn modelId="{2891DAF3-C012-4DBB-91E7-AA68DE7B1BED}" type="presOf" srcId="{59BF8077-79CF-4CF4-A973-3CD5CEC4F01F}" destId="{E2015102-7212-48EC-8F6C-7628E5556924}" srcOrd="0" destOrd="0" presId="urn:microsoft.com/office/officeart/2005/8/layout/arrow4"/>
    <dgm:cxn modelId="{EBD8CD85-19F5-4627-8E86-E17F17288887}" srcId="{550CB047-3851-439E-993A-F5E46E990566}" destId="{F40AF93A-BDF0-43D1-9586-EA0391211EB8}" srcOrd="0" destOrd="0" parTransId="{3EB66BA8-E23B-40FF-9DA7-A6121524A3F0}" sibTransId="{3168DEE4-553A-41EA-AC25-85375EF1A12E}"/>
    <dgm:cxn modelId="{49390283-177E-4522-B532-ADDD0D381D2D}" type="presOf" srcId="{F40AF93A-BDF0-43D1-9586-EA0391211EB8}" destId="{0FC52BD8-4550-4222-A56D-399327F64F40}" srcOrd="0" destOrd="0" presId="urn:microsoft.com/office/officeart/2005/8/layout/arrow4"/>
    <dgm:cxn modelId="{F489204A-2E33-47A4-AC18-30F2AE4D468D}" srcId="{550CB047-3851-439E-993A-F5E46E990566}" destId="{59BF8077-79CF-4CF4-A973-3CD5CEC4F01F}" srcOrd="1" destOrd="0" parTransId="{68F8E940-1724-4CD1-8A87-2DB36ED68CA2}" sibTransId="{D625EDC7-1B20-4C67-8C1D-662460A74F25}"/>
    <dgm:cxn modelId="{3DBAA3C9-8CB8-4441-9449-33087CE4FC77}" type="presParOf" srcId="{5ADD6185-BBC8-4EBB-8E5E-CB631BB03A90}" destId="{DD709C92-0445-4E52-8681-71FF9A1099E5}" srcOrd="0" destOrd="0" presId="urn:microsoft.com/office/officeart/2005/8/layout/arrow4"/>
    <dgm:cxn modelId="{681CB721-2216-4AD0-BDD9-E3D005AF4512}" type="presParOf" srcId="{5ADD6185-BBC8-4EBB-8E5E-CB631BB03A90}" destId="{0FC52BD8-4550-4222-A56D-399327F64F40}" srcOrd="1" destOrd="0" presId="urn:microsoft.com/office/officeart/2005/8/layout/arrow4"/>
    <dgm:cxn modelId="{01439C26-9A12-46B8-B504-BE972A85868B}" type="presParOf" srcId="{5ADD6185-BBC8-4EBB-8E5E-CB631BB03A90}" destId="{50F9EA84-9928-4906-A516-16D1B0DF98A5}" srcOrd="2" destOrd="0" presId="urn:microsoft.com/office/officeart/2005/8/layout/arrow4"/>
    <dgm:cxn modelId="{9872BCB8-0983-41FF-9973-A41DA80030A8}" type="presParOf" srcId="{5ADD6185-BBC8-4EBB-8E5E-CB631BB03A90}" destId="{E2015102-7212-48EC-8F6C-7628E5556924}"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2994A4-8625-4192-B96A-D653AD2D30CA}"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C848C193-AB15-4D5F-ADFE-3EF2DB516EB8}">
      <dgm:prSet phldrT="[Text]" custT="1"/>
      <dgm:spPr/>
      <dgm:t>
        <a:bodyPr/>
        <a:lstStyle/>
        <a:p>
          <a:r>
            <a:rPr lang="en-US" sz="2800" dirty="0" smtClean="0">
              <a:solidFill>
                <a:srgbClr val="7030A0"/>
              </a:solidFill>
              <a:latin typeface="Arial" pitchFamily="34" charset="0"/>
              <a:cs typeface="Arial" pitchFamily="34" charset="0"/>
            </a:rPr>
            <a:t>Engorged mucosa</a:t>
          </a:r>
        </a:p>
        <a:p>
          <a:r>
            <a:rPr lang="en-US" sz="2800" dirty="0" smtClean="0">
              <a:solidFill>
                <a:srgbClr val="7030A0"/>
              </a:solidFill>
              <a:latin typeface="Arial" pitchFamily="34" charset="0"/>
              <a:cs typeface="Arial" pitchFamily="34" charset="0"/>
            </a:rPr>
            <a:t>Oxygen consumption 15-20%</a:t>
          </a:r>
        </a:p>
        <a:p>
          <a:r>
            <a:rPr lang="en-US" sz="2800" dirty="0" smtClean="0">
              <a:solidFill>
                <a:srgbClr val="7030A0"/>
              </a:solidFill>
              <a:latin typeface="Arial" pitchFamily="34" charset="0"/>
              <a:cs typeface="Arial" pitchFamily="34" charset="0"/>
            </a:rPr>
            <a:t>Minute ventilation</a:t>
          </a:r>
        </a:p>
        <a:p>
          <a:r>
            <a:rPr lang="en-US" sz="2800" dirty="0" smtClean="0">
              <a:solidFill>
                <a:srgbClr val="7030A0"/>
              </a:solidFill>
              <a:latin typeface="Arial" pitchFamily="34" charset="0"/>
              <a:cs typeface="Arial" pitchFamily="34" charset="0"/>
            </a:rPr>
            <a:t>Tidal volume</a:t>
          </a:r>
          <a:endParaRPr lang="en-US" sz="2800" dirty="0">
            <a:solidFill>
              <a:srgbClr val="7030A0"/>
            </a:solidFill>
            <a:latin typeface="Arial" pitchFamily="34" charset="0"/>
            <a:cs typeface="Arial" pitchFamily="34" charset="0"/>
          </a:endParaRPr>
        </a:p>
      </dgm:t>
    </dgm:pt>
    <dgm:pt modelId="{ECF30DD8-25B9-4934-ACEE-CCDA88B2A774}" type="parTrans" cxnId="{FABA12E8-5BFA-4F6A-8841-F660CCC56834}">
      <dgm:prSet/>
      <dgm:spPr/>
      <dgm:t>
        <a:bodyPr/>
        <a:lstStyle/>
        <a:p>
          <a:endParaRPr lang="en-US"/>
        </a:p>
      </dgm:t>
    </dgm:pt>
    <dgm:pt modelId="{FDA46046-EC67-47EB-9203-5367AB41B5D2}" type="sibTrans" cxnId="{FABA12E8-5BFA-4F6A-8841-F660CCC56834}">
      <dgm:prSet/>
      <dgm:spPr/>
      <dgm:t>
        <a:bodyPr/>
        <a:lstStyle/>
        <a:p>
          <a:endParaRPr lang="en-US"/>
        </a:p>
      </dgm:t>
    </dgm:pt>
    <dgm:pt modelId="{959032CF-B686-49D4-BF02-875A88AA01AE}">
      <dgm:prSet phldrT="[Text]" custT="1"/>
      <dgm:spPr/>
      <dgm:t>
        <a:bodyPr/>
        <a:lstStyle/>
        <a:p>
          <a:r>
            <a:rPr lang="en-US" sz="2800" dirty="0" smtClean="0">
              <a:solidFill>
                <a:schemeClr val="tx1">
                  <a:lumMod val="65000"/>
                </a:schemeClr>
              </a:solidFill>
              <a:latin typeface="Arial" pitchFamily="34" charset="0"/>
              <a:cs typeface="Arial" pitchFamily="34" charset="0"/>
            </a:rPr>
            <a:t>O2 reserve</a:t>
          </a:r>
        </a:p>
        <a:p>
          <a:r>
            <a:rPr lang="en-US" sz="2800" dirty="0" smtClean="0">
              <a:solidFill>
                <a:schemeClr val="tx1">
                  <a:lumMod val="65000"/>
                </a:schemeClr>
              </a:solidFill>
              <a:latin typeface="Arial" pitchFamily="34" charset="0"/>
              <a:cs typeface="Arial" pitchFamily="34" charset="0"/>
            </a:rPr>
            <a:t>Buffering capacity</a:t>
          </a:r>
        </a:p>
        <a:p>
          <a:r>
            <a:rPr lang="en-US" sz="2800" dirty="0" smtClean="0">
              <a:solidFill>
                <a:schemeClr val="tx1">
                  <a:lumMod val="65000"/>
                </a:schemeClr>
              </a:solidFill>
              <a:latin typeface="Arial" pitchFamily="34" charset="0"/>
              <a:cs typeface="Arial" pitchFamily="34" charset="0"/>
            </a:rPr>
            <a:t>Total lung capacity</a:t>
          </a:r>
        </a:p>
        <a:p>
          <a:r>
            <a:rPr lang="en-US" sz="2800" dirty="0" smtClean="0">
              <a:solidFill>
                <a:schemeClr val="tx1">
                  <a:lumMod val="65000"/>
                </a:schemeClr>
              </a:solidFill>
              <a:latin typeface="Arial" pitchFamily="34" charset="0"/>
              <a:cs typeface="Arial" pitchFamily="34" charset="0"/>
            </a:rPr>
            <a:t>Functional residual capacity</a:t>
          </a:r>
        </a:p>
      </dgm:t>
    </dgm:pt>
    <dgm:pt modelId="{700A8C99-2F4A-46B6-955A-DFB062F7F9A3}" type="parTrans" cxnId="{0FA0AE5B-4168-43DF-A280-6B1942B03B27}">
      <dgm:prSet/>
      <dgm:spPr/>
      <dgm:t>
        <a:bodyPr/>
        <a:lstStyle/>
        <a:p>
          <a:endParaRPr lang="en-US"/>
        </a:p>
      </dgm:t>
    </dgm:pt>
    <dgm:pt modelId="{AE69F8FA-2DC1-495F-B4FB-9C60AC542ED4}" type="sibTrans" cxnId="{0FA0AE5B-4168-43DF-A280-6B1942B03B27}">
      <dgm:prSet/>
      <dgm:spPr/>
      <dgm:t>
        <a:bodyPr/>
        <a:lstStyle/>
        <a:p>
          <a:endParaRPr lang="en-US"/>
        </a:p>
      </dgm:t>
    </dgm:pt>
    <dgm:pt modelId="{4229935B-8F5A-437F-B215-94255DF95F46}" type="pres">
      <dgm:prSet presAssocID="{A92994A4-8625-4192-B96A-D653AD2D30CA}" presName="compositeShape" presStyleCnt="0">
        <dgm:presLayoutVars>
          <dgm:chMax val="2"/>
          <dgm:dir/>
          <dgm:resizeHandles val="exact"/>
        </dgm:presLayoutVars>
      </dgm:prSet>
      <dgm:spPr/>
      <dgm:t>
        <a:bodyPr/>
        <a:lstStyle/>
        <a:p>
          <a:endParaRPr lang="en-US"/>
        </a:p>
      </dgm:t>
    </dgm:pt>
    <dgm:pt modelId="{254315B5-F680-46B4-82C2-D54338AAACFD}" type="pres">
      <dgm:prSet presAssocID="{C848C193-AB15-4D5F-ADFE-3EF2DB516EB8}" presName="upArrow" presStyleLbl="node1" presStyleIdx="0" presStyleCnt="2" custScaleX="41440" custScaleY="70188" custLinFactNeighborX="-7037" custLinFactNeighborY="2700"/>
      <dgm:spPr>
        <a:solidFill>
          <a:srgbClr val="7030A0"/>
        </a:solidFill>
      </dgm:spPr>
      <dgm:t>
        <a:bodyPr/>
        <a:lstStyle/>
        <a:p>
          <a:endParaRPr lang="en-US"/>
        </a:p>
      </dgm:t>
    </dgm:pt>
    <dgm:pt modelId="{977E46FA-63F6-4649-ADDE-922D00F79495}" type="pres">
      <dgm:prSet presAssocID="{C848C193-AB15-4D5F-ADFE-3EF2DB516EB8}" presName="upArrowText" presStyleLbl="revTx" presStyleIdx="0" presStyleCnt="2" custScaleX="108646" custLinFactNeighborX="-17319" custLinFactNeighborY="7101">
        <dgm:presLayoutVars>
          <dgm:chMax val="0"/>
          <dgm:bulletEnabled val="1"/>
        </dgm:presLayoutVars>
      </dgm:prSet>
      <dgm:spPr/>
      <dgm:t>
        <a:bodyPr/>
        <a:lstStyle/>
        <a:p>
          <a:endParaRPr lang="en-US"/>
        </a:p>
      </dgm:t>
    </dgm:pt>
    <dgm:pt modelId="{BA33D8DE-4420-4713-821D-891CD4564785}" type="pres">
      <dgm:prSet presAssocID="{959032CF-B686-49D4-BF02-875A88AA01AE}" presName="downArrow" presStyleLbl="node1" presStyleIdx="1" presStyleCnt="2" custScaleX="39860" custScaleY="70188" custLinFactNeighborX="-35237" custLinFactNeighborY="-2934"/>
      <dgm:spPr>
        <a:solidFill>
          <a:srgbClr val="7030A0"/>
        </a:solidFill>
      </dgm:spPr>
      <dgm:t>
        <a:bodyPr/>
        <a:lstStyle/>
        <a:p>
          <a:endParaRPr lang="en-US"/>
        </a:p>
      </dgm:t>
    </dgm:pt>
    <dgm:pt modelId="{8819D2C1-B1C1-4816-9066-97D808F3CFE1}" type="pres">
      <dgm:prSet presAssocID="{959032CF-B686-49D4-BF02-875A88AA01AE}" presName="downArrowText" presStyleLbl="revTx" presStyleIdx="1" presStyleCnt="2" custLinFactNeighborX="-39321" custLinFactNeighborY="0">
        <dgm:presLayoutVars>
          <dgm:chMax val="0"/>
          <dgm:bulletEnabled val="1"/>
        </dgm:presLayoutVars>
      </dgm:prSet>
      <dgm:spPr/>
      <dgm:t>
        <a:bodyPr/>
        <a:lstStyle/>
        <a:p>
          <a:endParaRPr lang="en-US"/>
        </a:p>
      </dgm:t>
    </dgm:pt>
  </dgm:ptLst>
  <dgm:cxnLst>
    <dgm:cxn modelId="{73115245-7810-4422-BEEF-2B27A8D6D750}" type="presOf" srcId="{A92994A4-8625-4192-B96A-D653AD2D30CA}" destId="{4229935B-8F5A-437F-B215-94255DF95F46}" srcOrd="0" destOrd="0" presId="urn:microsoft.com/office/officeart/2005/8/layout/arrow4"/>
    <dgm:cxn modelId="{FABA12E8-5BFA-4F6A-8841-F660CCC56834}" srcId="{A92994A4-8625-4192-B96A-D653AD2D30CA}" destId="{C848C193-AB15-4D5F-ADFE-3EF2DB516EB8}" srcOrd="0" destOrd="0" parTransId="{ECF30DD8-25B9-4934-ACEE-CCDA88B2A774}" sibTransId="{FDA46046-EC67-47EB-9203-5367AB41B5D2}"/>
    <dgm:cxn modelId="{0FA0AE5B-4168-43DF-A280-6B1942B03B27}" srcId="{A92994A4-8625-4192-B96A-D653AD2D30CA}" destId="{959032CF-B686-49D4-BF02-875A88AA01AE}" srcOrd="1" destOrd="0" parTransId="{700A8C99-2F4A-46B6-955A-DFB062F7F9A3}" sibTransId="{AE69F8FA-2DC1-495F-B4FB-9C60AC542ED4}"/>
    <dgm:cxn modelId="{3DDE2C96-9919-4D8B-A95A-30E3C40A2DE4}" type="presOf" srcId="{959032CF-B686-49D4-BF02-875A88AA01AE}" destId="{8819D2C1-B1C1-4816-9066-97D808F3CFE1}" srcOrd="0" destOrd="0" presId="urn:microsoft.com/office/officeart/2005/8/layout/arrow4"/>
    <dgm:cxn modelId="{F9C4D06C-DA2D-4A43-BBFF-B7AE003D7CE7}" type="presOf" srcId="{C848C193-AB15-4D5F-ADFE-3EF2DB516EB8}" destId="{977E46FA-63F6-4649-ADDE-922D00F79495}" srcOrd="0" destOrd="0" presId="urn:microsoft.com/office/officeart/2005/8/layout/arrow4"/>
    <dgm:cxn modelId="{EE65E4A5-BD03-4080-8590-5C1913B20C14}" type="presParOf" srcId="{4229935B-8F5A-437F-B215-94255DF95F46}" destId="{254315B5-F680-46B4-82C2-D54338AAACFD}" srcOrd="0" destOrd="0" presId="urn:microsoft.com/office/officeart/2005/8/layout/arrow4"/>
    <dgm:cxn modelId="{E757994A-8C99-4D74-A202-16FCD7BB1E9F}" type="presParOf" srcId="{4229935B-8F5A-437F-B215-94255DF95F46}" destId="{977E46FA-63F6-4649-ADDE-922D00F79495}" srcOrd="1" destOrd="0" presId="urn:microsoft.com/office/officeart/2005/8/layout/arrow4"/>
    <dgm:cxn modelId="{160E4A3C-76A4-417A-B884-2B632D687413}" type="presParOf" srcId="{4229935B-8F5A-437F-B215-94255DF95F46}" destId="{BA33D8DE-4420-4713-821D-891CD4564785}" srcOrd="2" destOrd="0" presId="urn:microsoft.com/office/officeart/2005/8/layout/arrow4"/>
    <dgm:cxn modelId="{128954D8-2B12-4B8A-90DF-5D4202E7D4E9}" type="presParOf" srcId="{4229935B-8F5A-437F-B215-94255DF95F46}" destId="{8819D2C1-B1C1-4816-9066-97D808F3CFE1}"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1ECE51-7B64-4A66-A8A5-D0083D276C7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E629402-F183-4EB4-AF78-A6000D29D5AD}">
      <dgm:prSet phldrT="[Text]" custT="1"/>
      <dgm:spPr>
        <a:solidFill>
          <a:schemeClr val="bg1">
            <a:lumMod val="75000"/>
          </a:schemeClr>
        </a:solidFill>
      </dgm:spPr>
      <dgm:t>
        <a:bodyPr/>
        <a:lstStyle/>
        <a:p>
          <a:r>
            <a:rPr lang="en-US" sz="2800" dirty="0" smtClean="0">
              <a:solidFill>
                <a:schemeClr val="tx1"/>
              </a:solidFill>
            </a:rPr>
            <a:t>Decreased gastric motility</a:t>
          </a:r>
          <a:endParaRPr lang="en-US" sz="2800" dirty="0">
            <a:solidFill>
              <a:schemeClr val="tx1"/>
            </a:solidFill>
          </a:endParaRPr>
        </a:p>
      </dgm:t>
    </dgm:pt>
    <dgm:pt modelId="{C8C12004-A1A1-403F-8F1E-BF226538D60E}" type="parTrans" cxnId="{AE8C7314-746B-4293-8B16-6AAB4942ACAD}">
      <dgm:prSet/>
      <dgm:spPr/>
      <dgm:t>
        <a:bodyPr/>
        <a:lstStyle/>
        <a:p>
          <a:endParaRPr lang="en-US"/>
        </a:p>
      </dgm:t>
    </dgm:pt>
    <dgm:pt modelId="{24AA80F1-C148-401F-B8E7-90CBFA409D3F}" type="sibTrans" cxnId="{AE8C7314-746B-4293-8B16-6AAB4942ACAD}">
      <dgm:prSet/>
      <dgm:spPr/>
      <dgm:t>
        <a:bodyPr/>
        <a:lstStyle/>
        <a:p>
          <a:endParaRPr lang="en-US"/>
        </a:p>
      </dgm:t>
    </dgm:pt>
    <dgm:pt modelId="{CE39ACAA-813E-423C-A8B6-527AC47967F4}">
      <dgm:prSet phldrT="[Text]" custT="1"/>
      <dgm:spPr>
        <a:solidFill>
          <a:schemeClr val="bg1">
            <a:lumMod val="75000"/>
          </a:schemeClr>
        </a:solidFill>
      </dgm:spPr>
      <dgm:t>
        <a:bodyPr/>
        <a:lstStyle/>
        <a:p>
          <a:pPr algn="l"/>
          <a:r>
            <a:rPr lang="en-US" sz="2800" dirty="0" smtClean="0">
              <a:solidFill>
                <a:schemeClr val="tx1"/>
              </a:solidFill>
            </a:rPr>
            <a:t>Relaxed gastric and esophageal sphincters</a:t>
          </a:r>
          <a:endParaRPr lang="en-US" sz="2800" dirty="0">
            <a:solidFill>
              <a:schemeClr val="tx1"/>
            </a:solidFill>
          </a:endParaRPr>
        </a:p>
      </dgm:t>
    </dgm:pt>
    <dgm:pt modelId="{4A575C5F-8B8F-4A1E-96C6-EEDF2F08892F}" type="parTrans" cxnId="{B65E7E8A-604A-4D9F-9185-85AE159C03D0}">
      <dgm:prSet/>
      <dgm:spPr/>
      <dgm:t>
        <a:bodyPr/>
        <a:lstStyle/>
        <a:p>
          <a:endParaRPr lang="en-US"/>
        </a:p>
      </dgm:t>
    </dgm:pt>
    <dgm:pt modelId="{85DF0A6C-22BF-4616-B44C-4D061FB1AB36}" type="sibTrans" cxnId="{B65E7E8A-604A-4D9F-9185-85AE159C03D0}">
      <dgm:prSet/>
      <dgm:spPr/>
      <dgm:t>
        <a:bodyPr/>
        <a:lstStyle/>
        <a:p>
          <a:endParaRPr lang="en-US"/>
        </a:p>
      </dgm:t>
    </dgm:pt>
    <dgm:pt modelId="{B8CECB38-6A03-4E94-AC77-B0E877CCA3F2}">
      <dgm:prSet phldrT="[Text]" custT="1"/>
      <dgm:spPr>
        <a:solidFill>
          <a:schemeClr val="bg1">
            <a:lumMod val="75000"/>
          </a:schemeClr>
        </a:solidFill>
      </dgm:spPr>
      <dgm:t>
        <a:bodyPr/>
        <a:lstStyle/>
        <a:p>
          <a:r>
            <a:rPr lang="en-US" sz="2800" dirty="0" smtClean="0">
              <a:solidFill>
                <a:schemeClr val="tx1"/>
              </a:solidFill>
            </a:rPr>
            <a:t>Bowel displaced, cephalad and anterior</a:t>
          </a:r>
          <a:endParaRPr lang="en-US" sz="2800" dirty="0">
            <a:solidFill>
              <a:schemeClr val="tx1"/>
            </a:solidFill>
          </a:endParaRPr>
        </a:p>
      </dgm:t>
    </dgm:pt>
    <dgm:pt modelId="{51B284AA-A5CF-4EBD-863D-00AE61D55A21}" type="parTrans" cxnId="{6401E957-174A-452B-A59B-CB2D799D5E5F}">
      <dgm:prSet/>
      <dgm:spPr/>
      <dgm:t>
        <a:bodyPr/>
        <a:lstStyle/>
        <a:p>
          <a:endParaRPr lang="en-US"/>
        </a:p>
      </dgm:t>
    </dgm:pt>
    <dgm:pt modelId="{2F2A9B31-1F9A-4483-9F21-F42A99B7C8D2}" type="sibTrans" cxnId="{6401E957-174A-452B-A59B-CB2D799D5E5F}">
      <dgm:prSet/>
      <dgm:spPr/>
      <dgm:t>
        <a:bodyPr/>
        <a:lstStyle/>
        <a:p>
          <a:endParaRPr lang="en-US"/>
        </a:p>
      </dgm:t>
    </dgm:pt>
    <dgm:pt modelId="{F97D5446-A1C2-49F8-86C7-F9F366EC8036}" type="pres">
      <dgm:prSet presAssocID="{FF1ECE51-7B64-4A66-A8A5-D0083D276C7B}" presName="linear" presStyleCnt="0">
        <dgm:presLayoutVars>
          <dgm:dir/>
          <dgm:animLvl val="lvl"/>
          <dgm:resizeHandles val="exact"/>
        </dgm:presLayoutVars>
      </dgm:prSet>
      <dgm:spPr/>
      <dgm:t>
        <a:bodyPr/>
        <a:lstStyle/>
        <a:p>
          <a:endParaRPr lang="en-US"/>
        </a:p>
      </dgm:t>
    </dgm:pt>
    <dgm:pt modelId="{9FD1ECF2-F27A-4D87-A4BC-D33868024785}" type="pres">
      <dgm:prSet presAssocID="{EE629402-F183-4EB4-AF78-A6000D29D5AD}" presName="parentLin" presStyleCnt="0"/>
      <dgm:spPr/>
      <dgm:t>
        <a:bodyPr/>
        <a:lstStyle/>
        <a:p>
          <a:endParaRPr lang="en-US"/>
        </a:p>
      </dgm:t>
    </dgm:pt>
    <dgm:pt modelId="{BE9CE216-2562-4FA8-A553-3A8FC358FCB1}" type="pres">
      <dgm:prSet presAssocID="{EE629402-F183-4EB4-AF78-A6000D29D5AD}" presName="parentLeftMargin" presStyleLbl="node1" presStyleIdx="0" presStyleCnt="3"/>
      <dgm:spPr/>
      <dgm:t>
        <a:bodyPr/>
        <a:lstStyle/>
        <a:p>
          <a:endParaRPr lang="en-US"/>
        </a:p>
      </dgm:t>
    </dgm:pt>
    <dgm:pt modelId="{0F254589-B555-40AE-AA33-12C21B050977}" type="pres">
      <dgm:prSet presAssocID="{EE629402-F183-4EB4-AF78-A6000D29D5AD}" presName="parentText" presStyleLbl="node1" presStyleIdx="0" presStyleCnt="3" custScaleX="142857">
        <dgm:presLayoutVars>
          <dgm:chMax val="0"/>
          <dgm:bulletEnabled val="1"/>
        </dgm:presLayoutVars>
      </dgm:prSet>
      <dgm:spPr/>
      <dgm:t>
        <a:bodyPr/>
        <a:lstStyle/>
        <a:p>
          <a:endParaRPr lang="en-US"/>
        </a:p>
      </dgm:t>
    </dgm:pt>
    <dgm:pt modelId="{73EC65B9-F891-4F24-8E5D-AE1A4329F576}" type="pres">
      <dgm:prSet presAssocID="{EE629402-F183-4EB4-AF78-A6000D29D5AD}" presName="negativeSpace" presStyleCnt="0"/>
      <dgm:spPr/>
      <dgm:t>
        <a:bodyPr/>
        <a:lstStyle/>
        <a:p>
          <a:endParaRPr lang="en-US"/>
        </a:p>
      </dgm:t>
    </dgm:pt>
    <dgm:pt modelId="{D43D4CAB-833B-4DC1-9D10-315A02F7B51F}" type="pres">
      <dgm:prSet presAssocID="{EE629402-F183-4EB4-AF78-A6000D29D5AD}" presName="childText" presStyleLbl="conFgAcc1" presStyleIdx="0" presStyleCnt="3">
        <dgm:presLayoutVars>
          <dgm:bulletEnabled val="1"/>
        </dgm:presLayoutVars>
      </dgm:prSet>
      <dgm:spPr>
        <a:ln>
          <a:solidFill>
            <a:schemeClr val="bg1">
              <a:lumMod val="75000"/>
            </a:schemeClr>
          </a:solidFill>
        </a:ln>
      </dgm:spPr>
      <dgm:t>
        <a:bodyPr/>
        <a:lstStyle/>
        <a:p>
          <a:endParaRPr lang="en-US"/>
        </a:p>
      </dgm:t>
    </dgm:pt>
    <dgm:pt modelId="{50EBCB19-BD37-436A-B852-BA4CBEA7A76B}" type="pres">
      <dgm:prSet presAssocID="{24AA80F1-C148-401F-B8E7-90CBFA409D3F}" presName="spaceBetweenRectangles" presStyleCnt="0"/>
      <dgm:spPr/>
      <dgm:t>
        <a:bodyPr/>
        <a:lstStyle/>
        <a:p>
          <a:endParaRPr lang="en-US"/>
        </a:p>
      </dgm:t>
    </dgm:pt>
    <dgm:pt modelId="{FBCDFB5F-739B-48D6-9B97-B14789606ACA}" type="pres">
      <dgm:prSet presAssocID="{CE39ACAA-813E-423C-A8B6-527AC47967F4}" presName="parentLin" presStyleCnt="0"/>
      <dgm:spPr/>
      <dgm:t>
        <a:bodyPr/>
        <a:lstStyle/>
        <a:p>
          <a:endParaRPr lang="en-US"/>
        </a:p>
      </dgm:t>
    </dgm:pt>
    <dgm:pt modelId="{CE8A6CD5-6B61-4CA6-BB56-7713EDB0D564}" type="pres">
      <dgm:prSet presAssocID="{CE39ACAA-813E-423C-A8B6-527AC47967F4}" presName="parentLeftMargin" presStyleLbl="node1" presStyleIdx="0" presStyleCnt="3"/>
      <dgm:spPr/>
      <dgm:t>
        <a:bodyPr/>
        <a:lstStyle/>
        <a:p>
          <a:endParaRPr lang="en-US"/>
        </a:p>
      </dgm:t>
    </dgm:pt>
    <dgm:pt modelId="{F5958881-10A4-45B4-9634-07C23DB5BF5F}" type="pres">
      <dgm:prSet presAssocID="{CE39ACAA-813E-423C-A8B6-527AC47967F4}" presName="parentText" presStyleLbl="node1" presStyleIdx="1" presStyleCnt="3" custScaleX="142857">
        <dgm:presLayoutVars>
          <dgm:chMax val="0"/>
          <dgm:bulletEnabled val="1"/>
        </dgm:presLayoutVars>
      </dgm:prSet>
      <dgm:spPr/>
      <dgm:t>
        <a:bodyPr/>
        <a:lstStyle/>
        <a:p>
          <a:endParaRPr lang="en-US"/>
        </a:p>
      </dgm:t>
    </dgm:pt>
    <dgm:pt modelId="{CF97531E-A295-46D2-8F0B-335495982976}" type="pres">
      <dgm:prSet presAssocID="{CE39ACAA-813E-423C-A8B6-527AC47967F4}" presName="negativeSpace" presStyleCnt="0"/>
      <dgm:spPr/>
      <dgm:t>
        <a:bodyPr/>
        <a:lstStyle/>
        <a:p>
          <a:endParaRPr lang="en-US"/>
        </a:p>
      </dgm:t>
    </dgm:pt>
    <dgm:pt modelId="{00DB3F95-69DE-4857-A36B-7D688D11A3AB}" type="pres">
      <dgm:prSet presAssocID="{CE39ACAA-813E-423C-A8B6-527AC47967F4}" presName="childText" presStyleLbl="conFgAcc1" presStyleIdx="1" presStyleCnt="3">
        <dgm:presLayoutVars>
          <dgm:bulletEnabled val="1"/>
        </dgm:presLayoutVars>
      </dgm:prSet>
      <dgm:spPr>
        <a:ln>
          <a:solidFill>
            <a:schemeClr val="bg1">
              <a:lumMod val="75000"/>
            </a:schemeClr>
          </a:solidFill>
        </a:ln>
      </dgm:spPr>
      <dgm:t>
        <a:bodyPr/>
        <a:lstStyle/>
        <a:p>
          <a:endParaRPr lang="en-US"/>
        </a:p>
      </dgm:t>
    </dgm:pt>
    <dgm:pt modelId="{E7759E11-7AD6-47E8-8026-BA4752315552}" type="pres">
      <dgm:prSet presAssocID="{85DF0A6C-22BF-4616-B44C-4D061FB1AB36}" presName="spaceBetweenRectangles" presStyleCnt="0"/>
      <dgm:spPr/>
      <dgm:t>
        <a:bodyPr/>
        <a:lstStyle/>
        <a:p>
          <a:endParaRPr lang="en-US"/>
        </a:p>
      </dgm:t>
    </dgm:pt>
    <dgm:pt modelId="{109996F6-9B29-44B0-8F69-8D10F7714F73}" type="pres">
      <dgm:prSet presAssocID="{B8CECB38-6A03-4E94-AC77-B0E877CCA3F2}" presName="parentLin" presStyleCnt="0"/>
      <dgm:spPr/>
      <dgm:t>
        <a:bodyPr/>
        <a:lstStyle/>
        <a:p>
          <a:endParaRPr lang="en-US"/>
        </a:p>
      </dgm:t>
    </dgm:pt>
    <dgm:pt modelId="{91BE02AF-721B-48BD-8239-DAF73E2142A5}" type="pres">
      <dgm:prSet presAssocID="{B8CECB38-6A03-4E94-AC77-B0E877CCA3F2}" presName="parentLeftMargin" presStyleLbl="node1" presStyleIdx="1" presStyleCnt="3"/>
      <dgm:spPr/>
      <dgm:t>
        <a:bodyPr/>
        <a:lstStyle/>
        <a:p>
          <a:endParaRPr lang="en-US"/>
        </a:p>
      </dgm:t>
    </dgm:pt>
    <dgm:pt modelId="{F130637D-7570-4723-AB73-5FF67DECD238}" type="pres">
      <dgm:prSet presAssocID="{B8CECB38-6A03-4E94-AC77-B0E877CCA3F2}" presName="parentText" presStyleLbl="node1" presStyleIdx="2" presStyleCnt="3" custScaleX="142857">
        <dgm:presLayoutVars>
          <dgm:chMax val="0"/>
          <dgm:bulletEnabled val="1"/>
        </dgm:presLayoutVars>
      </dgm:prSet>
      <dgm:spPr/>
      <dgm:t>
        <a:bodyPr/>
        <a:lstStyle/>
        <a:p>
          <a:endParaRPr lang="en-US"/>
        </a:p>
      </dgm:t>
    </dgm:pt>
    <dgm:pt modelId="{5D9DB660-A392-4AAF-89BC-01BDCFBF2AFC}" type="pres">
      <dgm:prSet presAssocID="{B8CECB38-6A03-4E94-AC77-B0E877CCA3F2}" presName="negativeSpace" presStyleCnt="0"/>
      <dgm:spPr/>
      <dgm:t>
        <a:bodyPr/>
        <a:lstStyle/>
        <a:p>
          <a:endParaRPr lang="en-US"/>
        </a:p>
      </dgm:t>
    </dgm:pt>
    <dgm:pt modelId="{61933D98-CCC5-4ED9-A46E-949F0C04ECDC}" type="pres">
      <dgm:prSet presAssocID="{B8CECB38-6A03-4E94-AC77-B0E877CCA3F2}" presName="childText" presStyleLbl="conFgAcc1" presStyleIdx="2" presStyleCnt="3">
        <dgm:presLayoutVars>
          <dgm:bulletEnabled val="1"/>
        </dgm:presLayoutVars>
      </dgm:prSet>
      <dgm:spPr>
        <a:ln>
          <a:solidFill>
            <a:schemeClr val="bg1">
              <a:lumMod val="75000"/>
            </a:schemeClr>
          </a:solidFill>
        </a:ln>
      </dgm:spPr>
      <dgm:t>
        <a:bodyPr/>
        <a:lstStyle/>
        <a:p>
          <a:endParaRPr lang="en-US"/>
        </a:p>
      </dgm:t>
    </dgm:pt>
  </dgm:ptLst>
  <dgm:cxnLst>
    <dgm:cxn modelId="{3C392FAF-9408-4F50-ACCD-585A1036CD23}" type="presOf" srcId="{CE39ACAA-813E-423C-A8B6-527AC47967F4}" destId="{CE8A6CD5-6B61-4CA6-BB56-7713EDB0D564}" srcOrd="0" destOrd="0" presId="urn:microsoft.com/office/officeart/2005/8/layout/list1"/>
    <dgm:cxn modelId="{284E774B-552D-47A2-BADD-5C995686C110}" type="presOf" srcId="{EE629402-F183-4EB4-AF78-A6000D29D5AD}" destId="{0F254589-B555-40AE-AA33-12C21B050977}" srcOrd="1" destOrd="0" presId="urn:microsoft.com/office/officeart/2005/8/layout/list1"/>
    <dgm:cxn modelId="{0952BCD6-C0D3-496D-B02B-E5AB855F4F18}" type="presOf" srcId="{EE629402-F183-4EB4-AF78-A6000D29D5AD}" destId="{BE9CE216-2562-4FA8-A553-3A8FC358FCB1}" srcOrd="0" destOrd="0" presId="urn:microsoft.com/office/officeart/2005/8/layout/list1"/>
    <dgm:cxn modelId="{B65E7E8A-604A-4D9F-9185-85AE159C03D0}" srcId="{FF1ECE51-7B64-4A66-A8A5-D0083D276C7B}" destId="{CE39ACAA-813E-423C-A8B6-527AC47967F4}" srcOrd="1" destOrd="0" parTransId="{4A575C5F-8B8F-4A1E-96C6-EEDF2F08892F}" sibTransId="{85DF0A6C-22BF-4616-B44C-4D061FB1AB36}"/>
    <dgm:cxn modelId="{3398DF00-A0ED-4EB2-B164-267EB7FCA029}" type="presOf" srcId="{B8CECB38-6A03-4E94-AC77-B0E877CCA3F2}" destId="{F130637D-7570-4723-AB73-5FF67DECD238}" srcOrd="1" destOrd="0" presId="urn:microsoft.com/office/officeart/2005/8/layout/list1"/>
    <dgm:cxn modelId="{7BC4B53E-DEAE-467B-B455-56D9293323FD}" type="presOf" srcId="{B8CECB38-6A03-4E94-AC77-B0E877CCA3F2}" destId="{91BE02AF-721B-48BD-8239-DAF73E2142A5}" srcOrd="0" destOrd="0" presId="urn:microsoft.com/office/officeart/2005/8/layout/list1"/>
    <dgm:cxn modelId="{A694974D-CE44-4036-B2C1-477FC51B75EC}" type="presOf" srcId="{CE39ACAA-813E-423C-A8B6-527AC47967F4}" destId="{F5958881-10A4-45B4-9634-07C23DB5BF5F}" srcOrd="1" destOrd="0" presId="urn:microsoft.com/office/officeart/2005/8/layout/list1"/>
    <dgm:cxn modelId="{6401E957-174A-452B-A59B-CB2D799D5E5F}" srcId="{FF1ECE51-7B64-4A66-A8A5-D0083D276C7B}" destId="{B8CECB38-6A03-4E94-AC77-B0E877CCA3F2}" srcOrd="2" destOrd="0" parTransId="{51B284AA-A5CF-4EBD-863D-00AE61D55A21}" sibTransId="{2F2A9B31-1F9A-4483-9F21-F42A99B7C8D2}"/>
    <dgm:cxn modelId="{AE8C7314-746B-4293-8B16-6AAB4942ACAD}" srcId="{FF1ECE51-7B64-4A66-A8A5-D0083D276C7B}" destId="{EE629402-F183-4EB4-AF78-A6000D29D5AD}" srcOrd="0" destOrd="0" parTransId="{C8C12004-A1A1-403F-8F1E-BF226538D60E}" sibTransId="{24AA80F1-C148-401F-B8E7-90CBFA409D3F}"/>
    <dgm:cxn modelId="{853E8FC1-ACAC-4C4B-9676-BB03D7DE2420}" type="presOf" srcId="{FF1ECE51-7B64-4A66-A8A5-D0083D276C7B}" destId="{F97D5446-A1C2-49F8-86C7-F9F366EC8036}" srcOrd="0" destOrd="0" presId="urn:microsoft.com/office/officeart/2005/8/layout/list1"/>
    <dgm:cxn modelId="{717F61D7-E0BC-4A81-BE80-73B79CA9F1E3}" type="presParOf" srcId="{F97D5446-A1C2-49F8-86C7-F9F366EC8036}" destId="{9FD1ECF2-F27A-4D87-A4BC-D33868024785}" srcOrd="0" destOrd="0" presId="urn:microsoft.com/office/officeart/2005/8/layout/list1"/>
    <dgm:cxn modelId="{BA31BBD2-5D7C-407E-9DA3-54C5EAF8857F}" type="presParOf" srcId="{9FD1ECF2-F27A-4D87-A4BC-D33868024785}" destId="{BE9CE216-2562-4FA8-A553-3A8FC358FCB1}" srcOrd="0" destOrd="0" presId="urn:microsoft.com/office/officeart/2005/8/layout/list1"/>
    <dgm:cxn modelId="{EA77F2C1-2CD3-4E3A-9ABC-474653E6CFD8}" type="presParOf" srcId="{9FD1ECF2-F27A-4D87-A4BC-D33868024785}" destId="{0F254589-B555-40AE-AA33-12C21B050977}" srcOrd="1" destOrd="0" presId="urn:microsoft.com/office/officeart/2005/8/layout/list1"/>
    <dgm:cxn modelId="{59093442-C831-464A-93C3-82930F135E83}" type="presParOf" srcId="{F97D5446-A1C2-49F8-86C7-F9F366EC8036}" destId="{73EC65B9-F891-4F24-8E5D-AE1A4329F576}" srcOrd="1" destOrd="0" presId="urn:microsoft.com/office/officeart/2005/8/layout/list1"/>
    <dgm:cxn modelId="{A6683FD0-C116-4236-BF89-39A30F06514D}" type="presParOf" srcId="{F97D5446-A1C2-49F8-86C7-F9F366EC8036}" destId="{D43D4CAB-833B-4DC1-9D10-315A02F7B51F}" srcOrd="2" destOrd="0" presId="urn:microsoft.com/office/officeart/2005/8/layout/list1"/>
    <dgm:cxn modelId="{65E38586-314D-48D6-B039-42A2B4CA7A9D}" type="presParOf" srcId="{F97D5446-A1C2-49F8-86C7-F9F366EC8036}" destId="{50EBCB19-BD37-436A-B852-BA4CBEA7A76B}" srcOrd="3" destOrd="0" presId="urn:microsoft.com/office/officeart/2005/8/layout/list1"/>
    <dgm:cxn modelId="{1D26F774-A4DC-4CCB-9726-EDCEEA603BA4}" type="presParOf" srcId="{F97D5446-A1C2-49F8-86C7-F9F366EC8036}" destId="{FBCDFB5F-739B-48D6-9B97-B14789606ACA}" srcOrd="4" destOrd="0" presId="urn:microsoft.com/office/officeart/2005/8/layout/list1"/>
    <dgm:cxn modelId="{BAA9D4B0-B152-451B-9CCA-04F6DEDD99AE}" type="presParOf" srcId="{FBCDFB5F-739B-48D6-9B97-B14789606ACA}" destId="{CE8A6CD5-6B61-4CA6-BB56-7713EDB0D564}" srcOrd="0" destOrd="0" presId="urn:microsoft.com/office/officeart/2005/8/layout/list1"/>
    <dgm:cxn modelId="{21EB7998-027F-433D-A013-E7F64ACAF437}" type="presParOf" srcId="{FBCDFB5F-739B-48D6-9B97-B14789606ACA}" destId="{F5958881-10A4-45B4-9634-07C23DB5BF5F}" srcOrd="1" destOrd="0" presId="urn:microsoft.com/office/officeart/2005/8/layout/list1"/>
    <dgm:cxn modelId="{BE5E9040-E7FF-4294-9F43-9231E99AB4F5}" type="presParOf" srcId="{F97D5446-A1C2-49F8-86C7-F9F366EC8036}" destId="{CF97531E-A295-46D2-8F0B-335495982976}" srcOrd="5" destOrd="0" presId="urn:microsoft.com/office/officeart/2005/8/layout/list1"/>
    <dgm:cxn modelId="{3517199A-D428-4DCF-931B-EE199721DFF2}" type="presParOf" srcId="{F97D5446-A1C2-49F8-86C7-F9F366EC8036}" destId="{00DB3F95-69DE-4857-A36B-7D688D11A3AB}" srcOrd="6" destOrd="0" presId="urn:microsoft.com/office/officeart/2005/8/layout/list1"/>
    <dgm:cxn modelId="{F1A01C42-AED3-41C2-A265-5BE1F1C372FD}" type="presParOf" srcId="{F97D5446-A1C2-49F8-86C7-F9F366EC8036}" destId="{E7759E11-7AD6-47E8-8026-BA4752315552}" srcOrd="7" destOrd="0" presId="urn:microsoft.com/office/officeart/2005/8/layout/list1"/>
    <dgm:cxn modelId="{19A74304-0D49-4D52-8740-1042A400A4DC}" type="presParOf" srcId="{F97D5446-A1C2-49F8-86C7-F9F366EC8036}" destId="{109996F6-9B29-44B0-8F69-8D10F7714F73}" srcOrd="8" destOrd="0" presId="urn:microsoft.com/office/officeart/2005/8/layout/list1"/>
    <dgm:cxn modelId="{14CEAFBF-0C0B-42F1-9399-3415C9CABB86}" type="presParOf" srcId="{109996F6-9B29-44B0-8F69-8D10F7714F73}" destId="{91BE02AF-721B-48BD-8239-DAF73E2142A5}" srcOrd="0" destOrd="0" presId="urn:microsoft.com/office/officeart/2005/8/layout/list1"/>
    <dgm:cxn modelId="{E2A42F9B-13F7-45E9-B956-16BA7B3FEDB7}" type="presParOf" srcId="{109996F6-9B29-44B0-8F69-8D10F7714F73}" destId="{F130637D-7570-4723-AB73-5FF67DECD238}" srcOrd="1" destOrd="0" presId="urn:microsoft.com/office/officeart/2005/8/layout/list1"/>
    <dgm:cxn modelId="{72B834C1-9865-4AA5-ACF9-5264418CF63F}" type="presParOf" srcId="{F97D5446-A1C2-49F8-86C7-F9F366EC8036}" destId="{5D9DB660-A392-4AAF-89BC-01BDCFBF2AFC}" srcOrd="9" destOrd="0" presId="urn:microsoft.com/office/officeart/2005/8/layout/list1"/>
    <dgm:cxn modelId="{11453B5F-8C27-4551-8781-19EEC5E0B81B}" type="presParOf" srcId="{F97D5446-A1C2-49F8-86C7-F9F366EC8036}" destId="{61933D98-CCC5-4ED9-A46E-949F0C04ECD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56962A-BCB4-42F7-BEF5-4A9AB80C2A99}" type="doc">
      <dgm:prSet loTypeId="urn:microsoft.com/office/officeart/2005/8/layout/hProcess9" loCatId="process" qsTypeId="urn:microsoft.com/office/officeart/2005/8/quickstyle/simple1" qsCatId="simple" csTypeId="urn:microsoft.com/office/officeart/2005/8/colors/accent1_2" csCatId="accent1" phldr="1"/>
      <dgm:spPr/>
    </dgm:pt>
    <dgm:pt modelId="{5D5D3833-66FF-4314-8E53-18F4E6CE036E}">
      <dgm:prSet phldrT="[Text]"/>
      <dgm:spPr>
        <a:solidFill>
          <a:schemeClr val="accent6">
            <a:lumMod val="60000"/>
            <a:lumOff val="40000"/>
          </a:schemeClr>
        </a:solidFill>
      </dgm:spPr>
      <dgm:t>
        <a:bodyPr/>
        <a:lstStyle/>
        <a:p>
          <a:r>
            <a:rPr lang="en-US" dirty="0" smtClean="0">
              <a:solidFill>
                <a:schemeClr val="tx1"/>
              </a:solidFill>
            </a:rPr>
            <a:t>Pregnant Trauma Patient </a:t>
          </a:r>
        </a:p>
        <a:p>
          <a:r>
            <a:rPr lang="en-US" dirty="0" smtClean="0">
              <a:solidFill>
                <a:schemeClr val="tx1"/>
              </a:solidFill>
            </a:rPr>
            <a:t>&gt; 20 wks</a:t>
          </a:r>
          <a:endParaRPr lang="en-US" dirty="0">
            <a:solidFill>
              <a:schemeClr val="tx1"/>
            </a:solidFill>
          </a:endParaRPr>
        </a:p>
      </dgm:t>
    </dgm:pt>
    <dgm:pt modelId="{3BC38307-86D0-47F7-B725-2A1FA3274311}" type="parTrans" cxnId="{A8877A79-97B8-49BA-9BD4-5ACCA326B696}">
      <dgm:prSet/>
      <dgm:spPr/>
      <dgm:t>
        <a:bodyPr/>
        <a:lstStyle/>
        <a:p>
          <a:endParaRPr lang="en-US"/>
        </a:p>
      </dgm:t>
    </dgm:pt>
    <dgm:pt modelId="{DB3A4FCF-D082-4E11-8526-127808A1DD10}" type="sibTrans" cxnId="{A8877A79-97B8-49BA-9BD4-5ACCA326B696}">
      <dgm:prSet/>
      <dgm:spPr/>
      <dgm:t>
        <a:bodyPr/>
        <a:lstStyle/>
        <a:p>
          <a:endParaRPr lang="en-US"/>
        </a:p>
      </dgm:t>
    </dgm:pt>
    <dgm:pt modelId="{8D2D2990-22E6-4FFF-98A2-99A4943009B9}">
      <dgm:prSet phldrT="[Text]"/>
      <dgm:spPr>
        <a:solidFill>
          <a:schemeClr val="accent6">
            <a:lumMod val="40000"/>
            <a:lumOff val="60000"/>
          </a:schemeClr>
        </a:solidFill>
      </dgm:spPr>
      <dgm:t>
        <a:bodyPr/>
        <a:lstStyle/>
        <a:p>
          <a:r>
            <a:rPr lang="en-US" dirty="0" smtClean="0">
              <a:solidFill>
                <a:schemeClr val="tx1"/>
              </a:solidFill>
            </a:rPr>
            <a:t>Trauma</a:t>
          </a:r>
        </a:p>
        <a:p>
          <a:r>
            <a:rPr lang="en-US" dirty="0" smtClean="0">
              <a:solidFill>
                <a:schemeClr val="tx1"/>
              </a:solidFill>
            </a:rPr>
            <a:t>Center</a:t>
          </a:r>
          <a:endParaRPr lang="en-US" dirty="0">
            <a:solidFill>
              <a:schemeClr val="tx1"/>
            </a:solidFill>
          </a:endParaRPr>
        </a:p>
      </dgm:t>
    </dgm:pt>
    <dgm:pt modelId="{F369737E-C4FE-466D-B32B-4D8C6E2AC299}" type="parTrans" cxnId="{BDFCFB1F-1FFD-4263-AFE1-087B1B81F92F}">
      <dgm:prSet/>
      <dgm:spPr/>
      <dgm:t>
        <a:bodyPr/>
        <a:lstStyle/>
        <a:p>
          <a:endParaRPr lang="en-US"/>
        </a:p>
      </dgm:t>
    </dgm:pt>
    <dgm:pt modelId="{A34DF48F-448F-4AC6-A30C-0FD5B2C2E8EA}" type="sibTrans" cxnId="{BDFCFB1F-1FFD-4263-AFE1-087B1B81F92F}">
      <dgm:prSet/>
      <dgm:spPr/>
      <dgm:t>
        <a:bodyPr/>
        <a:lstStyle/>
        <a:p>
          <a:endParaRPr lang="en-US"/>
        </a:p>
      </dgm:t>
    </dgm:pt>
    <dgm:pt modelId="{325DE9D7-7CEE-4C4C-BD00-4B912C5251E9}">
      <dgm:prSet phldrT="[Text]"/>
      <dgm:spPr>
        <a:solidFill>
          <a:schemeClr val="accent6">
            <a:lumMod val="20000"/>
            <a:lumOff val="80000"/>
          </a:schemeClr>
        </a:solidFill>
      </dgm:spPr>
      <dgm:t>
        <a:bodyPr/>
        <a:lstStyle/>
        <a:p>
          <a:r>
            <a:rPr lang="en-US" dirty="0" smtClean="0">
              <a:solidFill>
                <a:schemeClr val="tx1"/>
              </a:solidFill>
            </a:rPr>
            <a:t>With Obstetric </a:t>
          </a:r>
          <a:r>
            <a:rPr lang="en-US" u="sng" dirty="0" smtClean="0">
              <a:solidFill>
                <a:schemeClr val="tx1"/>
              </a:solidFill>
            </a:rPr>
            <a:t>and</a:t>
          </a:r>
          <a:r>
            <a:rPr lang="en-US" dirty="0" smtClean="0">
              <a:solidFill>
                <a:schemeClr val="tx1"/>
              </a:solidFill>
            </a:rPr>
            <a:t> Neonatal</a:t>
          </a:r>
        </a:p>
        <a:p>
          <a:r>
            <a:rPr lang="en-US" dirty="0" smtClean="0">
              <a:solidFill>
                <a:schemeClr val="tx1"/>
              </a:solidFill>
            </a:rPr>
            <a:t>Capabilities</a:t>
          </a:r>
          <a:endParaRPr lang="en-US" dirty="0">
            <a:solidFill>
              <a:schemeClr val="tx1"/>
            </a:solidFill>
          </a:endParaRPr>
        </a:p>
      </dgm:t>
    </dgm:pt>
    <dgm:pt modelId="{8E075421-CC0A-4ACF-B96C-70A7C0BC211F}" type="parTrans" cxnId="{B3F67F08-5F0F-439A-898F-1918CDBA2CAC}">
      <dgm:prSet/>
      <dgm:spPr/>
      <dgm:t>
        <a:bodyPr/>
        <a:lstStyle/>
        <a:p>
          <a:endParaRPr lang="en-US"/>
        </a:p>
      </dgm:t>
    </dgm:pt>
    <dgm:pt modelId="{26D2121A-90F9-4CE8-8D7D-86AB7EFE3982}" type="sibTrans" cxnId="{B3F67F08-5F0F-439A-898F-1918CDBA2CAC}">
      <dgm:prSet/>
      <dgm:spPr/>
      <dgm:t>
        <a:bodyPr/>
        <a:lstStyle/>
        <a:p>
          <a:endParaRPr lang="en-US"/>
        </a:p>
      </dgm:t>
    </dgm:pt>
    <dgm:pt modelId="{DF26A4BA-FA25-46B3-8E1E-227D1C671F4E}" type="pres">
      <dgm:prSet presAssocID="{E056962A-BCB4-42F7-BEF5-4A9AB80C2A99}" presName="CompostProcess" presStyleCnt="0">
        <dgm:presLayoutVars>
          <dgm:dir/>
          <dgm:resizeHandles val="exact"/>
        </dgm:presLayoutVars>
      </dgm:prSet>
      <dgm:spPr/>
    </dgm:pt>
    <dgm:pt modelId="{244A422E-91A1-4D3D-AEDE-6D5A3DCF2BD5}" type="pres">
      <dgm:prSet presAssocID="{E056962A-BCB4-42F7-BEF5-4A9AB80C2A99}" presName="arrow" presStyleLbl="bgShp" presStyleIdx="0" presStyleCnt="1" custLinFactX="-25000" custLinFactNeighborX="-100000" custLinFactNeighborY="-48750"/>
      <dgm:spPr>
        <a:gradFill flip="none" rotWithShape="1">
          <a:gsLst>
            <a:gs pos="0">
              <a:schemeClr val="bg1">
                <a:lumMod val="75000"/>
              </a:schemeClr>
            </a:gs>
            <a:gs pos="50000">
              <a:schemeClr val="bg1">
                <a:lumMod val="85000"/>
              </a:schemeClr>
            </a:gs>
            <a:gs pos="100000">
              <a:schemeClr val="bg1">
                <a:lumMod val="95000"/>
              </a:schemeClr>
            </a:gs>
          </a:gsLst>
          <a:path path="circle">
            <a:fillToRect l="100000" t="100000"/>
          </a:path>
          <a:tileRect r="-100000" b="-100000"/>
        </a:gradFill>
      </dgm:spPr>
    </dgm:pt>
    <dgm:pt modelId="{27B8444A-865E-434C-84D7-2F2F3861D87E}" type="pres">
      <dgm:prSet presAssocID="{E056962A-BCB4-42F7-BEF5-4A9AB80C2A99}" presName="linearProcess" presStyleCnt="0"/>
      <dgm:spPr/>
    </dgm:pt>
    <dgm:pt modelId="{9396D693-6DB8-4E1B-AD90-4A0AFAFFA83A}" type="pres">
      <dgm:prSet presAssocID="{5D5D3833-66FF-4314-8E53-18F4E6CE036E}" presName="textNode" presStyleLbl="node1" presStyleIdx="0" presStyleCnt="3">
        <dgm:presLayoutVars>
          <dgm:bulletEnabled val="1"/>
        </dgm:presLayoutVars>
      </dgm:prSet>
      <dgm:spPr/>
      <dgm:t>
        <a:bodyPr/>
        <a:lstStyle/>
        <a:p>
          <a:endParaRPr lang="en-US"/>
        </a:p>
      </dgm:t>
    </dgm:pt>
    <dgm:pt modelId="{386331C2-65FA-43A5-A7F9-37C2E05A4C86}" type="pres">
      <dgm:prSet presAssocID="{DB3A4FCF-D082-4E11-8526-127808A1DD10}" presName="sibTrans" presStyleCnt="0"/>
      <dgm:spPr/>
    </dgm:pt>
    <dgm:pt modelId="{205455B0-BAF7-4DB7-BBCF-6F2B45265A91}" type="pres">
      <dgm:prSet presAssocID="{8D2D2990-22E6-4FFF-98A2-99A4943009B9}" presName="textNode" presStyleLbl="node1" presStyleIdx="1" presStyleCnt="3">
        <dgm:presLayoutVars>
          <dgm:bulletEnabled val="1"/>
        </dgm:presLayoutVars>
      </dgm:prSet>
      <dgm:spPr/>
      <dgm:t>
        <a:bodyPr/>
        <a:lstStyle/>
        <a:p>
          <a:endParaRPr lang="en-US"/>
        </a:p>
      </dgm:t>
    </dgm:pt>
    <dgm:pt modelId="{601FD1AB-AD40-44DB-BAF9-4A3516733887}" type="pres">
      <dgm:prSet presAssocID="{A34DF48F-448F-4AC6-A30C-0FD5B2C2E8EA}" presName="sibTrans" presStyleCnt="0"/>
      <dgm:spPr/>
    </dgm:pt>
    <dgm:pt modelId="{A9839654-2197-49F9-BD23-2EDD815792C4}" type="pres">
      <dgm:prSet presAssocID="{325DE9D7-7CEE-4C4C-BD00-4B912C5251E9}" presName="textNode" presStyleLbl="node1" presStyleIdx="2" presStyleCnt="3">
        <dgm:presLayoutVars>
          <dgm:bulletEnabled val="1"/>
        </dgm:presLayoutVars>
      </dgm:prSet>
      <dgm:spPr/>
      <dgm:t>
        <a:bodyPr/>
        <a:lstStyle/>
        <a:p>
          <a:endParaRPr lang="en-US"/>
        </a:p>
      </dgm:t>
    </dgm:pt>
  </dgm:ptLst>
  <dgm:cxnLst>
    <dgm:cxn modelId="{E2D86408-FA2A-4987-9605-FB28DDB04C18}" type="presOf" srcId="{5D5D3833-66FF-4314-8E53-18F4E6CE036E}" destId="{9396D693-6DB8-4E1B-AD90-4A0AFAFFA83A}" srcOrd="0" destOrd="0" presId="urn:microsoft.com/office/officeart/2005/8/layout/hProcess9"/>
    <dgm:cxn modelId="{A8877A79-97B8-49BA-9BD4-5ACCA326B696}" srcId="{E056962A-BCB4-42F7-BEF5-4A9AB80C2A99}" destId="{5D5D3833-66FF-4314-8E53-18F4E6CE036E}" srcOrd="0" destOrd="0" parTransId="{3BC38307-86D0-47F7-B725-2A1FA3274311}" sibTransId="{DB3A4FCF-D082-4E11-8526-127808A1DD10}"/>
    <dgm:cxn modelId="{BDFCFB1F-1FFD-4263-AFE1-087B1B81F92F}" srcId="{E056962A-BCB4-42F7-BEF5-4A9AB80C2A99}" destId="{8D2D2990-22E6-4FFF-98A2-99A4943009B9}" srcOrd="1" destOrd="0" parTransId="{F369737E-C4FE-466D-B32B-4D8C6E2AC299}" sibTransId="{A34DF48F-448F-4AC6-A30C-0FD5B2C2E8EA}"/>
    <dgm:cxn modelId="{79160123-78D2-4F88-B470-A1BFA7E4D085}" type="presOf" srcId="{E056962A-BCB4-42F7-BEF5-4A9AB80C2A99}" destId="{DF26A4BA-FA25-46B3-8E1E-227D1C671F4E}" srcOrd="0" destOrd="0" presId="urn:microsoft.com/office/officeart/2005/8/layout/hProcess9"/>
    <dgm:cxn modelId="{3C9E65C0-DBF6-412D-A564-8FA33D0F279B}" type="presOf" srcId="{8D2D2990-22E6-4FFF-98A2-99A4943009B9}" destId="{205455B0-BAF7-4DB7-BBCF-6F2B45265A91}" srcOrd="0" destOrd="0" presId="urn:microsoft.com/office/officeart/2005/8/layout/hProcess9"/>
    <dgm:cxn modelId="{B3F67F08-5F0F-439A-898F-1918CDBA2CAC}" srcId="{E056962A-BCB4-42F7-BEF5-4A9AB80C2A99}" destId="{325DE9D7-7CEE-4C4C-BD00-4B912C5251E9}" srcOrd="2" destOrd="0" parTransId="{8E075421-CC0A-4ACF-B96C-70A7C0BC211F}" sibTransId="{26D2121A-90F9-4CE8-8D7D-86AB7EFE3982}"/>
    <dgm:cxn modelId="{808479E0-CE94-44E1-89A5-23B499278B69}" type="presOf" srcId="{325DE9D7-7CEE-4C4C-BD00-4B912C5251E9}" destId="{A9839654-2197-49F9-BD23-2EDD815792C4}" srcOrd="0" destOrd="0" presId="urn:microsoft.com/office/officeart/2005/8/layout/hProcess9"/>
    <dgm:cxn modelId="{97B4CD5D-D97D-4913-A93B-1FBED0332870}" type="presParOf" srcId="{DF26A4BA-FA25-46B3-8E1E-227D1C671F4E}" destId="{244A422E-91A1-4D3D-AEDE-6D5A3DCF2BD5}" srcOrd="0" destOrd="0" presId="urn:microsoft.com/office/officeart/2005/8/layout/hProcess9"/>
    <dgm:cxn modelId="{C4758C84-61C5-4F6F-82FA-7EC18AE3BAE6}" type="presParOf" srcId="{DF26A4BA-FA25-46B3-8E1E-227D1C671F4E}" destId="{27B8444A-865E-434C-84D7-2F2F3861D87E}" srcOrd="1" destOrd="0" presId="urn:microsoft.com/office/officeart/2005/8/layout/hProcess9"/>
    <dgm:cxn modelId="{C50B5FE9-5E08-47A7-90CD-477BFA666AA7}" type="presParOf" srcId="{27B8444A-865E-434C-84D7-2F2F3861D87E}" destId="{9396D693-6DB8-4E1B-AD90-4A0AFAFFA83A}" srcOrd="0" destOrd="0" presId="urn:microsoft.com/office/officeart/2005/8/layout/hProcess9"/>
    <dgm:cxn modelId="{18EBE51E-F9C8-44C0-9127-BC80CD5F517E}" type="presParOf" srcId="{27B8444A-865E-434C-84D7-2F2F3861D87E}" destId="{386331C2-65FA-43A5-A7F9-37C2E05A4C86}" srcOrd="1" destOrd="0" presId="urn:microsoft.com/office/officeart/2005/8/layout/hProcess9"/>
    <dgm:cxn modelId="{19C3A7DC-13DF-4FA7-8073-03752300186D}" type="presParOf" srcId="{27B8444A-865E-434C-84D7-2F2F3861D87E}" destId="{205455B0-BAF7-4DB7-BBCF-6F2B45265A91}" srcOrd="2" destOrd="0" presId="urn:microsoft.com/office/officeart/2005/8/layout/hProcess9"/>
    <dgm:cxn modelId="{E680513B-AE2F-4E54-B537-C906EE22848D}" type="presParOf" srcId="{27B8444A-865E-434C-84D7-2F2F3861D87E}" destId="{601FD1AB-AD40-44DB-BAF9-4A3516733887}" srcOrd="3" destOrd="0" presId="urn:microsoft.com/office/officeart/2005/8/layout/hProcess9"/>
    <dgm:cxn modelId="{C35845E8-DED5-4078-8B92-5C7E43595B50}" type="presParOf" srcId="{27B8444A-865E-434C-84D7-2F2F3861D87E}" destId="{A9839654-2197-49F9-BD23-2EDD815792C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5DDB94-6F42-4331-A61D-FBE220ADCEA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863B7A6D-207B-4210-885F-560FFC295CCC}">
      <dgm:prSet phldrT="[Text]" custT="1"/>
      <dgm:spPr/>
      <dgm:t>
        <a:bodyPr/>
        <a:lstStyle/>
        <a:p>
          <a:endParaRPr lang="en-US" sz="2800" dirty="0" smtClean="0">
            <a:solidFill>
              <a:schemeClr val="tx1"/>
            </a:solidFill>
            <a:effectLst/>
            <a:latin typeface="Arial" charset="0"/>
            <a:ea typeface="+mn-ea"/>
            <a:cs typeface="+mn-cs"/>
          </a:endParaRPr>
        </a:p>
        <a:p>
          <a:r>
            <a:rPr lang="en-US" sz="2800" dirty="0" smtClean="0">
              <a:solidFill>
                <a:schemeClr val="tx1"/>
              </a:solidFill>
              <a:effectLst/>
              <a:latin typeface="Arial" charset="0"/>
              <a:ea typeface="+mn-ea"/>
              <a:cs typeface="+mn-cs"/>
            </a:rPr>
            <a:t>HR 95-105, cold pale extremities, MAP 70-75mm </a:t>
          </a:r>
          <a:r>
            <a:rPr lang="en-US" sz="2800" dirty="0" smtClean="0">
              <a:solidFill>
                <a:schemeClr val="tx1"/>
              </a:solidFill>
              <a:effectLst/>
              <a:latin typeface="Arial" charset="0"/>
              <a:ea typeface="+mn-ea"/>
              <a:cs typeface="+mn-cs"/>
            </a:rPr>
            <a:t>Hg</a:t>
          </a:r>
          <a:endParaRPr lang="en-US" sz="2800" dirty="0"/>
        </a:p>
      </dgm:t>
    </dgm:pt>
    <dgm:pt modelId="{0C5746DF-937C-4EE0-8B17-8B015D346976}" type="parTrans" cxnId="{90859B37-3B18-4741-907C-6FAA71105878}">
      <dgm:prSet/>
      <dgm:spPr/>
      <dgm:t>
        <a:bodyPr/>
        <a:lstStyle/>
        <a:p>
          <a:endParaRPr lang="en-US"/>
        </a:p>
      </dgm:t>
    </dgm:pt>
    <dgm:pt modelId="{B376DE68-4AE7-4260-8F2D-851BBB06C212}" type="sibTrans" cxnId="{90859B37-3B18-4741-907C-6FAA71105878}">
      <dgm:prSet/>
      <dgm:spPr/>
      <dgm:t>
        <a:bodyPr/>
        <a:lstStyle/>
        <a:p>
          <a:endParaRPr lang="en-US"/>
        </a:p>
      </dgm:t>
    </dgm:pt>
    <dgm:pt modelId="{F21495A1-ECEC-49D8-BD5A-CBE88F9904DD}">
      <dgm:prSet phldrT="[Text]" custT="1"/>
      <dgm:spPr/>
      <dgm:t>
        <a:bodyPr/>
        <a:lstStyle/>
        <a:p>
          <a:pPr rtl="0"/>
          <a:r>
            <a:rPr lang="en-US" sz="2800" dirty="0" smtClean="0">
              <a:solidFill>
                <a:schemeClr val="tx1"/>
              </a:solidFill>
              <a:effectLst/>
              <a:latin typeface="Arial" charset="0"/>
              <a:ea typeface="+mn-ea"/>
              <a:cs typeface="+mn-cs"/>
            </a:rPr>
            <a:t>HR &gt;120 hemorrhagic shock, tissue hypoxia, MAP &lt;50mm </a:t>
          </a:r>
          <a:r>
            <a:rPr lang="en-US" sz="2800" dirty="0" smtClean="0">
              <a:solidFill>
                <a:schemeClr val="tx1"/>
              </a:solidFill>
              <a:effectLst/>
              <a:latin typeface="Arial" charset="0"/>
              <a:ea typeface="+mn-ea"/>
              <a:cs typeface="+mn-cs"/>
            </a:rPr>
            <a:t>Hg</a:t>
          </a:r>
          <a:r>
            <a:rPr lang="en-US" sz="2800" dirty="0" smtClean="0">
              <a:solidFill>
                <a:schemeClr val="tx1"/>
              </a:solidFill>
              <a:effectLst/>
              <a:latin typeface="Arial" charset="0"/>
              <a:ea typeface="+mn-ea"/>
              <a:cs typeface="+mn-cs"/>
            </a:rPr>
            <a:t>, altered LOC, anuria, DIC </a:t>
          </a:r>
          <a:endParaRPr lang="en-US" sz="2800" dirty="0"/>
        </a:p>
      </dgm:t>
    </dgm:pt>
    <dgm:pt modelId="{6C8150F9-2559-41C5-A51C-18226BFA3BDC}" type="parTrans" cxnId="{2A331FA9-B024-4076-9B95-90005F4CFC0E}">
      <dgm:prSet/>
      <dgm:spPr/>
      <dgm:t>
        <a:bodyPr/>
        <a:lstStyle/>
        <a:p>
          <a:endParaRPr lang="en-US"/>
        </a:p>
      </dgm:t>
    </dgm:pt>
    <dgm:pt modelId="{10E42069-AFB7-4AE6-9BA8-ADF101EE42A6}" type="sibTrans" cxnId="{2A331FA9-B024-4076-9B95-90005F4CFC0E}">
      <dgm:prSet/>
      <dgm:spPr/>
      <dgm:t>
        <a:bodyPr/>
        <a:lstStyle/>
        <a:p>
          <a:endParaRPr lang="en-US"/>
        </a:p>
      </dgm:t>
    </dgm:pt>
    <dgm:pt modelId="{373D48C8-A55A-42DB-9271-DF451FA7E069}">
      <dgm:prSet phldrT="[Text]" custT="1"/>
      <dgm:spPr/>
      <dgm:t>
        <a:bodyPr/>
        <a:lstStyle/>
        <a:p>
          <a:r>
            <a:rPr lang="en-US" sz="2800" dirty="0" smtClean="0">
              <a:solidFill>
                <a:schemeClr val="tx1"/>
              </a:solidFill>
              <a:effectLst/>
              <a:latin typeface="Arial" charset="0"/>
              <a:ea typeface="+mn-ea"/>
              <a:cs typeface="+mn-cs"/>
            </a:rPr>
            <a:t>HR 105-120, restlessness, tissue hypoxia,  MAP 50-60mm </a:t>
          </a:r>
          <a:r>
            <a:rPr lang="en-US" sz="2800" dirty="0" smtClean="0">
              <a:solidFill>
                <a:schemeClr val="tx1"/>
              </a:solidFill>
              <a:effectLst/>
              <a:latin typeface="Arial" charset="0"/>
              <a:ea typeface="+mn-ea"/>
              <a:cs typeface="+mn-cs"/>
            </a:rPr>
            <a:t>Hg</a:t>
          </a:r>
          <a:r>
            <a:rPr lang="en-US" sz="2800" dirty="0" smtClean="0">
              <a:solidFill>
                <a:schemeClr val="tx1"/>
              </a:solidFill>
              <a:effectLst/>
              <a:latin typeface="Arial" charset="0"/>
              <a:ea typeface="+mn-ea"/>
              <a:cs typeface="+mn-cs"/>
            </a:rPr>
            <a:t>, oliguria</a:t>
          </a:r>
          <a:endParaRPr lang="en-US" sz="2800" dirty="0"/>
        </a:p>
      </dgm:t>
    </dgm:pt>
    <dgm:pt modelId="{0838F734-D0A0-49D6-A8E3-7C669EF5FED8}" type="sibTrans" cxnId="{BD771C22-0D51-49E7-A54E-E07D4AD7BA7D}">
      <dgm:prSet/>
      <dgm:spPr/>
      <dgm:t>
        <a:bodyPr/>
        <a:lstStyle/>
        <a:p>
          <a:endParaRPr lang="en-US"/>
        </a:p>
      </dgm:t>
    </dgm:pt>
    <dgm:pt modelId="{564C77AA-962D-4892-8ED4-A0A64C4ED169}" type="parTrans" cxnId="{BD771C22-0D51-49E7-A54E-E07D4AD7BA7D}">
      <dgm:prSet/>
      <dgm:spPr/>
      <dgm:t>
        <a:bodyPr/>
        <a:lstStyle/>
        <a:p>
          <a:endParaRPr lang="en-US"/>
        </a:p>
      </dgm:t>
    </dgm:pt>
    <dgm:pt modelId="{2183C2A6-3198-4BF9-99F0-327E1109C0C0}" type="pres">
      <dgm:prSet presAssocID="{885DDB94-6F42-4331-A61D-FBE220ADCEA5}" presName="rootnode" presStyleCnt="0">
        <dgm:presLayoutVars>
          <dgm:chMax/>
          <dgm:chPref/>
          <dgm:dir/>
          <dgm:animLvl val="lvl"/>
        </dgm:presLayoutVars>
      </dgm:prSet>
      <dgm:spPr/>
      <dgm:t>
        <a:bodyPr/>
        <a:lstStyle/>
        <a:p>
          <a:endParaRPr lang="en-US"/>
        </a:p>
      </dgm:t>
    </dgm:pt>
    <dgm:pt modelId="{96F241C7-BEF3-4F1A-911A-D2BFDD74681A}" type="pres">
      <dgm:prSet presAssocID="{863B7A6D-207B-4210-885F-560FFC295CCC}" presName="composite" presStyleCnt="0"/>
      <dgm:spPr/>
    </dgm:pt>
    <dgm:pt modelId="{BC5CBFF7-C0F0-44E8-8C9D-DA287BD2437D}" type="pres">
      <dgm:prSet presAssocID="{863B7A6D-207B-4210-885F-560FFC295CCC}" presName="LShape" presStyleLbl="alignNode1" presStyleIdx="0" presStyleCnt="5"/>
      <dgm:spPr>
        <a:solidFill>
          <a:schemeClr val="accent6">
            <a:lumMod val="20000"/>
            <a:lumOff val="80000"/>
          </a:schemeClr>
        </a:solidFill>
        <a:ln>
          <a:noFill/>
        </a:ln>
      </dgm:spPr>
      <dgm:t>
        <a:bodyPr/>
        <a:lstStyle/>
        <a:p>
          <a:endParaRPr lang="en-US"/>
        </a:p>
      </dgm:t>
    </dgm:pt>
    <dgm:pt modelId="{AE779914-0417-43FC-BD27-E34C5A7CDE34}" type="pres">
      <dgm:prSet presAssocID="{863B7A6D-207B-4210-885F-560FFC295CCC}" presName="ParentText" presStyleLbl="revTx" presStyleIdx="0" presStyleCnt="3" custScaleY="133464" custLinFactNeighborY="-8338">
        <dgm:presLayoutVars>
          <dgm:chMax val="0"/>
          <dgm:chPref val="0"/>
          <dgm:bulletEnabled val="1"/>
        </dgm:presLayoutVars>
      </dgm:prSet>
      <dgm:spPr/>
      <dgm:t>
        <a:bodyPr/>
        <a:lstStyle/>
        <a:p>
          <a:endParaRPr lang="en-US"/>
        </a:p>
      </dgm:t>
    </dgm:pt>
    <dgm:pt modelId="{9F0A56C3-70A2-4514-8C1A-2BA03891D187}" type="pres">
      <dgm:prSet presAssocID="{863B7A6D-207B-4210-885F-560FFC295CCC}" presName="Triangle" presStyleLbl="alignNode1" presStyleIdx="1" presStyleCnt="5"/>
      <dgm:spPr>
        <a:solidFill>
          <a:schemeClr val="accent6">
            <a:lumMod val="20000"/>
            <a:lumOff val="80000"/>
          </a:schemeClr>
        </a:solidFill>
        <a:ln>
          <a:solidFill>
            <a:schemeClr val="accent6">
              <a:lumMod val="20000"/>
              <a:lumOff val="80000"/>
            </a:schemeClr>
          </a:solidFill>
        </a:ln>
      </dgm:spPr>
      <dgm:t>
        <a:bodyPr/>
        <a:lstStyle/>
        <a:p>
          <a:endParaRPr lang="en-US"/>
        </a:p>
      </dgm:t>
    </dgm:pt>
    <dgm:pt modelId="{A1912025-D5B2-4369-B597-B8AB4E9941D2}" type="pres">
      <dgm:prSet presAssocID="{B376DE68-4AE7-4260-8F2D-851BBB06C212}" presName="sibTrans" presStyleCnt="0"/>
      <dgm:spPr/>
    </dgm:pt>
    <dgm:pt modelId="{B3AFD36D-B8AB-42B3-9CFB-479214A9AA6A}" type="pres">
      <dgm:prSet presAssocID="{B376DE68-4AE7-4260-8F2D-851BBB06C212}" presName="space" presStyleCnt="0"/>
      <dgm:spPr/>
    </dgm:pt>
    <dgm:pt modelId="{D5143B42-5D70-492C-9AEF-4478E45A1D7B}" type="pres">
      <dgm:prSet presAssocID="{373D48C8-A55A-42DB-9271-DF451FA7E069}" presName="composite" presStyleCnt="0"/>
      <dgm:spPr/>
    </dgm:pt>
    <dgm:pt modelId="{41C903A0-05E7-4089-BA4A-46E63BE6A3C7}" type="pres">
      <dgm:prSet presAssocID="{373D48C8-A55A-42DB-9271-DF451FA7E069}" presName="LShape" presStyleLbl="alignNode1" presStyleIdx="2" presStyleCnt="5"/>
      <dgm:spPr>
        <a:solidFill>
          <a:schemeClr val="accent6">
            <a:lumMod val="20000"/>
            <a:lumOff val="80000"/>
          </a:schemeClr>
        </a:solidFill>
        <a:ln>
          <a:noFill/>
        </a:ln>
      </dgm:spPr>
      <dgm:t>
        <a:bodyPr/>
        <a:lstStyle/>
        <a:p>
          <a:endParaRPr lang="en-US"/>
        </a:p>
      </dgm:t>
    </dgm:pt>
    <dgm:pt modelId="{21844E70-87C9-43C0-B7F5-0F001C22AE02}" type="pres">
      <dgm:prSet presAssocID="{373D48C8-A55A-42DB-9271-DF451FA7E069}" presName="ParentText" presStyleLbl="revTx" presStyleIdx="1" presStyleCnt="3" custScaleX="107742" custLinFactNeighborX="3582">
        <dgm:presLayoutVars>
          <dgm:chMax val="0"/>
          <dgm:chPref val="0"/>
          <dgm:bulletEnabled val="1"/>
        </dgm:presLayoutVars>
      </dgm:prSet>
      <dgm:spPr/>
      <dgm:t>
        <a:bodyPr/>
        <a:lstStyle/>
        <a:p>
          <a:endParaRPr lang="en-US"/>
        </a:p>
      </dgm:t>
    </dgm:pt>
    <dgm:pt modelId="{DEA1B633-BCC0-4B6D-8F84-F2ED9D68E80C}" type="pres">
      <dgm:prSet presAssocID="{373D48C8-A55A-42DB-9271-DF451FA7E069}" presName="Triangle" presStyleLbl="alignNode1" presStyleIdx="3" presStyleCnt="5"/>
      <dgm:spPr>
        <a:solidFill>
          <a:schemeClr val="accent6">
            <a:lumMod val="20000"/>
            <a:lumOff val="80000"/>
          </a:schemeClr>
        </a:solidFill>
        <a:ln>
          <a:solidFill>
            <a:schemeClr val="accent6">
              <a:lumMod val="20000"/>
              <a:lumOff val="80000"/>
            </a:schemeClr>
          </a:solidFill>
        </a:ln>
      </dgm:spPr>
      <dgm:t>
        <a:bodyPr/>
        <a:lstStyle/>
        <a:p>
          <a:endParaRPr lang="en-US"/>
        </a:p>
      </dgm:t>
    </dgm:pt>
    <dgm:pt modelId="{49FA1164-01DF-41BF-B770-367DCAD805CB}" type="pres">
      <dgm:prSet presAssocID="{0838F734-D0A0-49D6-A8E3-7C669EF5FED8}" presName="sibTrans" presStyleCnt="0"/>
      <dgm:spPr/>
    </dgm:pt>
    <dgm:pt modelId="{36093DB2-D638-4EB3-91BC-FAFEC7024CAB}" type="pres">
      <dgm:prSet presAssocID="{0838F734-D0A0-49D6-A8E3-7C669EF5FED8}" presName="space" presStyleCnt="0"/>
      <dgm:spPr/>
    </dgm:pt>
    <dgm:pt modelId="{8C4495D0-7328-436C-9E9C-6D0EAE4784A3}" type="pres">
      <dgm:prSet presAssocID="{F21495A1-ECEC-49D8-BD5A-CBE88F9904DD}" presName="composite" presStyleCnt="0"/>
      <dgm:spPr/>
    </dgm:pt>
    <dgm:pt modelId="{10899CEC-EFD4-4225-B51F-FF904880A602}" type="pres">
      <dgm:prSet presAssocID="{F21495A1-ECEC-49D8-BD5A-CBE88F9904DD}" presName="LShape" presStyleLbl="alignNode1" presStyleIdx="4" presStyleCnt="5"/>
      <dgm:spPr>
        <a:solidFill>
          <a:schemeClr val="accent6">
            <a:lumMod val="20000"/>
            <a:lumOff val="80000"/>
          </a:schemeClr>
        </a:solidFill>
        <a:ln>
          <a:noFill/>
        </a:ln>
      </dgm:spPr>
      <dgm:t>
        <a:bodyPr/>
        <a:lstStyle/>
        <a:p>
          <a:endParaRPr lang="en-US"/>
        </a:p>
      </dgm:t>
    </dgm:pt>
    <dgm:pt modelId="{57CEF580-BFC8-48E6-A6EB-A929039EDA09}" type="pres">
      <dgm:prSet presAssocID="{F21495A1-ECEC-49D8-BD5A-CBE88F9904DD}" presName="ParentText" presStyleLbl="revTx" presStyleIdx="2" presStyleCnt="3" custScaleX="107346" custLinFactNeighborX="2287" custLinFactNeighborY="-2175">
        <dgm:presLayoutVars>
          <dgm:chMax val="0"/>
          <dgm:chPref val="0"/>
          <dgm:bulletEnabled val="1"/>
        </dgm:presLayoutVars>
      </dgm:prSet>
      <dgm:spPr/>
      <dgm:t>
        <a:bodyPr/>
        <a:lstStyle/>
        <a:p>
          <a:endParaRPr lang="en-US"/>
        </a:p>
      </dgm:t>
    </dgm:pt>
  </dgm:ptLst>
  <dgm:cxnLst>
    <dgm:cxn modelId="{53CB4994-0BB3-49EC-99D7-0ED120DFC87B}" type="presOf" srcId="{885DDB94-6F42-4331-A61D-FBE220ADCEA5}" destId="{2183C2A6-3198-4BF9-99F0-327E1109C0C0}" srcOrd="0" destOrd="0" presId="urn:microsoft.com/office/officeart/2009/3/layout/StepUpProcess"/>
    <dgm:cxn modelId="{BD771C22-0D51-49E7-A54E-E07D4AD7BA7D}" srcId="{885DDB94-6F42-4331-A61D-FBE220ADCEA5}" destId="{373D48C8-A55A-42DB-9271-DF451FA7E069}" srcOrd="1" destOrd="0" parTransId="{564C77AA-962D-4892-8ED4-A0A64C4ED169}" sibTransId="{0838F734-D0A0-49D6-A8E3-7C669EF5FED8}"/>
    <dgm:cxn modelId="{2A331FA9-B024-4076-9B95-90005F4CFC0E}" srcId="{885DDB94-6F42-4331-A61D-FBE220ADCEA5}" destId="{F21495A1-ECEC-49D8-BD5A-CBE88F9904DD}" srcOrd="2" destOrd="0" parTransId="{6C8150F9-2559-41C5-A51C-18226BFA3BDC}" sibTransId="{10E42069-AFB7-4AE6-9BA8-ADF101EE42A6}"/>
    <dgm:cxn modelId="{90859B37-3B18-4741-907C-6FAA71105878}" srcId="{885DDB94-6F42-4331-A61D-FBE220ADCEA5}" destId="{863B7A6D-207B-4210-885F-560FFC295CCC}" srcOrd="0" destOrd="0" parTransId="{0C5746DF-937C-4EE0-8B17-8B015D346976}" sibTransId="{B376DE68-4AE7-4260-8F2D-851BBB06C212}"/>
    <dgm:cxn modelId="{506EB83A-D278-4400-BCC0-BB7EE411DC66}" type="presOf" srcId="{373D48C8-A55A-42DB-9271-DF451FA7E069}" destId="{21844E70-87C9-43C0-B7F5-0F001C22AE02}" srcOrd="0" destOrd="0" presId="urn:microsoft.com/office/officeart/2009/3/layout/StepUpProcess"/>
    <dgm:cxn modelId="{83573EDD-1DF1-41FC-8FBE-9EE94AF90B04}" type="presOf" srcId="{F21495A1-ECEC-49D8-BD5A-CBE88F9904DD}" destId="{57CEF580-BFC8-48E6-A6EB-A929039EDA09}" srcOrd="0" destOrd="0" presId="urn:microsoft.com/office/officeart/2009/3/layout/StepUpProcess"/>
    <dgm:cxn modelId="{BF860251-7671-4A2E-BA80-71D56095D8CB}" type="presOf" srcId="{863B7A6D-207B-4210-885F-560FFC295CCC}" destId="{AE779914-0417-43FC-BD27-E34C5A7CDE34}" srcOrd="0" destOrd="0" presId="urn:microsoft.com/office/officeart/2009/3/layout/StepUpProcess"/>
    <dgm:cxn modelId="{F48F8C1A-9017-4085-BBF0-736B571F21DF}" type="presParOf" srcId="{2183C2A6-3198-4BF9-99F0-327E1109C0C0}" destId="{96F241C7-BEF3-4F1A-911A-D2BFDD74681A}" srcOrd="0" destOrd="0" presId="urn:microsoft.com/office/officeart/2009/3/layout/StepUpProcess"/>
    <dgm:cxn modelId="{B1D25FFB-AACE-4182-B9C5-582E662DC58B}" type="presParOf" srcId="{96F241C7-BEF3-4F1A-911A-D2BFDD74681A}" destId="{BC5CBFF7-C0F0-44E8-8C9D-DA287BD2437D}" srcOrd="0" destOrd="0" presId="urn:microsoft.com/office/officeart/2009/3/layout/StepUpProcess"/>
    <dgm:cxn modelId="{80E60197-CDAA-4ADE-9194-8E9266D6D619}" type="presParOf" srcId="{96F241C7-BEF3-4F1A-911A-D2BFDD74681A}" destId="{AE779914-0417-43FC-BD27-E34C5A7CDE34}" srcOrd="1" destOrd="0" presId="urn:microsoft.com/office/officeart/2009/3/layout/StepUpProcess"/>
    <dgm:cxn modelId="{99C87C93-5975-4800-AC9A-92DFDD827312}" type="presParOf" srcId="{96F241C7-BEF3-4F1A-911A-D2BFDD74681A}" destId="{9F0A56C3-70A2-4514-8C1A-2BA03891D187}" srcOrd="2" destOrd="0" presId="urn:microsoft.com/office/officeart/2009/3/layout/StepUpProcess"/>
    <dgm:cxn modelId="{182248D0-3EB8-45D1-81BA-421C43C1FA88}" type="presParOf" srcId="{2183C2A6-3198-4BF9-99F0-327E1109C0C0}" destId="{A1912025-D5B2-4369-B597-B8AB4E9941D2}" srcOrd="1" destOrd="0" presId="urn:microsoft.com/office/officeart/2009/3/layout/StepUpProcess"/>
    <dgm:cxn modelId="{C9F18ECE-3C79-4A6F-831A-14DB32096FF8}" type="presParOf" srcId="{A1912025-D5B2-4369-B597-B8AB4E9941D2}" destId="{B3AFD36D-B8AB-42B3-9CFB-479214A9AA6A}" srcOrd="0" destOrd="0" presId="urn:microsoft.com/office/officeart/2009/3/layout/StepUpProcess"/>
    <dgm:cxn modelId="{CD85A244-4FBD-4CE4-A606-70D4E2058C58}" type="presParOf" srcId="{2183C2A6-3198-4BF9-99F0-327E1109C0C0}" destId="{D5143B42-5D70-492C-9AEF-4478E45A1D7B}" srcOrd="2" destOrd="0" presId="urn:microsoft.com/office/officeart/2009/3/layout/StepUpProcess"/>
    <dgm:cxn modelId="{88E3BA7B-D1CB-4858-8D3A-C3578ECDD6A4}" type="presParOf" srcId="{D5143B42-5D70-492C-9AEF-4478E45A1D7B}" destId="{41C903A0-05E7-4089-BA4A-46E63BE6A3C7}" srcOrd="0" destOrd="0" presId="urn:microsoft.com/office/officeart/2009/3/layout/StepUpProcess"/>
    <dgm:cxn modelId="{BF3FF9E6-565A-49DD-958D-51F7D526679E}" type="presParOf" srcId="{D5143B42-5D70-492C-9AEF-4478E45A1D7B}" destId="{21844E70-87C9-43C0-B7F5-0F001C22AE02}" srcOrd="1" destOrd="0" presId="urn:microsoft.com/office/officeart/2009/3/layout/StepUpProcess"/>
    <dgm:cxn modelId="{B1ACC004-F632-456F-B32C-1844BFCFD31F}" type="presParOf" srcId="{D5143B42-5D70-492C-9AEF-4478E45A1D7B}" destId="{DEA1B633-BCC0-4B6D-8F84-F2ED9D68E80C}" srcOrd="2" destOrd="0" presId="urn:microsoft.com/office/officeart/2009/3/layout/StepUpProcess"/>
    <dgm:cxn modelId="{47F27430-7BE9-469B-8799-133B84F05CCD}" type="presParOf" srcId="{2183C2A6-3198-4BF9-99F0-327E1109C0C0}" destId="{49FA1164-01DF-41BF-B770-367DCAD805CB}" srcOrd="3" destOrd="0" presId="urn:microsoft.com/office/officeart/2009/3/layout/StepUpProcess"/>
    <dgm:cxn modelId="{6D616AA8-9EFF-4D9D-AC92-8FEB1BB3D375}" type="presParOf" srcId="{49FA1164-01DF-41BF-B770-367DCAD805CB}" destId="{36093DB2-D638-4EB3-91BC-FAFEC7024CAB}" srcOrd="0" destOrd="0" presId="urn:microsoft.com/office/officeart/2009/3/layout/StepUpProcess"/>
    <dgm:cxn modelId="{90BA3F64-C263-496A-A17E-1DF51A82FE0A}" type="presParOf" srcId="{2183C2A6-3198-4BF9-99F0-327E1109C0C0}" destId="{8C4495D0-7328-436C-9E9C-6D0EAE4784A3}" srcOrd="4" destOrd="0" presId="urn:microsoft.com/office/officeart/2009/3/layout/StepUpProcess"/>
    <dgm:cxn modelId="{2C5CEF74-8482-47DB-9E83-D630BD611DA3}" type="presParOf" srcId="{8C4495D0-7328-436C-9E9C-6D0EAE4784A3}" destId="{10899CEC-EFD4-4225-B51F-FF904880A602}" srcOrd="0" destOrd="0" presId="urn:microsoft.com/office/officeart/2009/3/layout/StepUpProcess"/>
    <dgm:cxn modelId="{40360E62-DC65-4211-99BA-FE839FCCF94F}" type="presParOf" srcId="{8C4495D0-7328-436C-9E9C-6D0EAE4784A3}" destId="{57CEF580-BFC8-48E6-A6EB-A929039EDA0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CD0083-C6EE-4B47-BF96-6AB675622AA6}"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28517DA1-7A06-41D3-BD2F-29ABDE52CBBF}">
      <dgm:prSet phldrT="[Text]" custT="1"/>
      <dgm:spPr>
        <a:ln>
          <a:solidFill>
            <a:schemeClr val="accent6">
              <a:lumMod val="20000"/>
              <a:lumOff val="80000"/>
            </a:schemeClr>
          </a:solidFill>
        </a:ln>
      </dgm:spPr>
      <dgm:t>
        <a:bodyPr/>
        <a:lstStyle/>
        <a:p>
          <a:r>
            <a:rPr lang="en-US" sz="3600" dirty="0" smtClean="0">
              <a:latin typeface="Arial" pitchFamily="34" charset="0"/>
              <a:cs typeface="Arial" pitchFamily="34" charset="0"/>
            </a:rPr>
            <a:t>Fetal heart tones</a:t>
          </a:r>
          <a:endParaRPr lang="en-US" sz="3600" dirty="0">
            <a:latin typeface="Arial" pitchFamily="34" charset="0"/>
            <a:cs typeface="Arial" pitchFamily="34" charset="0"/>
          </a:endParaRPr>
        </a:p>
      </dgm:t>
    </dgm:pt>
    <dgm:pt modelId="{67FF1782-5D22-40D3-9FF8-545FFF439709}" type="parTrans" cxnId="{1F08291F-5EF1-4A87-AAE3-37A0923C479F}">
      <dgm:prSet/>
      <dgm:spPr/>
      <dgm:t>
        <a:bodyPr/>
        <a:lstStyle/>
        <a:p>
          <a:endParaRPr lang="en-US"/>
        </a:p>
      </dgm:t>
    </dgm:pt>
    <dgm:pt modelId="{24144008-EB6B-4C6B-82D9-145E76064AFC}" type="sibTrans" cxnId="{1F08291F-5EF1-4A87-AAE3-37A0923C479F}">
      <dgm:prSet/>
      <dgm:spPr/>
      <dgm:t>
        <a:bodyPr/>
        <a:lstStyle/>
        <a:p>
          <a:endParaRPr lang="en-US"/>
        </a:p>
      </dgm:t>
    </dgm:pt>
    <dgm:pt modelId="{B700BB62-6AC0-4D60-ABA9-BCAFDA73B61D}">
      <dgm:prSet phldrT="[Text]" custT="1"/>
      <dgm:spPr/>
      <dgm:t>
        <a:bodyPr/>
        <a:lstStyle/>
        <a:p>
          <a:r>
            <a:rPr lang="en-US" sz="3400" dirty="0" smtClean="0">
              <a:latin typeface="Arial" pitchFamily="34" charset="0"/>
              <a:cs typeface="Arial" pitchFamily="34" charset="0"/>
            </a:rPr>
            <a:t>120-160</a:t>
          </a:r>
          <a:endParaRPr lang="en-US" sz="3400" dirty="0">
            <a:latin typeface="Arial" pitchFamily="34" charset="0"/>
            <a:cs typeface="Arial" pitchFamily="34" charset="0"/>
          </a:endParaRPr>
        </a:p>
      </dgm:t>
    </dgm:pt>
    <dgm:pt modelId="{73C28F98-ADF4-49C4-BA48-17678D9C6586}" type="parTrans" cxnId="{CFA9DC14-E0CF-4725-AC13-B727D9921570}">
      <dgm:prSet/>
      <dgm:spPr/>
      <dgm:t>
        <a:bodyPr/>
        <a:lstStyle/>
        <a:p>
          <a:endParaRPr lang="en-US"/>
        </a:p>
      </dgm:t>
    </dgm:pt>
    <dgm:pt modelId="{348D454D-3BB8-4718-ACEB-744B01DC9ADB}" type="sibTrans" cxnId="{CFA9DC14-E0CF-4725-AC13-B727D9921570}">
      <dgm:prSet/>
      <dgm:spPr/>
      <dgm:t>
        <a:bodyPr/>
        <a:lstStyle/>
        <a:p>
          <a:endParaRPr lang="en-US"/>
        </a:p>
      </dgm:t>
    </dgm:pt>
    <dgm:pt modelId="{A13BBC06-94F7-473D-92A8-4A8DD4F1E242}">
      <dgm:prSet phldrT="[Text]" custT="1"/>
      <dgm:spPr/>
      <dgm:t>
        <a:bodyPr/>
        <a:lstStyle/>
        <a:p>
          <a:r>
            <a:rPr lang="en-US" sz="2800" dirty="0" smtClean="0">
              <a:latin typeface="Arial" pitchFamily="34" charset="0"/>
              <a:cs typeface="Arial" pitchFamily="34" charset="0"/>
            </a:rPr>
            <a:t>Continuous &gt;24wks</a:t>
          </a:r>
          <a:endParaRPr lang="en-US" sz="2800" dirty="0">
            <a:latin typeface="Arial" pitchFamily="34" charset="0"/>
            <a:cs typeface="Arial" pitchFamily="34" charset="0"/>
          </a:endParaRPr>
        </a:p>
      </dgm:t>
    </dgm:pt>
    <dgm:pt modelId="{BAB6BFCC-00BA-4949-84DE-D2D00323559A}" type="parTrans" cxnId="{DA9C26F5-197F-4D06-9F0A-6AF085E9A72B}">
      <dgm:prSet/>
      <dgm:spPr/>
      <dgm:t>
        <a:bodyPr/>
        <a:lstStyle/>
        <a:p>
          <a:endParaRPr lang="en-US"/>
        </a:p>
      </dgm:t>
    </dgm:pt>
    <dgm:pt modelId="{E2792481-9F6D-4025-8957-2C039C5887BD}" type="sibTrans" cxnId="{DA9C26F5-197F-4D06-9F0A-6AF085E9A72B}">
      <dgm:prSet/>
      <dgm:spPr/>
      <dgm:t>
        <a:bodyPr/>
        <a:lstStyle/>
        <a:p>
          <a:endParaRPr lang="en-US"/>
        </a:p>
      </dgm:t>
    </dgm:pt>
    <dgm:pt modelId="{3F6B36AC-C58A-43C9-850F-CA7CEFE67B28}">
      <dgm:prSet phldrT="[Text]" custT="1"/>
      <dgm:spPr>
        <a:ln>
          <a:solidFill>
            <a:schemeClr val="accent6">
              <a:lumMod val="20000"/>
              <a:lumOff val="80000"/>
            </a:schemeClr>
          </a:solidFill>
        </a:ln>
      </dgm:spPr>
      <dgm:t>
        <a:bodyPr/>
        <a:lstStyle/>
        <a:p>
          <a:r>
            <a:rPr lang="en-US" sz="3600" dirty="0" smtClean="0">
              <a:latin typeface="Arial" pitchFamily="34" charset="0"/>
              <a:cs typeface="Arial" pitchFamily="34" charset="0"/>
            </a:rPr>
            <a:t>Abdominal exam</a:t>
          </a:r>
          <a:endParaRPr lang="en-US" sz="3600" dirty="0">
            <a:latin typeface="Arial" pitchFamily="34" charset="0"/>
            <a:cs typeface="Arial" pitchFamily="34" charset="0"/>
          </a:endParaRPr>
        </a:p>
      </dgm:t>
    </dgm:pt>
    <dgm:pt modelId="{7AAA575A-4884-4CC7-95AD-33C215C3A971}" type="parTrans" cxnId="{513E4C2F-2333-4860-A936-A5F584DDA08D}">
      <dgm:prSet/>
      <dgm:spPr/>
      <dgm:t>
        <a:bodyPr/>
        <a:lstStyle/>
        <a:p>
          <a:endParaRPr lang="en-US"/>
        </a:p>
      </dgm:t>
    </dgm:pt>
    <dgm:pt modelId="{DF5BC790-8C78-424A-8491-A56181A52C70}" type="sibTrans" cxnId="{513E4C2F-2333-4860-A936-A5F584DDA08D}">
      <dgm:prSet/>
      <dgm:spPr/>
      <dgm:t>
        <a:bodyPr/>
        <a:lstStyle/>
        <a:p>
          <a:endParaRPr lang="en-US"/>
        </a:p>
      </dgm:t>
    </dgm:pt>
    <dgm:pt modelId="{3507D781-2F6E-4B01-BFC2-39E00F5621EC}">
      <dgm:prSet phldrT="[Text]" custT="1"/>
      <dgm:spPr/>
      <dgm:t>
        <a:bodyPr/>
        <a:lstStyle/>
        <a:p>
          <a:r>
            <a:rPr lang="en-US" sz="2800" dirty="0" smtClean="0">
              <a:latin typeface="Arial" pitchFamily="34" charset="0"/>
              <a:cs typeface="Arial" pitchFamily="34" charset="0"/>
            </a:rPr>
            <a:t>Gestational age</a:t>
          </a:r>
          <a:endParaRPr lang="en-US" sz="2800" dirty="0">
            <a:latin typeface="Arial" pitchFamily="34" charset="0"/>
            <a:cs typeface="Arial" pitchFamily="34" charset="0"/>
          </a:endParaRPr>
        </a:p>
      </dgm:t>
    </dgm:pt>
    <dgm:pt modelId="{4E376D89-3E12-4EE7-A31C-6D61DC01A433}" type="parTrans" cxnId="{BF6346A5-DFEB-40D3-9D61-73F8BCD08E7A}">
      <dgm:prSet/>
      <dgm:spPr/>
      <dgm:t>
        <a:bodyPr/>
        <a:lstStyle/>
        <a:p>
          <a:endParaRPr lang="en-US"/>
        </a:p>
      </dgm:t>
    </dgm:pt>
    <dgm:pt modelId="{D4917BDA-BA9D-4F71-B206-4C87332A5C50}" type="sibTrans" cxnId="{BF6346A5-DFEB-40D3-9D61-73F8BCD08E7A}">
      <dgm:prSet/>
      <dgm:spPr/>
      <dgm:t>
        <a:bodyPr/>
        <a:lstStyle/>
        <a:p>
          <a:endParaRPr lang="en-US"/>
        </a:p>
      </dgm:t>
    </dgm:pt>
    <dgm:pt modelId="{D505C53D-C216-44EC-BAC9-DC34DEEEF3EB}">
      <dgm:prSet phldrT="[Text]" custT="1"/>
      <dgm:spPr/>
      <dgm:t>
        <a:bodyPr/>
        <a:lstStyle/>
        <a:p>
          <a:r>
            <a:rPr lang="en-US" sz="2800" dirty="0" smtClean="0">
              <a:latin typeface="Arial" pitchFamily="34" charset="0"/>
              <a:cs typeface="Arial" pitchFamily="34" charset="0"/>
            </a:rPr>
            <a:t>Contractions</a:t>
          </a:r>
          <a:endParaRPr lang="en-US" sz="2800" dirty="0">
            <a:latin typeface="Arial" pitchFamily="34" charset="0"/>
            <a:cs typeface="Arial" pitchFamily="34" charset="0"/>
          </a:endParaRPr>
        </a:p>
      </dgm:t>
    </dgm:pt>
    <dgm:pt modelId="{412DD9D4-3CC0-4E38-884C-72869CA780A8}" type="parTrans" cxnId="{A3883637-8BAF-4A44-B420-5E626FAE9E41}">
      <dgm:prSet/>
      <dgm:spPr/>
      <dgm:t>
        <a:bodyPr/>
        <a:lstStyle/>
        <a:p>
          <a:endParaRPr lang="en-US"/>
        </a:p>
      </dgm:t>
    </dgm:pt>
    <dgm:pt modelId="{A487DD92-954B-4B85-8639-B54F2858B8A2}" type="sibTrans" cxnId="{A3883637-8BAF-4A44-B420-5E626FAE9E41}">
      <dgm:prSet/>
      <dgm:spPr/>
      <dgm:t>
        <a:bodyPr/>
        <a:lstStyle/>
        <a:p>
          <a:endParaRPr lang="en-US"/>
        </a:p>
      </dgm:t>
    </dgm:pt>
    <dgm:pt modelId="{2657870A-243D-4175-B5F7-C7D2DBEB7E38}">
      <dgm:prSet phldrT="[Text]" custT="1"/>
      <dgm:spPr>
        <a:ln>
          <a:solidFill>
            <a:schemeClr val="accent6">
              <a:lumMod val="20000"/>
              <a:lumOff val="80000"/>
            </a:schemeClr>
          </a:solidFill>
        </a:ln>
      </dgm:spPr>
      <dgm:t>
        <a:bodyPr/>
        <a:lstStyle/>
        <a:p>
          <a:r>
            <a:rPr lang="en-US" sz="3600" dirty="0" smtClean="0">
              <a:latin typeface="Arial" pitchFamily="34" charset="0"/>
              <a:cs typeface="Arial" pitchFamily="34" charset="0"/>
            </a:rPr>
            <a:t>Vaginal exam</a:t>
          </a:r>
          <a:endParaRPr lang="en-US" sz="3600" dirty="0">
            <a:latin typeface="Arial" pitchFamily="34" charset="0"/>
            <a:cs typeface="Arial" pitchFamily="34" charset="0"/>
          </a:endParaRPr>
        </a:p>
      </dgm:t>
    </dgm:pt>
    <dgm:pt modelId="{412F6417-9E7D-4647-97B3-47B13FFE6592}" type="parTrans" cxnId="{801496EF-33FF-4CB3-95A7-90F47CD43812}">
      <dgm:prSet/>
      <dgm:spPr/>
      <dgm:t>
        <a:bodyPr/>
        <a:lstStyle/>
        <a:p>
          <a:endParaRPr lang="en-US"/>
        </a:p>
      </dgm:t>
    </dgm:pt>
    <dgm:pt modelId="{7219AC23-CEAA-46C2-95EA-88E5F81FD2E8}" type="sibTrans" cxnId="{801496EF-33FF-4CB3-95A7-90F47CD43812}">
      <dgm:prSet/>
      <dgm:spPr/>
      <dgm:t>
        <a:bodyPr/>
        <a:lstStyle/>
        <a:p>
          <a:endParaRPr lang="en-US"/>
        </a:p>
      </dgm:t>
    </dgm:pt>
    <dgm:pt modelId="{16F96F60-F6AE-4B6C-8339-294395B2AE77}">
      <dgm:prSet phldrT="[Text]" custT="1"/>
      <dgm:spPr/>
      <dgm:t>
        <a:bodyPr/>
        <a:lstStyle/>
        <a:p>
          <a:r>
            <a:rPr lang="en-US" sz="2800" dirty="0" smtClean="0">
              <a:latin typeface="Arial" pitchFamily="34" charset="0"/>
              <a:cs typeface="Arial" pitchFamily="34" charset="0"/>
            </a:rPr>
            <a:t>Bleeding</a:t>
          </a:r>
          <a:endParaRPr lang="en-US" sz="2800" dirty="0">
            <a:latin typeface="Arial" pitchFamily="34" charset="0"/>
            <a:cs typeface="Arial" pitchFamily="34" charset="0"/>
          </a:endParaRPr>
        </a:p>
      </dgm:t>
    </dgm:pt>
    <dgm:pt modelId="{78C129EA-0DC9-4447-99BB-F20B942229AB}" type="parTrans" cxnId="{3C7734A1-C42F-4916-AED6-9CD68F720F7E}">
      <dgm:prSet/>
      <dgm:spPr/>
      <dgm:t>
        <a:bodyPr/>
        <a:lstStyle/>
        <a:p>
          <a:endParaRPr lang="en-US"/>
        </a:p>
      </dgm:t>
    </dgm:pt>
    <dgm:pt modelId="{9A949CE8-E949-4862-92AF-92EAB8B3A5BE}" type="sibTrans" cxnId="{3C7734A1-C42F-4916-AED6-9CD68F720F7E}">
      <dgm:prSet/>
      <dgm:spPr/>
      <dgm:t>
        <a:bodyPr/>
        <a:lstStyle/>
        <a:p>
          <a:endParaRPr lang="en-US"/>
        </a:p>
      </dgm:t>
    </dgm:pt>
    <dgm:pt modelId="{42B12589-88D6-42F6-B282-EA362014821B}">
      <dgm:prSet phldrT="[Text]" custT="1"/>
      <dgm:spPr/>
      <dgm:t>
        <a:bodyPr/>
        <a:lstStyle/>
        <a:p>
          <a:r>
            <a:rPr lang="en-US" sz="2800" dirty="0" smtClean="0">
              <a:latin typeface="Arial" pitchFamily="34" charset="0"/>
              <a:cs typeface="Arial" pitchFamily="34" charset="0"/>
            </a:rPr>
            <a:t>Ruptured membranes</a:t>
          </a:r>
          <a:endParaRPr lang="en-US" sz="2800" dirty="0">
            <a:latin typeface="Arial" pitchFamily="34" charset="0"/>
            <a:cs typeface="Arial" pitchFamily="34" charset="0"/>
          </a:endParaRPr>
        </a:p>
      </dgm:t>
    </dgm:pt>
    <dgm:pt modelId="{BE1D6A62-8258-48A0-B97B-F0A09BE02D9F}" type="parTrans" cxnId="{04FF3981-2730-4E00-93B9-17856E3145FA}">
      <dgm:prSet/>
      <dgm:spPr/>
      <dgm:t>
        <a:bodyPr/>
        <a:lstStyle/>
        <a:p>
          <a:endParaRPr lang="en-US"/>
        </a:p>
      </dgm:t>
    </dgm:pt>
    <dgm:pt modelId="{8BA71EE7-2EC7-466B-B3B8-1D159FB13ABC}" type="sibTrans" cxnId="{04FF3981-2730-4E00-93B9-17856E3145FA}">
      <dgm:prSet/>
      <dgm:spPr/>
      <dgm:t>
        <a:bodyPr/>
        <a:lstStyle/>
        <a:p>
          <a:endParaRPr lang="en-US"/>
        </a:p>
      </dgm:t>
    </dgm:pt>
    <dgm:pt modelId="{B631074E-4E5D-46D0-AC27-6220316AEB65}" type="pres">
      <dgm:prSet presAssocID="{E2CD0083-C6EE-4B47-BF96-6AB675622AA6}" presName="Name0" presStyleCnt="0">
        <dgm:presLayoutVars>
          <dgm:chMax val="7"/>
          <dgm:dir/>
          <dgm:animLvl val="lvl"/>
          <dgm:resizeHandles val="exact"/>
        </dgm:presLayoutVars>
      </dgm:prSet>
      <dgm:spPr/>
      <dgm:t>
        <a:bodyPr/>
        <a:lstStyle/>
        <a:p>
          <a:endParaRPr lang="en-US"/>
        </a:p>
      </dgm:t>
    </dgm:pt>
    <dgm:pt modelId="{9614E962-087C-4063-807C-872F49CE5D16}" type="pres">
      <dgm:prSet presAssocID="{28517DA1-7A06-41D3-BD2F-29ABDE52CBBF}" presName="circle1" presStyleLbl="node1" presStyleIdx="0" presStyleCnt="3"/>
      <dgm:spPr>
        <a:solidFill>
          <a:schemeClr val="accent6">
            <a:lumMod val="20000"/>
            <a:lumOff val="80000"/>
          </a:schemeClr>
        </a:solidFill>
      </dgm:spPr>
      <dgm:t>
        <a:bodyPr/>
        <a:lstStyle/>
        <a:p>
          <a:endParaRPr lang="en-US"/>
        </a:p>
      </dgm:t>
    </dgm:pt>
    <dgm:pt modelId="{47D9F51A-8E53-4768-A62C-C226B8A6C618}" type="pres">
      <dgm:prSet presAssocID="{28517DA1-7A06-41D3-BD2F-29ABDE52CBBF}" presName="space" presStyleCnt="0"/>
      <dgm:spPr/>
    </dgm:pt>
    <dgm:pt modelId="{2CA55668-6979-4FA6-B37A-96763D7D8261}" type="pres">
      <dgm:prSet presAssocID="{28517DA1-7A06-41D3-BD2F-29ABDE52CBBF}" presName="rect1" presStyleLbl="alignAcc1" presStyleIdx="0" presStyleCnt="3" custScaleX="100000"/>
      <dgm:spPr/>
      <dgm:t>
        <a:bodyPr/>
        <a:lstStyle/>
        <a:p>
          <a:endParaRPr lang="en-US"/>
        </a:p>
      </dgm:t>
    </dgm:pt>
    <dgm:pt modelId="{3DA021DC-D13C-4B4D-BD6C-973FD2067240}" type="pres">
      <dgm:prSet presAssocID="{3F6B36AC-C58A-43C9-850F-CA7CEFE67B28}" presName="vertSpace2" presStyleLbl="node1" presStyleIdx="0" presStyleCnt="3"/>
      <dgm:spPr/>
    </dgm:pt>
    <dgm:pt modelId="{D6FD6918-A78E-412D-A9F9-31E2AB7A6FC9}" type="pres">
      <dgm:prSet presAssocID="{3F6B36AC-C58A-43C9-850F-CA7CEFE67B28}" presName="circle2" presStyleLbl="node1" presStyleIdx="1" presStyleCnt="3"/>
      <dgm:spPr>
        <a:solidFill>
          <a:schemeClr val="accent6">
            <a:lumMod val="20000"/>
            <a:lumOff val="80000"/>
          </a:schemeClr>
        </a:solidFill>
      </dgm:spPr>
      <dgm:t>
        <a:bodyPr/>
        <a:lstStyle/>
        <a:p>
          <a:endParaRPr lang="en-US"/>
        </a:p>
      </dgm:t>
    </dgm:pt>
    <dgm:pt modelId="{16EB409A-8AFD-4D19-BDB4-C08D438B869E}" type="pres">
      <dgm:prSet presAssocID="{3F6B36AC-C58A-43C9-850F-CA7CEFE67B28}" presName="rect2" presStyleLbl="alignAcc1" presStyleIdx="1" presStyleCnt="3"/>
      <dgm:spPr/>
      <dgm:t>
        <a:bodyPr/>
        <a:lstStyle/>
        <a:p>
          <a:endParaRPr lang="en-US"/>
        </a:p>
      </dgm:t>
    </dgm:pt>
    <dgm:pt modelId="{FB8FC3D5-96E8-43DA-8BEC-DFC3CA1E9558}" type="pres">
      <dgm:prSet presAssocID="{2657870A-243D-4175-B5F7-C7D2DBEB7E38}" presName="vertSpace3" presStyleLbl="node1" presStyleIdx="1" presStyleCnt="3"/>
      <dgm:spPr/>
    </dgm:pt>
    <dgm:pt modelId="{B908C3BD-C0D8-4D60-80E9-5F1750F91E8F}" type="pres">
      <dgm:prSet presAssocID="{2657870A-243D-4175-B5F7-C7D2DBEB7E38}" presName="circle3" presStyleLbl="node1" presStyleIdx="2" presStyleCnt="3"/>
      <dgm:spPr>
        <a:solidFill>
          <a:schemeClr val="accent6">
            <a:lumMod val="20000"/>
            <a:lumOff val="80000"/>
          </a:schemeClr>
        </a:solidFill>
      </dgm:spPr>
      <dgm:t>
        <a:bodyPr/>
        <a:lstStyle/>
        <a:p>
          <a:endParaRPr lang="en-US"/>
        </a:p>
      </dgm:t>
    </dgm:pt>
    <dgm:pt modelId="{17B79049-878B-4E95-8639-F0833AD0E5B5}" type="pres">
      <dgm:prSet presAssocID="{2657870A-243D-4175-B5F7-C7D2DBEB7E38}" presName="rect3" presStyleLbl="alignAcc1" presStyleIdx="2" presStyleCnt="3"/>
      <dgm:spPr/>
      <dgm:t>
        <a:bodyPr/>
        <a:lstStyle/>
        <a:p>
          <a:endParaRPr lang="en-US"/>
        </a:p>
      </dgm:t>
    </dgm:pt>
    <dgm:pt modelId="{8CE9E58B-6A83-4E33-A350-120A3AC0B543}" type="pres">
      <dgm:prSet presAssocID="{28517DA1-7A06-41D3-BD2F-29ABDE52CBBF}" presName="rect1ParTx" presStyleLbl="alignAcc1" presStyleIdx="2" presStyleCnt="3">
        <dgm:presLayoutVars>
          <dgm:chMax val="1"/>
          <dgm:bulletEnabled val="1"/>
        </dgm:presLayoutVars>
      </dgm:prSet>
      <dgm:spPr/>
      <dgm:t>
        <a:bodyPr/>
        <a:lstStyle/>
        <a:p>
          <a:endParaRPr lang="en-US"/>
        </a:p>
      </dgm:t>
    </dgm:pt>
    <dgm:pt modelId="{BC26C7CE-30AB-40C1-BE92-F43F4B0A27BA}" type="pres">
      <dgm:prSet presAssocID="{28517DA1-7A06-41D3-BD2F-29ABDE52CBBF}" presName="rect1ChTx" presStyleLbl="alignAcc1" presStyleIdx="2" presStyleCnt="3" custScaleX="110843">
        <dgm:presLayoutVars>
          <dgm:bulletEnabled val="1"/>
        </dgm:presLayoutVars>
      </dgm:prSet>
      <dgm:spPr/>
      <dgm:t>
        <a:bodyPr/>
        <a:lstStyle/>
        <a:p>
          <a:endParaRPr lang="en-US"/>
        </a:p>
      </dgm:t>
    </dgm:pt>
    <dgm:pt modelId="{E6E447DB-D595-443E-BD19-68F9CBF6F638}" type="pres">
      <dgm:prSet presAssocID="{3F6B36AC-C58A-43C9-850F-CA7CEFE67B28}" presName="rect2ParTx" presStyleLbl="alignAcc1" presStyleIdx="2" presStyleCnt="3">
        <dgm:presLayoutVars>
          <dgm:chMax val="1"/>
          <dgm:bulletEnabled val="1"/>
        </dgm:presLayoutVars>
      </dgm:prSet>
      <dgm:spPr/>
      <dgm:t>
        <a:bodyPr/>
        <a:lstStyle/>
        <a:p>
          <a:endParaRPr lang="en-US"/>
        </a:p>
      </dgm:t>
    </dgm:pt>
    <dgm:pt modelId="{8033B103-00DB-45AE-8869-2DE5203BF34D}" type="pres">
      <dgm:prSet presAssocID="{3F6B36AC-C58A-43C9-850F-CA7CEFE67B28}" presName="rect2ChTx" presStyleLbl="alignAcc1" presStyleIdx="2" presStyleCnt="3" custScaleX="112048">
        <dgm:presLayoutVars>
          <dgm:bulletEnabled val="1"/>
        </dgm:presLayoutVars>
      </dgm:prSet>
      <dgm:spPr/>
      <dgm:t>
        <a:bodyPr/>
        <a:lstStyle/>
        <a:p>
          <a:endParaRPr lang="en-US"/>
        </a:p>
      </dgm:t>
    </dgm:pt>
    <dgm:pt modelId="{232CA81E-9E0A-4908-9D29-326CFE270656}" type="pres">
      <dgm:prSet presAssocID="{2657870A-243D-4175-B5F7-C7D2DBEB7E38}" presName="rect3ParTx" presStyleLbl="alignAcc1" presStyleIdx="2" presStyleCnt="3">
        <dgm:presLayoutVars>
          <dgm:chMax val="1"/>
          <dgm:bulletEnabled val="1"/>
        </dgm:presLayoutVars>
      </dgm:prSet>
      <dgm:spPr/>
      <dgm:t>
        <a:bodyPr/>
        <a:lstStyle/>
        <a:p>
          <a:endParaRPr lang="en-US"/>
        </a:p>
      </dgm:t>
    </dgm:pt>
    <dgm:pt modelId="{76FE4CFB-4ED3-48D0-8185-F3F374246C23}" type="pres">
      <dgm:prSet presAssocID="{2657870A-243D-4175-B5F7-C7D2DBEB7E38}" presName="rect3ChTx" presStyleLbl="alignAcc1" presStyleIdx="2" presStyleCnt="3" custScaleX="110843" custLinFactNeighborX="2410">
        <dgm:presLayoutVars>
          <dgm:bulletEnabled val="1"/>
        </dgm:presLayoutVars>
      </dgm:prSet>
      <dgm:spPr/>
      <dgm:t>
        <a:bodyPr/>
        <a:lstStyle/>
        <a:p>
          <a:endParaRPr lang="en-US"/>
        </a:p>
      </dgm:t>
    </dgm:pt>
  </dgm:ptLst>
  <dgm:cxnLst>
    <dgm:cxn modelId="{C62D0F11-C23F-471C-8CF3-3DB04E23D68B}" type="presOf" srcId="{A13BBC06-94F7-473D-92A8-4A8DD4F1E242}" destId="{BC26C7CE-30AB-40C1-BE92-F43F4B0A27BA}" srcOrd="0" destOrd="1" presId="urn:microsoft.com/office/officeart/2005/8/layout/target3"/>
    <dgm:cxn modelId="{A3883637-8BAF-4A44-B420-5E626FAE9E41}" srcId="{3F6B36AC-C58A-43C9-850F-CA7CEFE67B28}" destId="{D505C53D-C216-44EC-BAC9-DC34DEEEF3EB}" srcOrd="1" destOrd="0" parTransId="{412DD9D4-3CC0-4E38-884C-72869CA780A8}" sibTransId="{A487DD92-954B-4B85-8639-B54F2858B8A2}"/>
    <dgm:cxn modelId="{92D982B1-3FA2-4406-B9BE-1B67F7957BC2}" type="presOf" srcId="{16F96F60-F6AE-4B6C-8339-294395B2AE77}" destId="{76FE4CFB-4ED3-48D0-8185-F3F374246C23}" srcOrd="0" destOrd="0" presId="urn:microsoft.com/office/officeart/2005/8/layout/target3"/>
    <dgm:cxn modelId="{CB68B26B-2EE2-4C73-AF7D-C57302292201}" type="presOf" srcId="{3507D781-2F6E-4B01-BFC2-39E00F5621EC}" destId="{8033B103-00DB-45AE-8869-2DE5203BF34D}" srcOrd="0" destOrd="0" presId="urn:microsoft.com/office/officeart/2005/8/layout/target3"/>
    <dgm:cxn modelId="{8765C226-EB1B-4876-A6B0-FAA5A40A4C4C}" type="presOf" srcId="{3F6B36AC-C58A-43C9-850F-CA7CEFE67B28}" destId="{E6E447DB-D595-443E-BD19-68F9CBF6F638}" srcOrd="1" destOrd="0" presId="urn:microsoft.com/office/officeart/2005/8/layout/target3"/>
    <dgm:cxn modelId="{C55701F7-9F42-4C35-82FC-9FB1B7CBAF20}" type="presOf" srcId="{42B12589-88D6-42F6-B282-EA362014821B}" destId="{76FE4CFB-4ED3-48D0-8185-F3F374246C23}" srcOrd="0" destOrd="1" presId="urn:microsoft.com/office/officeart/2005/8/layout/target3"/>
    <dgm:cxn modelId="{1A6FFA0D-D524-4C32-8A96-3240C2A7E92C}" type="presOf" srcId="{E2CD0083-C6EE-4B47-BF96-6AB675622AA6}" destId="{B631074E-4E5D-46D0-AC27-6220316AEB65}" srcOrd="0" destOrd="0" presId="urn:microsoft.com/office/officeart/2005/8/layout/target3"/>
    <dgm:cxn modelId="{3C7734A1-C42F-4916-AED6-9CD68F720F7E}" srcId="{2657870A-243D-4175-B5F7-C7D2DBEB7E38}" destId="{16F96F60-F6AE-4B6C-8339-294395B2AE77}" srcOrd="0" destOrd="0" parTransId="{78C129EA-0DC9-4447-99BB-F20B942229AB}" sibTransId="{9A949CE8-E949-4862-92AF-92EAB8B3A5BE}"/>
    <dgm:cxn modelId="{4F3475C3-EA06-465B-885B-9D3A50C92C00}" type="presOf" srcId="{3F6B36AC-C58A-43C9-850F-CA7CEFE67B28}" destId="{16EB409A-8AFD-4D19-BDB4-C08D438B869E}" srcOrd="0" destOrd="0" presId="urn:microsoft.com/office/officeart/2005/8/layout/target3"/>
    <dgm:cxn modelId="{BF6346A5-DFEB-40D3-9D61-73F8BCD08E7A}" srcId="{3F6B36AC-C58A-43C9-850F-CA7CEFE67B28}" destId="{3507D781-2F6E-4B01-BFC2-39E00F5621EC}" srcOrd="0" destOrd="0" parTransId="{4E376D89-3E12-4EE7-A31C-6D61DC01A433}" sibTransId="{D4917BDA-BA9D-4F71-B206-4C87332A5C50}"/>
    <dgm:cxn modelId="{513E4C2F-2333-4860-A936-A5F584DDA08D}" srcId="{E2CD0083-C6EE-4B47-BF96-6AB675622AA6}" destId="{3F6B36AC-C58A-43C9-850F-CA7CEFE67B28}" srcOrd="1" destOrd="0" parTransId="{7AAA575A-4884-4CC7-95AD-33C215C3A971}" sibTransId="{DF5BC790-8C78-424A-8491-A56181A52C70}"/>
    <dgm:cxn modelId="{185179FB-A3B0-41A8-B181-0CDAF3141ABF}" type="presOf" srcId="{2657870A-243D-4175-B5F7-C7D2DBEB7E38}" destId="{17B79049-878B-4E95-8639-F0833AD0E5B5}" srcOrd="0" destOrd="0" presId="urn:microsoft.com/office/officeart/2005/8/layout/target3"/>
    <dgm:cxn modelId="{04FF3981-2730-4E00-93B9-17856E3145FA}" srcId="{2657870A-243D-4175-B5F7-C7D2DBEB7E38}" destId="{42B12589-88D6-42F6-B282-EA362014821B}" srcOrd="1" destOrd="0" parTransId="{BE1D6A62-8258-48A0-B97B-F0A09BE02D9F}" sibTransId="{8BA71EE7-2EC7-466B-B3B8-1D159FB13ABC}"/>
    <dgm:cxn modelId="{2427BFBD-5FDD-477C-B3F5-69A619026F74}" type="presOf" srcId="{28517DA1-7A06-41D3-BD2F-29ABDE52CBBF}" destId="{8CE9E58B-6A83-4E33-A350-120A3AC0B543}" srcOrd="1" destOrd="0" presId="urn:microsoft.com/office/officeart/2005/8/layout/target3"/>
    <dgm:cxn modelId="{CFA9DC14-E0CF-4725-AC13-B727D9921570}" srcId="{28517DA1-7A06-41D3-BD2F-29ABDE52CBBF}" destId="{B700BB62-6AC0-4D60-ABA9-BCAFDA73B61D}" srcOrd="0" destOrd="0" parTransId="{73C28F98-ADF4-49C4-BA48-17678D9C6586}" sibTransId="{348D454D-3BB8-4718-ACEB-744B01DC9ADB}"/>
    <dgm:cxn modelId="{A8A242F6-4FC5-405E-BB3B-2B9843FEB434}" type="presOf" srcId="{2657870A-243D-4175-B5F7-C7D2DBEB7E38}" destId="{232CA81E-9E0A-4908-9D29-326CFE270656}" srcOrd="1" destOrd="0" presId="urn:microsoft.com/office/officeart/2005/8/layout/target3"/>
    <dgm:cxn modelId="{C2502351-C5FF-4F78-B933-4945BDA93276}" type="presOf" srcId="{D505C53D-C216-44EC-BAC9-DC34DEEEF3EB}" destId="{8033B103-00DB-45AE-8869-2DE5203BF34D}" srcOrd="0" destOrd="1" presId="urn:microsoft.com/office/officeart/2005/8/layout/target3"/>
    <dgm:cxn modelId="{801496EF-33FF-4CB3-95A7-90F47CD43812}" srcId="{E2CD0083-C6EE-4B47-BF96-6AB675622AA6}" destId="{2657870A-243D-4175-B5F7-C7D2DBEB7E38}" srcOrd="2" destOrd="0" parTransId="{412F6417-9E7D-4647-97B3-47B13FFE6592}" sibTransId="{7219AC23-CEAA-46C2-95EA-88E5F81FD2E8}"/>
    <dgm:cxn modelId="{1F08291F-5EF1-4A87-AAE3-37A0923C479F}" srcId="{E2CD0083-C6EE-4B47-BF96-6AB675622AA6}" destId="{28517DA1-7A06-41D3-BD2F-29ABDE52CBBF}" srcOrd="0" destOrd="0" parTransId="{67FF1782-5D22-40D3-9FF8-545FFF439709}" sibTransId="{24144008-EB6B-4C6B-82D9-145E76064AFC}"/>
    <dgm:cxn modelId="{C3B55385-F6A1-498B-A860-EB2A80CA0742}" type="presOf" srcId="{B700BB62-6AC0-4D60-ABA9-BCAFDA73B61D}" destId="{BC26C7CE-30AB-40C1-BE92-F43F4B0A27BA}" srcOrd="0" destOrd="0" presId="urn:microsoft.com/office/officeart/2005/8/layout/target3"/>
    <dgm:cxn modelId="{BEE393FE-BC80-47B0-A2DD-6757093B4D06}" type="presOf" srcId="{28517DA1-7A06-41D3-BD2F-29ABDE52CBBF}" destId="{2CA55668-6979-4FA6-B37A-96763D7D8261}" srcOrd="0" destOrd="0" presId="urn:microsoft.com/office/officeart/2005/8/layout/target3"/>
    <dgm:cxn modelId="{DA9C26F5-197F-4D06-9F0A-6AF085E9A72B}" srcId="{28517DA1-7A06-41D3-BD2F-29ABDE52CBBF}" destId="{A13BBC06-94F7-473D-92A8-4A8DD4F1E242}" srcOrd="1" destOrd="0" parTransId="{BAB6BFCC-00BA-4949-84DE-D2D00323559A}" sibTransId="{E2792481-9F6D-4025-8957-2C039C5887BD}"/>
    <dgm:cxn modelId="{D7B6DA73-194C-419E-8A59-8646E22FB5E8}" type="presParOf" srcId="{B631074E-4E5D-46D0-AC27-6220316AEB65}" destId="{9614E962-087C-4063-807C-872F49CE5D16}" srcOrd="0" destOrd="0" presId="urn:microsoft.com/office/officeart/2005/8/layout/target3"/>
    <dgm:cxn modelId="{BA451752-C7FF-4BC1-A39D-FF9ACDDC069B}" type="presParOf" srcId="{B631074E-4E5D-46D0-AC27-6220316AEB65}" destId="{47D9F51A-8E53-4768-A62C-C226B8A6C618}" srcOrd="1" destOrd="0" presId="urn:microsoft.com/office/officeart/2005/8/layout/target3"/>
    <dgm:cxn modelId="{FF12546B-2132-4C92-99F4-201E86B629E3}" type="presParOf" srcId="{B631074E-4E5D-46D0-AC27-6220316AEB65}" destId="{2CA55668-6979-4FA6-B37A-96763D7D8261}" srcOrd="2" destOrd="0" presId="urn:microsoft.com/office/officeart/2005/8/layout/target3"/>
    <dgm:cxn modelId="{6356F718-9CA5-4E26-9CFA-435D69C00DDA}" type="presParOf" srcId="{B631074E-4E5D-46D0-AC27-6220316AEB65}" destId="{3DA021DC-D13C-4B4D-BD6C-973FD2067240}" srcOrd="3" destOrd="0" presId="urn:microsoft.com/office/officeart/2005/8/layout/target3"/>
    <dgm:cxn modelId="{EC7B7BC9-9EEB-4CBA-BAEC-1E635C0DEBBC}" type="presParOf" srcId="{B631074E-4E5D-46D0-AC27-6220316AEB65}" destId="{D6FD6918-A78E-412D-A9F9-31E2AB7A6FC9}" srcOrd="4" destOrd="0" presId="urn:microsoft.com/office/officeart/2005/8/layout/target3"/>
    <dgm:cxn modelId="{64D09BB9-1B66-4D6A-A135-1F31AFA7FF2F}" type="presParOf" srcId="{B631074E-4E5D-46D0-AC27-6220316AEB65}" destId="{16EB409A-8AFD-4D19-BDB4-C08D438B869E}" srcOrd="5" destOrd="0" presId="urn:microsoft.com/office/officeart/2005/8/layout/target3"/>
    <dgm:cxn modelId="{E74E7531-E415-4039-B298-3E54A150B827}" type="presParOf" srcId="{B631074E-4E5D-46D0-AC27-6220316AEB65}" destId="{FB8FC3D5-96E8-43DA-8BEC-DFC3CA1E9558}" srcOrd="6" destOrd="0" presId="urn:microsoft.com/office/officeart/2005/8/layout/target3"/>
    <dgm:cxn modelId="{3167EC18-87BA-423A-8BF3-655AA0127FE5}" type="presParOf" srcId="{B631074E-4E5D-46D0-AC27-6220316AEB65}" destId="{B908C3BD-C0D8-4D60-80E9-5F1750F91E8F}" srcOrd="7" destOrd="0" presId="urn:microsoft.com/office/officeart/2005/8/layout/target3"/>
    <dgm:cxn modelId="{3F107BED-0A8E-431C-BE0D-119343D457E8}" type="presParOf" srcId="{B631074E-4E5D-46D0-AC27-6220316AEB65}" destId="{17B79049-878B-4E95-8639-F0833AD0E5B5}" srcOrd="8" destOrd="0" presId="urn:microsoft.com/office/officeart/2005/8/layout/target3"/>
    <dgm:cxn modelId="{14EC0C4D-A7B8-4EBE-987C-B749B7B4FC3F}" type="presParOf" srcId="{B631074E-4E5D-46D0-AC27-6220316AEB65}" destId="{8CE9E58B-6A83-4E33-A350-120A3AC0B543}" srcOrd="9" destOrd="0" presId="urn:microsoft.com/office/officeart/2005/8/layout/target3"/>
    <dgm:cxn modelId="{5861AD9F-4099-4C6F-AB72-F373E31ACC87}" type="presParOf" srcId="{B631074E-4E5D-46D0-AC27-6220316AEB65}" destId="{BC26C7CE-30AB-40C1-BE92-F43F4B0A27BA}" srcOrd="10" destOrd="0" presId="urn:microsoft.com/office/officeart/2005/8/layout/target3"/>
    <dgm:cxn modelId="{9FCCC8B5-D345-4CCF-8F97-4C2F140793D4}" type="presParOf" srcId="{B631074E-4E5D-46D0-AC27-6220316AEB65}" destId="{E6E447DB-D595-443E-BD19-68F9CBF6F638}" srcOrd="11" destOrd="0" presId="urn:microsoft.com/office/officeart/2005/8/layout/target3"/>
    <dgm:cxn modelId="{DE7BB3DF-224D-4C0A-9494-D9328B9E0519}" type="presParOf" srcId="{B631074E-4E5D-46D0-AC27-6220316AEB65}" destId="{8033B103-00DB-45AE-8869-2DE5203BF34D}" srcOrd="12" destOrd="0" presId="urn:microsoft.com/office/officeart/2005/8/layout/target3"/>
    <dgm:cxn modelId="{8FEBE958-4D1A-4C77-8DAA-9F80529302EA}" type="presParOf" srcId="{B631074E-4E5D-46D0-AC27-6220316AEB65}" destId="{232CA81E-9E0A-4908-9D29-326CFE270656}" srcOrd="13" destOrd="0" presId="urn:microsoft.com/office/officeart/2005/8/layout/target3"/>
    <dgm:cxn modelId="{DECC6EC3-21D0-462C-8D81-5BAE6DA7CBD2}" type="presParOf" srcId="{B631074E-4E5D-46D0-AC27-6220316AEB65}" destId="{76FE4CFB-4ED3-48D0-8185-F3F374246C23}"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968BF7-CC47-40E6-AA00-40B134127C8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7FBD3FB-4872-4E00-BFD1-F8DB27DFD7D3}">
      <dgm:prSet phldrT="[Text]" custT="1"/>
      <dgm:spPr>
        <a:solidFill>
          <a:schemeClr val="accent6">
            <a:lumMod val="40000"/>
            <a:lumOff val="60000"/>
          </a:schemeClr>
        </a:solidFill>
      </dgm:spPr>
      <dgm:t>
        <a:bodyPr/>
        <a:lstStyle/>
        <a:p>
          <a:r>
            <a:rPr lang="en-US" sz="2800" dirty="0" smtClean="0">
              <a:latin typeface="Arial" pitchFamily="34" charset="0"/>
              <a:cs typeface="Arial" pitchFamily="34" charset="0"/>
            </a:rPr>
            <a:t>Duration of fetal monitoring</a:t>
          </a:r>
          <a:endParaRPr lang="en-US" sz="2800" dirty="0">
            <a:latin typeface="Arial" pitchFamily="34" charset="0"/>
            <a:cs typeface="Arial" pitchFamily="34" charset="0"/>
          </a:endParaRPr>
        </a:p>
      </dgm:t>
    </dgm:pt>
    <dgm:pt modelId="{25DB2618-6275-47AD-AB40-3B9F865F89DA}" type="parTrans" cxnId="{42B26E79-9414-40A1-A62A-300E1513BBBA}">
      <dgm:prSet/>
      <dgm:spPr/>
      <dgm:t>
        <a:bodyPr/>
        <a:lstStyle/>
        <a:p>
          <a:endParaRPr lang="en-US"/>
        </a:p>
      </dgm:t>
    </dgm:pt>
    <dgm:pt modelId="{C9875D77-71DE-4060-A646-1E9EFB28CB61}" type="sibTrans" cxnId="{42B26E79-9414-40A1-A62A-300E1513BBBA}">
      <dgm:prSet/>
      <dgm:spPr/>
      <dgm:t>
        <a:bodyPr/>
        <a:lstStyle/>
        <a:p>
          <a:endParaRPr lang="en-US"/>
        </a:p>
      </dgm:t>
    </dgm:pt>
    <dgm:pt modelId="{62A6ACCA-779B-4ED2-8F42-799BFCE48BC7}">
      <dgm:prSet phldrT="[Text]" custT="1"/>
      <dgm:spPr>
        <a:solidFill>
          <a:schemeClr val="accent5">
            <a:lumMod val="90000"/>
          </a:schemeClr>
        </a:solidFill>
      </dgm:spPr>
      <dgm:t>
        <a:bodyPr/>
        <a:lstStyle/>
        <a:p>
          <a:r>
            <a:rPr lang="en-US" sz="2800" dirty="0" smtClean="0">
              <a:latin typeface="Arial" pitchFamily="34" charset="0"/>
              <a:cs typeface="Arial" pitchFamily="34" charset="0"/>
            </a:rPr>
            <a:t>Domestic violence screening </a:t>
          </a:r>
          <a:endParaRPr lang="en-US" sz="2800" dirty="0">
            <a:latin typeface="Arial" pitchFamily="34" charset="0"/>
            <a:cs typeface="Arial" pitchFamily="34" charset="0"/>
          </a:endParaRPr>
        </a:p>
      </dgm:t>
    </dgm:pt>
    <dgm:pt modelId="{FBB4D4D0-3EDE-4D20-8E32-A69C507872EF}" type="parTrans" cxnId="{BACF025D-1401-46E6-9971-D9388D062BBB}">
      <dgm:prSet/>
      <dgm:spPr/>
      <dgm:t>
        <a:bodyPr/>
        <a:lstStyle/>
        <a:p>
          <a:endParaRPr lang="en-US"/>
        </a:p>
      </dgm:t>
    </dgm:pt>
    <dgm:pt modelId="{326BDC1F-4D41-40F7-91BB-B056D2CDD099}" type="sibTrans" cxnId="{BACF025D-1401-46E6-9971-D9388D062BBB}">
      <dgm:prSet/>
      <dgm:spPr/>
      <dgm:t>
        <a:bodyPr/>
        <a:lstStyle/>
        <a:p>
          <a:endParaRPr lang="en-US"/>
        </a:p>
      </dgm:t>
    </dgm:pt>
    <dgm:pt modelId="{7DFC1A14-9427-4327-A80A-122A2C51C9C8}">
      <dgm:prSet phldrT="[Text]" custT="1"/>
      <dgm:spPr>
        <a:solidFill>
          <a:schemeClr val="bg2"/>
        </a:solidFill>
      </dgm:spPr>
      <dgm:t>
        <a:bodyPr/>
        <a:lstStyle/>
        <a:p>
          <a:r>
            <a:rPr lang="en-US" sz="2800" dirty="0" smtClean="0">
              <a:latin typeface="Arial" pitchFamily="34" charset="0"/>
              <a:cs typeface="Arial" pitchFamily="34" charset="0"/>
            </a:rPr>
            <a:t>Airbag safety</a:t>
          </a:r>
          <a:endParaRPr lang="en-US" sz="2800" dirty="0">
            <a:latin typeface="Arial" pitchFamily="34" charset="0"/>
            <a:cs typeface="Arial" pitchFamily="34" charset="0"/>
          </a:endParaRPr>
        </a:p>
      </dgm:t>
    </dgm:pt>
    <dgm:pt modelId="{D9B74292-D594-4759-9660-5E8C786AD9AA}" type="parTrans" cxnId="{4C34408A-9DE8-4FE8-9B4F-16A5116CE94D}">
      <dgm:prSet/>
      <dgm:spPr/>
      <dgm:t>
        <a:bodyPr/>
        <a:lstStyle/>
        <a:p>
          <a:endParaRPr lang="en-US"/>
        </a:p>
      </dgm:t>
    </dgm:pt>
    <dgm:pt modelId="{8116B4E7-F7D0-4B4A-A604-93993D483705}" type="sibTrans" cxnId="{4C34408A-9DE8-4FE8-9B4F-16A5116CE94D}">
      <dgm:prSet/>
      <dgm:spPr/>
      <dgm:t>
        <a:bodyPr/>
        <a:lstStyle/>
        <a:p>
          <a:endParaRPr lang="en-US"/>
        </a:p>
      </dgm:t>
    </dgm:pt>
    <dgm:pt modelId="{F1313D06-A096-4421-8A17-5ABED02C84DE}" type="pres">
      <dgm:prSet presAssocID="{48968BF7-CC47-40E6-AA00-40B134127C80}" presName="linear" presStyleCnt="0">
        <dgm:presLayoutVars>
          <dgm:dir/>
          <dgm:animLvl val="lvl"/>
          <dgm:resizeHandles val="exact"/>
        </dgm:presLayoutVars>
      </dgm:prSet>
      <dgm:spPr/>
      <dgm:t>
        <a:bodyPr/>
        <a:lstStyle/>
        <a:p>
          <a:endParaRPr lang="en-US"/>
        </a:p>
      </dgm:t>
    </dgm:pt>
    <dgm:pt modelId="{9FA86772-F3F3-4BD3-BC64-15317AA9CD16}" type="pres">
      <dgm:prSet presAssocID="{A7FBD3FB-4872-4E00-BFD1-F8DB27DFD7D3}" presName="parentLin" presStyleCnt="0"/>
      <dgm:spPr/>
    </dgm:pt>
    <dgm:pt modelId="{084C980B-76C2-454C-B01F-1ED76A8B7602}" type="pres">
      <dgm:prSet presAssocID="{A7FBD3FB-4872-4E00-BFD1-F8DB27DFD7D3}" presName="parentLeftMargin" presStyleLbl="node1" presStyleIdx="0" presStyleCnt="3"/>
      <dgm:spPr/>
      <dgm:t>
        <a:bodyPr/>
        <a:lstStyle/>
        <a:p>
          <a:endParaRPr lang="en-US"/>
        </a:p>
      </dgm:t>
    </dgm:pt>
    <dgm:pt modelId="{D9ACDF41-0D3C-49F4-A754-8EFA514B20A6}" type="pres">
      <dgm:prSet presAssocID="{A7FBD3FB-4872-4E00-BFD1-F8DB27DFD7D3}" presName="parentText" presStyleLbl="node1" presStyleIdx="0" presStyleCnt="3" custScaleX="124022" custScaleY="139056">
        <dgm:presLayoutVars>
          <dgm:chMax val="0"/>
          <dgm:bulletEnabled val="1"/>
        </dgm:presLayoutVars>
      </dgm:prSet>
      <dgm:spPr/>
      <dgm:t>
        <a:bodyPr/>
        <a:lstStyle/>
        <a:p>
          <a:endParaRPr lang="en-US"/>
        </a:p>
      </dgm:t>
    </dgm:pt>
    <dgm:pt modelId="{CE8AEFFD-F295-4166-ADF1-103A5664892B}" type="pres">
      <dgm:prSet presAssocID="{A7FBD3FB-4872-4E00-BFD1-F8DB27DFD7D3}" presName="negativeSpace" presStyleCnt="0"/>
      <dgm:spPr/>
    </dgm:pt>
    <dgm:pt modelId="{808F0B27-0FDE-4EC2-B1D6-CB5B4D3E3B40}" type="pres">
      <dgm:prSet presAssocID="{A7FBD3FB-4872-4E00-BFD1-F8DB27DFD7D3}" presName="childText" presStyleLbl="conFgAcc1" presStyleIdx="0" presStyleCnt="3">
        <dgm:presLayoutVars>
          <dgm:bulletEnabled val="1"/>
        </dgm:presLayoutVars>
      </dgm:prSet>
      <dgm:spPr>
        <a:ln>
          <a:solidFill>
            <a:schemeClr val="accent6">
              <a:lumMod val="20000"/>
              <a:lumOff val="80000"/>
            </a:schemeClr>
          </a:solidFill>
        </a:ln>
      </dgm:spPr>
      <dgm:t>
        <a:bodyPr/>
        <a:lstStyle/>
        <a:p>
          <a:endParaRPr lang="en-US"/>
        </a:p>
      </dgm:t>
    </dgm:pt>
    <dgm:pt modelId="{047862DE-6168-410D-9E7C-05AAAF88E4E7}" type="pres">
      <dgm:prSet presAssocID="{C9875D77-71DE-4060-A646-1E9EFB28CB61}" presName="spaceBetweenRectangles" presStyleCnt="0"/>
      <dgm:spPr/>
    </dgm:pt>
    <dgm:pt modelId="{DFAC7A6D-97D6-4FAB-84F4-68E549FDD0CC}" type="pres">
      <dgm:prSet presAssocID="{62A6ACCA-779B-4ED2-8F42-799BFCE48BC7}" presName="parentLin" presStyleCnt="0"/>
      <dgm:spPr/>
    </dgm:pt>
    <dgm:pt modelId="{9D401F18-EF5A-4E0B-9CF3-67325BA4E9AF}" type="pres">
      <dgm:prSet presAssocID="{62A6ACCA-779B-4ED2-8F42-799BFCE48BC7}" presName="parentLeftMargin" presStyleLbl="node1" presStyleIdx="0" presStyleCnt="3"/>
      <dgm:spPr/>
      <dgm:t>
        <a:bodyPr/>
        <a:lstStyle/>
        <a:p>
          <a:endParaRPr lang="en-US"/>
        </a:p>
      </dgm:t>
    </dgm:pt>
    <dgm:pt modelId="{75BD0982-49C6-4173-9D36-E9FC78D1BDBE}" type="pres">
      <dgm:prSet presAssocID="{62A6ACCA-779B-4ED2-8F42-799BFCE48BC7}" presName="parentText" presStyleLbl="node1" presStyleIdx="1" presStyleCnt="3" custScaleX="123810" custScaleY="134647">
        <dgm:presLayoutVars>
          <dgm:chMax val="0"/>
          <dgm:bulletEnabled val="1"/>
        </dgm:presLayoutVars>
      </dgm:prSet>
      <dgm:spPr/>
      <dgm:t>
        <a:bodyPr/>
        <a:lstStyle/>
        <a:p>
          <a:endParaRPr lang="en-US"/>
        </a:p>
      </dgm:t>
    </dgm:pt>
    <dgm:pt modelId="{C071699F-DE00-4506-9665-2D591EF30911}" type="pres">
      <dgm:prSet presAssocID="{62A6ACCA-779B-4ED2-8F42-799BFCE48BC7}" presName="negativeSpace" presStyleCnt="0"/>
      <dgm:spPr/>
    </dgm:pt>
    <dgm:pt modelId="{38CEB409-FC92-4EA5-9E97-E41111B802DF}" type="pres">
      <dgm:prSet presAssocID="{62A6ACCA-779B-4ED2-8F42-799BFCE48BC7}" presName="childText" presStyleLbl="conFgAcc1" presStyleIdx="1" presStyleCnt="3">
        <dgm:presLayoutVars>
          <dgm:bulletEnabled val="1"/>
        </dgm:presLayoutVars>
      </dgm:prSet>
      <dgm:spPr>
        <a:ln>
          <a:solidFill>
            <a:schemeClr val="accent6">
              <a:lumMod val="20000"/>
              <a:lumOff val="80000"/>
            </a:schemeClr>
          </a:solidFill>
        </a:ln>
      </dgm:spPr>
      <dgm:t>
        <a:bodyPr/>
        <a:lstStyle/>
        <a:p>
          <a:endParaRPr lang="en-US"/>
        </a:p>
      </dgm:t>
    </dgm:pt>
    <dgm:pt modelId="{33EE8B59-20F9-4FD6-96A8-B78967FB26D0}" type="pres">
      <dgm:prSet presAssocID="{326BDC1F-4D41-40F7-91BB-B056D2CDD099}" presName="spaceBetweenRectangles" presStyleCnt="0"/>
      <dgm:spPr/>
    </dgm:pt>
    <dgm:pt modelId="{0A946A97-7C1D-4CC2-8778-55870BE8D19B}" type="pres">
      <dgm:prSet presAssocID="{7DFC1A14-9427-4327-A80A-122A2C51C9C8}" presName="parentLin" presStyleCnt="0"/>
      <dgm:spPr/>
    </dgm:pt>
    <dgm:pt modelId="{9370002F-D206-40CB-B6F3-980434D45F2F}" type="pres">
      <dgm:prSet presAssocID="{7DFC1A14-9427-4327-A80A-122A2C51C9C8}" presName="parentLeftMargin" presStyleLbl="node1" presStyleIdx="1" presStyleCnt="3"/>
      <dgm:spPr/>
      <dgm:t>
        <a:bodyPr/>
        <a:lstStyle/>
        <a:p>
          <a:endParaRPr lang="en-US"/>
        </a:p>
      </dgm:t>
    </dgm:pt>
    <dgm:pt modelId="{C6E66539-3855-483A-A194-4B3746C9136A}" type="pres">
      <dgm:prSet presAssocID="{7DFC1A14-9427-4327-A80A-122A2C51C9C8}" presName="parentText" presStyleLbl="node1" presStyleIdx="2" presStyleCnt="3" custScaleX="123169" custScaleY="127236" custLinFactNeighborX="17647" custLinFactNeighborY="4368">
        <dgm:presLayoutVars>
          <dgm:chMax val="0"/>
          <dgm:bulletEnabled val="1"/>
        </dgm:presLayoutVars>
      </dgm:prSet>
      <dgm:spPr/>
      <dgm:t>
        <a:bodyPr/>
        <a:lstStyle/>
        <a:p>
          <a:endParaRPr lang="en-US"/>
        </a:p>
      </dgm:t>
    </dgm:pt>
    <dgm:pt modelId="{8692B9F5-DCA9-4E5C-BAC6-515CFC8B4F61}" type="pres">
      <dgm:prSet presAssocID="{7DFC1A14-9427-4327-A80A-122A2C51C9C8}" presName="negativeSpace" presStyleCnt="0"/>
      <dgm:spPr/>
    </dgm:pt>
    <dgm:pt modelId="{6CB0A109-3957-4DC1-BC51-06883633D8C8}" type="pres">
      <dgm:prSet presAssocID="{7DFC1A14-9427-4327-A80A-122A2C51C9C8}" presName="childText" presStyleLbl="conFgAcc1" presStyleIdx="2" presStyleCnt="3">
        <dgm:presLayoutVars>
          <dgm:bulletEnabled val="1"/>
        </dgm:presLayoutVars>
      </dgm:prSet>
      <dgm:spPr>
        <a:ln>
          <a:solidFill>
            <a:schemeClr val="accent6">
              <a:lumMod val="20000"/>
              <a:lumOff val="80000"/>
            </a:schemeClr>
          </a:solidFill>
        </a:ln>
      </dgm:spPr>
      <dgm:t>
        <a:bodyPr/>
        <a:lstStyle/>
        <a:p>
          <a:endParaRPr lang="en-US"/>
        </a:p>
      </dgm:t>
    </dgm:pt>
  </dgm:ptLst>
  <dgm:cxnLst>
    <dgm:cxn modelId="{6A48EB58-2AA7-486C-9680-6E3C85D087B5}" type="presOf" srcId="{62A6ACCA-779B-4ED2-8F42-799BFCE48BC7}" destId="{9D401F18-EF5A-4E0B-9CF3-67325BA4E9AF}" srcOrd="0" destOrd="0" presId="urn:microsoft.com/office/officeart/2005/8/layout/list1"/>
    <dgm:cxn modelId="{0C598440-982C-42F8-8C71-DAF9882E9F47}" type="presOf" srcId="{48968BF7-CC47-40E6-AA00-40B134127C80}" destId="{F1313D06-A096-4421-8A17-5ABED02C84DE}" srcOrd="0" destOrd="0" presId="urn:microsoft.com/office/officeart/2005/8/layout/list1"/>
    <dgm:cxn modelId="{73C18F42-28DB-43BF-AE80-162ECDF9BD48}" type="presOf" srcId="{7DFC1A14-9427-4327-A80A-122A2C51C9C8}" destId="{9370002F-D206-40CB-B6F3-980434D45F2F}" srcOrd="0" destOrd="0" presId="urn:microsoft.com/office/officeart/2005/8/layout/list1"/>
    <dgm:cxn modelId="{D68C0D05-67E3-4FE5-A5BD-51FD1017E1E6}" type="presOf" srcId="{A7FBD3FB-4872-4E00-BFD1-F8DB27DFD7D3}" destId="{D9ACDF41-0D3C-49F4-A754-8EFA514B20A6}" srcOrd="1" destOrd="0" presId="urn:microsoft.com/office/officeart/2005/8/layout/list1"/>
    <dgm:cxn modelId="{BACF025D-1401-46E6-9971-D9388D062BBB}" srcId="{48968BF7-CC47-40E6-AA00-40B134127C80}" destId="{62A6ACCA-779B-4ED2-8F42-799BFCE48BC7}" srcOrd="1" destOrd="0" parTransId="{FBB4D4D0-3EDE-4D20-8E32-A69C507872EF}" sibTransId="{326BDC1F-4D41-40F7-91BB-B056D2CDD099}"/>
    <dgm:cxn modelId="{5098EA93-8F49-4B00-8BDE-CC3E5103D4F5}" type="presOf" srcId="{7DFC1A14-9427-4327-A80A-122A2C51C9C8}" destId="{C6E66539-3855-483A-A194-4B3746C9136A}" srcOrd="1" destOrd="0" presId="urn:microsoft.com/office/officeart/2005/8/layout/list1"/>
    <dgm:cxn modelId="{300E8822-DBC2-4C4C-BE99-6F8CDF3BCA82}" type="presOf" srcId="{A7FBD3FB-4872-4E00-BFD1-F8DB27DFD7D3}" destId="{084C980B-76C2-454C-B01F-1ED76A8B7602}" srcOrd="0" destOrd="0" presId="urn:microsoft.com/office/officeart/2005/8/layout/list1"/>
    <dgm:cxn modelId="{4C34408A-9DE8-4FE8-9B4F-16A5116CE94D}" srcId="{48968BF7-CC47-40E6-AA00-40B134127C80}" destId="{7DFC1A14-9427-4327-A80A-122A2C51C9C8}" srcOrd="2" destOrd="0" parTransId="{D9B74292-D594-4759-9660-5E8C786AD9AA}" sibTransId="{8116B4E7-F7D0-4B4A-A604-93993D483705}"/>
    <dgm:cxn modelId="{42B26E79-9414-40A1-A62A-300E1513BBBA}" srcId="{48968BF7-CC47-40E6-AA00-40B134127C80}" destId="{A7FBD3FB-4872-4E00-BFD1-F8DB27DFD7D3}" srcOrd="0" destOrd="0" parTransId="{25DB2618-6275-47AD-AB40-3B9F865F89DA}" sibTransId="{C9875D77-71DE-4060-A646-1E9EFB28CB61}"/>
    <dgm:cxn modelId="{910E19FA-B8C6-488A-952A-315FDD12AF5C}" type="presOf" srcId="{62A6ACCA-779B-4ED2-8F42-799BFCE48BC7}" destId="{75BD0982-49C6-4173-9D36-E9FC78D1BDBE}" srcOrd="1" destOrd="0" presId="urn:microsoft.com/office/officeart/2005/8/layout/list1"/>
    <dgm:cxn modelId="{94832275-141E-4586-A225-4ABF9C03D91F}" type="presParOf" srcId="{F1313D06-A096-4421-8A17-5ABED02C84DE}" destId="{9FA86772-F3F3-4BD3-BC64-15317AA9CD16}" srcOrd="0" destOrd="0" presId="urn:microsoft.com/office/officeart/2005/8/layout/list1"/>
    <dgm:cxn modelId="{483BF04B-64EB-46AA-9C4A-BB4E6C4B2375}" type="presParOf" srcId="{9FA86772-F3F3-4BD3-BC64-15317AA9CD16}" destId="{084C980B-76C2-454C-B01F-1ED76A8B7602}" srcOrd="0" destOrd="0" presId="urn:microsoft.com/office/officeart/2005/8/layout/list1"/>
    <dgm:cxn modelId="{64E8292D-517D-4260-ACB0-C5C277D8631C}" type="presParOf" srcId="{9FA86772-F3F3-4BD3-BC64-15317AA9CD16}" destId="{D9ACDF41-0D3C-49F4-A754-8EFA514B20A6}" srcOrd="1" destOrd="0" presId="urn:microsoft.com/office/officeart/2005/8/layout/list1"/>
    <dgm:cxn modelId="{BF3D3109-8054-4676-923F-813DD42010E4}" type="presParOf" srcId="{F1313D06-A096-4421-8A17-5ABED02C84DE}" destId="{CE8AEFFD-F295-4166-ADF1-103A5664892B}" srcOrd="1" destOrd="0" presId="urn:microsoft.com/office/officeart/2005/8/layout/list1"/>
    <dgm:cxn modelId="{915D56CD-F12D-4CEA-A255-1A7CCB58C932}" type="presParOf" srcId="{F1313D06-A096-4421-8A17-5ABED02C84DE}" destId="{808F0B27-0FDE-4EC2-B1D6-CB5B4D3E3B40}" srcOrd="2" destOrd="0" presId="urn:microsoft.com/office/officeart/2005/8/layout/list1"/>
    <dgm:cxn modelId="{CEAF3CB9-B511-49E8-BF30-D6E2822E605D}" type="presParOf" srcId="{F1313D06-A096-4421-8A17-5ABED02C84DE}" destId="{047862DE-6168-410D-9E7C-05AAAF88E4E7}" srcOrd="3" destOrd="0" presId="urn:microsoft.com/office/officeart/2005/8/layout/list1"/>
    <dgm:cxn modelId="{E2DC23F8-9C7B-43C3-8EE0-2D5AFC081A0F}" type="presParOf" srcId="{F1313D06-A096-4421-8A17-5ABED02C84DE}" destId="{DFAC7A6D-97D6-4FAB-84F4-68E549FDD0CC}" srcOrd="4" destOrd="0" presId="urn:microsoft.com/office/officeart/2005/8/layout/list1"/>
    <dgm:cxn modelId="{2F354778-54D6-47F6-A96C-98E719B321EE}" type="presParOf" srcId="{DFAC7A6D-97D6-4FAB-84F4-68E549FDD0CC}" destId="{9D401F18-EF5A-4E0B-9CF3-67325BA4E9AF}" srcOrd="0" destOrd="0" presId="urn:microsoft.com/office/officeart/2005/8/layout/list1"/>
    <dgm:cxn modelId="{BD0D1F37-1C2E-4381-AE60-72E87125BCF9}" type="presParOf" srcId="{DFAC7A6D-97D6-4FAB-84F4-68E549FDD0CC}" destId="{75BD0982-49C6-4173-9D36-E9FC78D1BDBE}" srcOrd="1" destOrd="0" presId="urn:microsoft.com/office/officeart/2005/8/layout/list1"/>
    <dgm:cxn modelId="{F862FA14-6259-496F-B8FD-CFF2BFBC99C2}" type="presParOf" srcId="{F1313D06-A096-4421-8A17-5ABED02C84DE}" destId="{C071699F-DE00-4506-9665-2D591EF30911}" srcOrd="5" destOrd="0" presId="urn:microsoft.com/office/officeart/2005/8/layout/list1"/>
    <dgm:cxn modelId="{84858792-2530-4BEF-ADBD-ED958D26BEF3}" type="presParOf" srcId="{F1313D06-A096-4421-8A17-5ABED02C84DE}" destId="{38CEB409-FC92-4EA5-9E97-E41111B802DF}" srcOrd="6" destOrd="0" presId="urn:microsoft.com/office/officeart/2005/8/layout/list1"/>
    <dgm:cxn modelId="{BB6F0835-1639-4B2C-8E7B-1485D716C804}" type="presParOf" srcId="{F1313D06-A096-4421-8A17-5ABED02C84DE}" destId="{33EE8B59-20F9-4FD6-96A8-B78967FB26D0}" srcOrd="7" destOrd="0" presId="urn:microsoft.com/office/officeart/2005/8/layout/list1"/>
    <dgm:cxn modelId="{92A325AA-14FA-458F-AFEE-74128D73D18E}" type="presParOf" srcId="{F1313D06-A096-4421-8A17-5ABED02C84DE}" destId="{0A946A97-7C1D-4CC2-8778-55870BE8D19B}" srcOrd="8" destOrd="0" presId="urn:microsoft.com/office/officeart/2005/8/layout/list1"/>
    <dgm:cxn modelId="{990C65FE-69AF-4B45-A87D-8B9EC82D2654}" type="presParOf" srcId="{0A946A97-7C1D-4CC2-8778-55870BE8D19B}" destId="{9370002F-D206-40CB-B6F3-980434D45F2F}" srcOrd="0" destOrd="0" presId="urn:microsoft.com/office/officeart/2005/8/layout/list1"/>
    <dgm:cxn modelId="{D1B0BE8A-8759-4141-B821-25C8AD977D4D}" type="presParOf" srcId="{0A946A97-7C1D-4CC2-8778-55870BE8D19B}" destId="{C6E66539-3855-483A-A194-4B3746C9136A}" srcOrd="1" destOrd="0" presId="urn:microsoft.com/office/officeart/2005/8/layout/list1"/>
    <dgm:cxn modelId="{CCE21359-A412-4B49-B818-C6A8DBBB07A5}" type="presParOf" srcId="{F1313D06-A096-4421-8A17-5ABED02C84DE}" destId="{8692B9F5-DCA9-4E5C-BAC6-515CFC8B4F61}" srcOrd="9" destOrd="0" presId="urn:microsoft.com/office/officeart/2005/8/layout/list1"/>
    <dgm:cxn modelId="{4E73E64A-93B6-424C-9566-028FE70C5F26}" type="presParOf" srcId="{F1313D06-A096-4421-8A17-5ABED02C84DE}" destId="{6CB0A109-3957-4DC1-BC51-06883633D8C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0A76E8-E97E-49DF-B1F8-B37E27D08799}" type="doc">
      <dgm:prSet loTypeId="urn:microsoft.com/office/officeart/2005/8/layout/pyramid2" loCatId="list" qsTypeId="urn:microsoft.com/office/officeart/2005/8/quickstyle/simple1" qsCatId="simple" csTypeId="urn:microsoft.com/office/officeart/2005/8/colors/accent1_2" csCatId="accent1" phldr="1"/>
      <dgm:spPr/>
    </dgm:pt>
    <dgm:pt modelId="{826A29C1-9867-4DD2-8499-3666FC6233FC}">
      <dgm:prSet phldrT="[Text]" custT="1"/>
      <dgm:spPr>
        <a:solidFill>
          <a:schemeClr val="lt1">
            <a:hueOff val="0"/>
            <a:satOff val="0"/>
            <a:lumOff val="0"/>
          </a:schemeClr>
        </a:solidFill>
        <a:ln>
          <a:solidFill>
            <a:schemeClr val="accent2">
              <a:lumMod val="20000"/>
              <a:lumOff val="80000"/>
            </a:schemeClr>
          </a:solidFill>
        </a:ln>
      </dgm:spPr>
      <dgm:t>
        <a:bodyPr/>
        <a:lstStyle/>
        <a:p>
          <a:r>
            <a:rPr lang="en-US" sz="4000" dirty="0" smtClean="0">
              <a:latin typeface="Arial" pitchFamily="34" charset="0"/>
              <a:cs typeface="Arial" pitchFamily="34" charset="0"/>
            </a:rPr>
            <a:t>Stasis</a:t>
          </a:r>
          <a:endParaRPr lang="en-US" sz="4000" dirty="0">
            <a:latin typeface="Arial" pitchFamily="34" charset="0"/>
            <a:cs typeface="Arial" pitchFamily="34" charset="0"/>
          </a:endParaRPr>
        </a:p>
      </dgm:t>
    </dgm:pt>
    <dgm:pt modelId="{E38F9B87-55D1-4861-9BF8-D424AF5546C7}" type="parTrans" cxnId="{BC6B5C86-4DCB-4F59-BF38-74F1614FA094}">
      <dgm:prSet/>
      <dgm:spPr/>
      <dgm:t>
        <a:bodyPr/>
        <a:lstStyle/>
        <a:p>
          <a:endParaRPr lang="en-US"/>
        </a:p>
      </dgm:t>
    </dgm:pt>
    <dgm:pt modelId="{DF49F637-99CA-4BA3-AA12-68366F7958B7}" type="sibTrans" cxnId="{BC6B5C86-4DCB-4F59-BF38-74F1614FA094}">
      <dgm:prSet/>
      <dgm:spPr/>
      <dgm:t>
        <a:bodyPr/>
        <a:lstStyle/>
        <a:p>
          <a:endParaRPr lang="en-US"/>
        </a:p>
      </dgm:t>
    </dgm:pt>
    <dgm:pt modelId="{83136771-0162-4F8F-9158-985497C250DB}">
      <dgm:prSet phldrT="[Text]"/>
      <dgm:spPr>
        <a:solidFill>
          <a:schemeClr val="lt1">
            <a:hueOff val="0"/>
            <a:satOff val="0"/>
            <a:lumOff val="0"/>
          </a:schemeClr>
        </a:solidFill>
        <a:ln>
          <a:solidFill>
            <a:schemeClr val="accent2">
              <a:lumMod val="20000"/>
              <a:lumOff val="80000"/>
            </a:schemeClr>
          </a:solidFill>
        </a:ln>
      </dgm:spPr>
      <dgm:t>
        <a:bodyPr/>
        <a:lstStyle/>
        <a:p>
          <a:r>
            <a:rPr lang="en-US" dirty="0" smtClean="0">
              <a:latin typeface="Arial" pitchFamily="34" charset="0"/>
              <a:cs typeface="Arial" pitchFamily="34" charset="0"/>
            </a:rPr>
            <a:t>Hypercoags</a:t>
          </a:r>
          <a:endParaRPr lang="en-US" dirty="0">
            <a:latin typeface="Arial" pitchFamily="34" charset="0"/>
            <a:cs typeface="Arial" pitchFamily="34" charset="0"/>
          </a:endParaRPr>
        </a:p>
      </dgm:t>
    </dgm:pt>
    <dgm:pt modelId="{240A8136-A6D2-42AD-95A9-7B2E7F74FC72}" type="parTrans" cxnId="{05804126-D198-4779-86F9-E37594CBDAC6}">
      <dgm:prSet/>
      <dgm:spPr/>
      <dgm:t>
        <a:bodyPr/>
        <a:lstStyle/>
        <a:p>
          <a:endParaRPr lang="en-US"/>
        </a:p>
      </dgm:t>
    </dgm:pt>
    <dgm:pt modelId="{4A68C462-4F7F-4373-9255-DA613B53CDFB}" type="sibTrans" cxnId="{05804126-D198-4779-86F9-E37594CBDAC6}">
      <dgm:prSet/>
      <dgm:spPr/>
      <dgm:t>
        <a:bodyPr/>
        <a:lstStyle/>
        <a:p>
          <a:endParaRPr lang="en-US"/>
        </a:p>
      </dgm:t>
    </dgm:pt>
    <dgm:pt modelId="{31342C3A-B380-47BE-ACA9-72ADAE80FC4B}">
      <dgm:prSet phldrT="[Text]"/>
      <dgm:spPr>
        <a:solidFill>
          <a:schemeClr val="lt1">
            <a:hueOff val="0"/>
            <a:satOff val="0"/>
            <a:lumOff val="0"/>
          </a:schemeClr>
        </a:solidFill>
        <a:ln>
          <a:solidFill>
            <a:schemeClr val="accent2">
              <a:lumMod val="20000"/>
              <a:lumOff val="80000"/>
            </a:schemeClr>
          </a:solidFill>
        </a:ln>
      </dgm:spPr>
      <dgm:t>
        <a:bodyPr/>
        <a:lstStyle/>
        <a:p>
          <a:r>
            <a:rPr lang="en-US" dirty="0" smtClean="0">
              <a:latin typeface="Arial" pitchFamily="34" charset="0"/>
              <a:cs typeface="Arial" pitchFamily="34" charset="0"/>
            </a:rPr>
            <a:t>Trauma</a:t>
          </a:r>
          <a:endParaRPr lang="en-US" dirty="0">
            <a:latin typeface="Arial" pitchFamily="34" charset="0"/>
            <a:cs typeface="Arial" pitchFamily="34" charset="0"/>
          </a:endParaRPr>
        </a:p>
      </dgm:t>
    </dgm:pt>
    <dgm:pt modelId="{41A5AA95-7410-4CE3-8997-1AD2621258AF}" type="parTrans" cxnId="{3C8CF938-0709-4D14-B7C0-F49E4443F19D}">
      <dgm:prSet/>
      <dgm:spPr/>
      <dgm:t>
        <a:bodyPr/>
        <a:lstStyle/>
        <a:p>
          <a:endParaRPr lang="en-US"/>
        </a:p>
      </dgm:t>
    </dgm:pt>
    <dgm:pt modelId="{0BE5464C-352E-4F0B-88DC-D12F1CA68A77}" type="sibTrans" cxnId="{3C8CF938-0709-4D14-B7C0-F49E4443F19D}">
      <dgm:prSet/>
      <dgm:spPr/>
      <dgm:t>
        <a:bodyPr/>
        <a:lstStyle/>
        <a:p>
          <a:endParaRPr lang="en-US"/>
        </a:p>
      </dgm:t>
    </dgm:pt>
    <dgm:pt modelId="{4D7B8309-1F66-44CD-A1C5-4773D8027752}" type="pres">
      <dgm:prSet presAssocID="{160A76E8-E97E-49DF-B1F8-B37E27D08799}" presName="compositeShape" presStyleCnt="0">
        <dgm:presLayoutVars>
          <dgm:dir/>
          <dgm:resizeHandles/>
        </dgm:presLayoutVars>
      </dgm:prSet>
      <dgm:spPr/>
    </dgm:pt>
    <dgm:pt modelId="{8796A86B-45FE-4558-90C7-4B727D86B23A}" type="pres">
      <dgm:prSet presAssocID="{160A76E8-E97E-49DF-B1F8-B37E27D08799}" presName="pyramid" presStyleLbl="node1" presStyleIdx="0" presStyleCnt="1" custLinFactNeighborX="5887"/>
      <dgm:spPr>
        <a:solidFill>
          <a:schemeClr val="accent2">
            <a:lumMod val="20000"/>
            <a:lumOff val="80000"/>
          </a:schemeClr>
        </a:solidFill>
        <a:ln>
          <a:noFill/>
        </a:ln>
      </dgm:spPr>
    </dgm:pt>
    <dgm:pt modelId="{3700F916-CAFE-4CA7-A3D7-B025A0894667}" type="pres">
      <dgm:prSet presAssocID="{160A76E8-E97E-49DF-B1F8-B37E27D08799}" presName="theList" presStyleCnt="0"/>
      <dgm:spPr/>
    </dgm:pt>
    <dgm:pt modelId="{4D8841E7-8D90-4C3C-ACB8-234DD48DB3DD}" type="pres">
      <dgm:prSet presAssocID="{826A29C1-9867-4DD2-8499-3666FC6233FC}" presName="aNode" presStyleLbl="fgAcc1" presStyleIdx="0" presStyleCnt="3" custLinFactY="253522" custLinFactNeighborX="51241" custLinFactNeighborY="300000">
        <dgm:presLayoutVars>
          <dgm:bulletEnabled val="1"/>
        </dgm:presLayoutVars>
      </dgm:prSet>
      <dgm:spPr/>
      <dgm:t>
        <a:bodyPr/>
        <a:lstStyle/>
        <a:p>
          <a:endParaRPr lang="en-US"/>
        </a:p>
      </dgm:t>
    </dgm:pt>
    <dgm:pt modelId="{3659FA09-3AE3-4035-B506-75A95E9FAA83}" type="pres">
      <dgm:prSet presAssocID="{826A29C1-9867-4DD2-8499-3666FC6233FC}" presName="aSpace" presStyleCnt="0"/>
      <dgm:spPr/>
    </dgm:pt>
    <dgm:pt modelId="{3BF5E8D7-D5C3-48E3-B974-FA5298215D40}" type="pres">
      <dgm:prSet presAssocID="{83136771-0162-4F8F-9158-985497C250DB}" presName="aNode" presStyleLbl="fgAcc1" presStyleIdx="1" presStyleCnt="3" custScaleX="100000" custScaleY="107804" custLinFactX="-34864" custLinFactY="146559" custLinFactNeighborX="-100000" custLinFactNeighborY="200000">
        <dgm:presLayoutVars>
          <dgm:bulletEnabled val="1"/>
        </dgm:presLayoutVars>
      </dgm:prSet>
      <dgm:spPr/>
      <dgm:t>
        <a:bodyPr/>
        <a:lstStyle/>
        <a:p>
          <a:endParaRPr lang="en-US"/>
        </a:p>
      </dgm:t>
    </dgm:pt>
    <dgm:pt modelId="{2140C66A-B6AB-4AA2-B09D-F7B9908DE0B4}" type="pres">
      <dgm:prSet presAssocID="{83136771-0162-4F8F-9158-985497C250DB}" presName="aSpace" presStyleCnt="0"/>
      <dgm:spPr/>
    </dgm:pt>
    <dgm:pt modelId="{15B0AFDD-A29A-40CE-BA49-96716ACAA10B}" type="pres">
      <dgm:prSet presAssocID="{31342C3A-B380-47BE-ACA9-72ADAE80FC4B}" presName="aNode" presStyleLbl="fgAcc1" presStyleIdx="2" presStyleCnt="3" custLinFactY="-246353" custLinFactNeighborX="-38811" custLinFactNeighborY="-300000">
        <dgm:presLayoutVars>
          <dgm:bulletEnabled val="1"/>
        </dgm:presLayoutVars>
      </dgm:prSet>
      <dgm:spPr/>
      <dgm:t>
        <a:bodyPr/>
        <a:lstStyle/>
        <a:p>
          <a:endParaRPr lang="en-US"/>
        </a:p>
      </dgm:t>
    </dgm:pt>
    <dgm:pt modelId="{CEE74FB5-EE75-49D6-AB09-70E55966858D}" type="pres">
      <dgm:prSet presAssocID="{31342C3A-B380-47BE-ACA9-72ADAE80FC4B}" presName="aSpace" presStyleCnt="0"/>
      <dgm:spPr/>
    </dgm:pt>
  </dgm:ptLst>
  <dgm:cxnLst>
    <dgm:cxn modelId="{3C8CF938-0709-4D14-B7C0-F49E4443F19D}" srcId="{160A76E8-E97E-49DF-B1F8-B37E27D08799}" destId="{31342C3A-B380-47BE-ACA9-72ADAE80FC4B}" srcOrd="2" destOrd="0" parTransId="{41A5AA95-7410-4CE3-8997-1AD2621258AF}" sibTransId="{0BE5464C-352E-4F0B-88DC-D12F1CA68A77}"/>
    <dgm:cxn modelId="{E4E557FA-3EE9-4036-9B89-017644E0116C}" type="presOf" srcId="{31342C3A-B380-47BE-ACA9-72ADAE80FC4B}" destId="{15B0AFDD-A29A-40CE-BA49-96716ACAA10B}" srcOrd="0" destOrd="0" presId="urn:microsoft.com/office/officeart/2005/8/layout/pyramid2"/>
    <dgm:cxn modelId="{BC6B5C86-4DCB-4F59-BF38-74F1614FA094}" srcId="{160A76E8-E97E-49DF-B1F8-B37E27D08799}" destId="{826A29C1-9867-4DD2-8499-3666FC6233FC}" srcOrd="0" destOrd="0" parTransId="{E38F9B87-55D1-4861-9BF8-D424AF5546C7}" sibTransId="{DF49F637-99CA-4BA3-AA12-68366F7958B7}"/>
    <dgm:cxn modelId="{0B69A492-4475-4B25-9805-2DFCDDF70907}" type="presOf" srcId="{160A76E8-E97E-49DF-B1F8-B37E27D08799}" destId="{4D7B8309-1F66-44CD-A1C5-4773D8027752}" srcOrd="0" destOrd="0" presId="urn:microsoft.com/office/officeart/2005/8/layout/pyramid2"/>
    <dgm:cxn modelId="{5D3C046C-CB6E-4E1E-8F31-3A7B0442B9E2}" type="presOf" srcId="{83136771-0162-4F8F-9158-985497C250DB}" destId="{3BF5E8D7-D5C3-48E3-B974-FA5298215D40}" srcOrd="0" destOrd="0" presId="urn:microsoft.com/office/officeart/2005/8/layout/pyramid2"/>
    <dgm:cxn modelId="{05804126-D198-4779-86F9-E37594CBDAC6}" srcId="{160A76E8-E97E-49DF-B1F8-B37E27D08799}" destId="{83136771-0162-4F8F-9158-985497C250DB}" srcOrd="1" destOrd="0" parTransId="{240A8136-A6D2-42AD-95A9-7B2E7F74FC72}" sibTransId="{4A68C462-4F7F-4373-9255-DA613B53CDFB}"/>
    <dgm:cxn modelId="{3D869126-B837-45B3-B2B4-1D2C24A34F54}" type="presOf" srcId="{826A29C1-9867-4DD2-8499-3666FC6233FC}" destId="{4D8841E7-8D90-4C3C-ACB8-234DD48DB3DD}" srcOrd="0" destOrd="0" presId="urn:microsoft.com/office/officeart/2005/8/layout/pyramid2"/>
    <dgm:cxn modelId="{BDFD1440-0968-4EB7-B969-5DF964E69B10}" type="presParOf" srcId="{4D7B8309-1F66-44CD-A1C5-4773D8027752}" destId="{8796A86B-45FE-4558-90C7-4B727D86B23A}" srcOrd="0" destOrd="0" presId="urn:microsoft.com/office/officeart/2005/8/layout/pyramid2"/>
    <dgm:cxn modelId="{BF378E5F-14D8-4B36-B840-71EAC2D07EDD}" type="presParOf" srcId="{4D7B8309-1F66-44CD-A1C5-4773D8027752}" destId="{3700F916-CAFE-4CA7-A3D7-B025A0894667}" srcOrd="1" destOrd="0" presId="urn:microsoft.com/office/officeart/2005/8/layout/pyramid2"/>
    <dgm:cxn modelId="{B5405AEE-E077-4CEB-9F97-AB631F4BE744}" type="presParOf" srcId="{3700F916-CAFE-4CA7-A3D7-B025A0894667}" destId="{4D8841E7-8D90-4C3C-ACB8-234DD48DB3DD}" srcOrd="0" destOrd="0" presId="urn:microsoft.com/office/officeart/2005/8/layout/pyramid2"/>
    <dgm:cxn modelId="{5F8AE7F6-815A-419E-9871-790A0CEB489A}" type="presParOf" srcId="{3700F916-CAFE-4CA7-A3D7-B025A0894667}" destId="{3659FA09-3AE3-4035-B506-75A95E9FAA83}" srcOrd="1" destOrd="0" presId="urn:microsoft.com/office/officeart/2005/8/layout/pyramid2"/>
    <dgm:cxn modelId="{CE245802-8BF9-479C-97BF-B630147C6474}" type="presParOf" srcId="{3700F916-CAFE-4CA7-A3D7-B025A0894667}" destId="{3BF5E8D7-D5C3-48E3-B974-FA5298215D40}" srcOrd="2" destOrd="0" presId="urn:microsoft.com/office/officeart/2005/8/layout/pyramid2"/>
    <dgm:cxn modelId="{7AAC8C56-D61A-4D22-9010-D21D78D3112B}" type="presParOf" srcId="{3700F916-CAFE-4CA7-A3D7-B025A0894667}" destId="{2140C66A-B6AB-4AA2-B09D-F7B9908DE0B4}" srcOrd="3" destOrd="0" presId="urn:microsoft.com/office/officeart/2005/8/layout/pyramid2"/>
    <dgm:cxn modelId="{FC1E745F-1271-4AC7-909A-4969A242C2A6}" type="presParOf" srcId="{3700F916-CAFE-4CA7-A3D7-B025A0894667}" destId="{15B0AFDD-A29A-40CE-BA49-96716ACAA10B}" srcOrd="4" destOrd="0" presId="urn:microsoft.com/office/officeart/2005/8/layout/pyramid2"/>
    <dgm:cxn modelId="{A9B31208-AB79-4845-B8AD-8113AAC95004}" type="presParOf" srcId="{3700F916-CAFE-4CA7-A3D7-B025A0894667}" destId="{CEE74FB5-EE75-49D6-AB09-70E55966858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48435-2935-4189-B4E6-CBF8D4695590}">
      <dsp:nvSpPr>
        <dsp:cNvPr id="0" name=""/>
        <dsp:cNvSpPr/>
      </dsp:nvSpPr>
      <dsp:spPr>
        <a:xfrm>
          <a:off x="718815" y="0"/>
          <a:ext cx="7559039" cy="4724399"/>
        </a:xfrm>
        <a:prstGeom prst="swooshArrow">
          <a:avLst>
            <a:gd name="adj1" fmla="val 25000"/>
            <a:gd name="adj2" fmla="val 2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2E27D-ED29-4CA9-B349-C939370A455F}">
      <dsp:nvSpPr>
        <dsp:cNvPr id="0" name=""/>
        <dsp:cNvSpPr/>
      </dsp:nvSpPr>
      <dsp:spPr>
        <a:xfrm>
          <a:off x="1678813" y="3260780"/>
          <a:ext cx="196535" cy="19653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9CAB20-DDFC-4F21-8F24-2C2572E5BB79}">
      <dsp:nvSpPr>
        <dsp:cNvPr id="0" name=""/>
        <dsp:cNvSpPr/>
      </dsp:nvSpPr>
      <dsp:spPr>
        <a:xfrm>
          <a:off x="1676398" y="3733796"/>
          <a:ext cx="4802329" cy="603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40" tIns="0" rIns="0" bIns="0" numCol="1" spcCol="1270" anchor="t" anchorCtr="0">
          <a:noAutofit/>
        </a:bodyPr>
        <a:lstStyle/>
        <a:p>
          <a:pPr lvl="0" algn="l" defTabSz="1244600">
            <a:lnSpc>
              <a:spcPct val="90000"/>
            </a:lnSpc>
            <a:spcBef>
              <a:spcPct val="0"/>
            </a:spcBef>
            <a:spcAft>
              <a:spcPct val="35000"/>
            </a:spcAft>
          </a:pPr>
          <a:r>
            <a:rPr lang="en-US" sz="2800" kern="1200" dirty="0" smtClean="0"/>
            <a:t>First incidence may occur during pregnancy</a:t>
          </a:r>
          <a:endParaRPr lang="en-US" sz="2800" kern="1200" dirty="0"/>
        </a:p>
      </dsp:txBody>
      <dsp:txXfrm>
        <a:off x="1676398" y="3733796"/>
        <a:ext cx="4802329" cy="603348"/>
      </dsp:txXfrm>
    </dsp:sp>
    <dsp:sp modelId="{BED7CEE9-079B-4CD3-985D-4C3C424739B9}">
      <dsp:nvSpPr>
        <dsp:cNvPr id="0" name=""/>
        <dsp:cNvSpPr/>
      </dsp:nvSpPr>
      <dsp:spPr>
        <a:xfrm>
          <a:off x="3413613" y="1976688"/>
          <a:ext cx="355274" cy="355274"/>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A23C13-4A18-49AB-9372-460C574E5DC5}">
      <dsp:nvSpPr>
        <dsp:cNvPr id="0" name=""/>
        <dsp:cNvSpPr/>
      </dsp:nvSpPr>
      <dsp:spPr>
        <a:xfrm>
          <a:off x="3352805" y="2667004"/>
          <a:ext cx="2291060" cy="139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253" tIns="0" rIns="0" bIns="0" numCol="1" spcCol="1270" anchor="t" anchorCtr="0">
          <a:noAutofit/>
        </a:bodyPr>
        <a:lstStyle/>
        <a:p>
          <a:pPr lvl="0" algn="l" defTabSz="1244600">
            <a:lnSpc>
              <a:spcPct val="90000"/>
            </a:lnSpc>
            <a:spcBef>
              <a:spcPct val="0"/>
            </a:spcBef>
            <a:spcAft>
              <a:spcPct val="35000"/>
            </a:spcAft>
          </a:pPr>
          <a:r>
            <a:rPr lang="en-US" sz="2800" kern="1200" dirty="0" smtClean="0"/>
            <a:t>Frequency</a:t>
          </a:r>
          <a:endParaRPr lang="en-US" sz="2800" kern="1200" dirty="0"/>
        </a:p>
      </dsp:txBody>
      <dsp:txXfrm>
        <a:off x="3352805" y="2667004"/>
        <a:ext cx="2291060" cy="1392311"/>
      </dsp:txXfrm>
    </dsp:sp>
    <dsp:sp modelId="{C5578CFF-1E53-4D65-8852-3BEDCD6C9004}">
      <dsp:nvSpPr>
        <dsp:cNvPr id="0" name=""/>
        <dsp:cNvSpPr/>
      </dsp:nvSpPr>
      <dsp:spPr>
        <a:xfrm>
          <a:off x="5499908" y="1195273"/>
          <a:ext cx="491337" cy="49133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268329-D230-4398-AA91-0BE3725B48F6}">
      <dsp:nvSpPr>
        <dsp:cNvPr id="0" name=""/>
        <dsp:cNvSpPr/>
      </dsp:nvSpPr>
      <dsp:spPr>
        <a:xfrm>
          <a:off x="5090788" y="2133587"/>
          <a:ext cx="2453011" cy="1607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50" tIns="0" rIns="0" bIns="0" numCol="1" spcCol="1270" anchor="t" anchorCtr="0">
          <a:noAutofit/>
        </a:bodyPr>
        <a:lstStyle/>
        <a:p>
          <a:pPr lvl="0" algn="l" defTabSz="1244600">
            <a:lnSpc>
              <a:spcPct val="90000"/>
            </a:lnSpc>
            <a:spcBef>
              <a:spcPct val="0"/>
            </a:spcBef>
            <a:spcAft>
              <a:spcPct val="35000"/>
            </a:spcAft>
          </a:pPr>
          <a:r>
            <a:rPr lang="en-US" sz="2800" kern="1200" dirty="0" smtClean="0"/>
            <a:t>Intensity</a:t>
          </a:r>
          <a:endParaRPr lang="en-US" sz="2800" kern="1200" dirty="0"/>
        </a:p>
      </dsp:txBody>
      <dsp:txXfrm>
        <a:off x="5090788" y="2133587"/>
        <a:ext cx="2453011" cy="1607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09C92-0445-4E52-8681-71FF9A1099E5}">
      <dsp:nvSpPr>
        <dsp:cNvPr id="0" name=""/>
        <dsp:cNvSpPr/>
      </dsp:nvSpPr>
      <dsp:spPr>
        <a:xfrm>
          <a:off x="228612" y="228588"/>
          <a:ext cx="1070598" cy="2188767"/>
        </a:xfrm>
        <a:prstGeom prst="upArrow">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C52BD8-4550-4222-A56D-399327F64F40}">
      <dsp:nvSpPr>
        <dsp:cNvPr id="0" name=""/>
        <dsp:cNvSpPr/>
      </dsp:nvSpPr>
      <dsp:spPr>
        <a:xfrm>
          <a:off x="1371579" y="235490"/>
          <a:ext cx="5402130" cy="2523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en-US" sz="2800" kern="1200" dirty="0" smtClean="0">
              <a:solidFill>
                <a:srgbClr val="7030A0"/>
              </a:solidFill>
              <a:latin typeface="Arial" pitchFamily="34" charset="0"/>
              <a:cs typeface="Arial" pitchFamily="34" charset="0"/>
            </a:rPr>
            <a:t>Heart rate 10-15 bpm</a:t>
          </a:r>
        </a:p>
        <a:p>
          <a:pPr lvl="0" algn="l" defTabSz="1244600">
            <a:lnSpc>
              <a:spcPct val="90000"/>
            </a:lnSpc>
            <a:spcBef>
              <a:spcPct val="0"/>
            </a:spcBef>
            <a:spcAft>
              <a:spcPct val="35000"/>
            </a:spcAft>
          </a:pPr>
          <a:r>
            <a:rPr lang="en-US" sz="2800" kern="1200" dirty="0" smtClean="0">
              <a:solidFill>
                <a:srgbClr val="7030A0"/>
              </a:solidFill>
              <a:latin typeface="Arial" pitchFamily="34" charset="0"/>
              <a:cs typeface="Arial" pitchFamily="34" charset="0"/>
            </a:rPr>
            <a:t>Blood volume by 45%</a:t>
          </a:r>
        </a:p>
        <a:p>
          <a:pPr lvl="0" algn="l" defTabSz="1244600">
            <a:lnSpc>
              <a:spcPct val="90000"/>
            </a:lnSpc>
            <a:spcBef>
              <a:spcPct val="0"/>
            </a:spcBef>
            <a:spcAft>
              <a:spcPct val="35000"/>
            </a:spcAft>
          </a:pPr>
          <a:r>
            <a:rPr lang="en-US" sz="2800" kern="1200" dirty="0" smtClean="0">
              <a:solidFill>
                <a:srgbClr val="7030A0"/>
              </a:solidFill>
              <a:latin typeface="Arial" pitchFamily="34" charset="0"/>
              <a:cs typeface="Arial" pitchFamily="34" charset="0"/>
            </a:rPr>
            <a:t>Cardiac output by 30-35%</a:t>
          </a:r>
        </a:p>
        <a:p>
          <a:pPr lvl="0" algn="l" defTabSz="1244600">
            <a:lnSpc>
              <a:spcPct val="90000"/>
            </a:lnSpc>
            <a:spcBef>
              <a:spcPct val="0"/>
            </a:spcBef>
            <a:spcAft>
              <a:spcPct val="35000"/>
            </a:spcAft>
          </a:pPr>
          <a:endParaRPr lang="en-US" sz="2000" kern="1200" dirty="0"/>
        </a:p>
      </dsp:txBody>
      <dsp:txXfrm>
        <a:off x="1371579" y="235490"/>
        <a:ext cx="5402130" cy="2523744"/>
      </dsp:txXfrm>
    </dsp:sp>
    <dsp:sp modelId="{50F9EA84-9928-4906-A516-16D1B0DF98A5}">
      <dsp:nvSpPr>
        <dsp:cNvPr id="0" name=""/>
        <dsp:cNvSpPr/>
      </dsp:nvSpPr>
      <dsp:spPr>
        <a:xfrm>
          <a:off x="228597" y="3124188"/>
          <a:ext cx="1066810" cy="2048245"/>
        </a:xfrm>
        <a:prstGeom prst="downArrow">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15102-7212-48EC-8F6C-7628E5556924}">
      <dsp:nvSpPr>
        <dsp:cNvPr id="0" name=""/>
        <dsp:cNvSpPr/>
      </dsp:nvSpPr>
      <dsp:spPr>
        <a:xfrm>
          <a:off x="1371582" y="2734056"/>
          <a:ext cx="5455864" cy="2523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lumMod val="65000"/>
                </a:schemeClr>
              </a:solidFill>
              <a:latin typeface="Arial" pitchFamily="34" charset="0"/>
              <a:cs typeface="Arial" pitchFamily="34" charset="0"/>
            </a:rPr>
            <a:t>B/P by 10 mmHg</a:t>
          </a:r>
        </a:p>
        <a:p>
          <a:pPr lvl="0" algn="l" defTabSz="1244600">
            <a:lnSpc>
              <a:spcPct val="90000"/>
            </a:lnSpc>
            <a:spcBef>
              <a:spcPct val="0"/>
            </a:spcBef>
            <a:spcAft>
              <a:spcPct val="35000"/>
            </a:spcAft>
          </a:pPr>
          <a:r>
            <a:rPr lang="en-US" sz="2800" kern="1200" dirty="0" smtClean="0">
              <a:solidFill>
                <a:schemeClr val="tx1">
                  <a:lumMod val="65000"/>
                </a:schemeClr>
              </a:solidFill>
              <a:latin typeface="Arial" pitchFamily="34" charset="0"/>
              <a:cs typeface="Arial" pitchFamily="34" charset="0"/>
            </a:rPr>
            <a:t>Systemic Vascular Resistance</a:t>
          </a:r>
        </a:p>
        <a:p>
          <a:pPr lvl="0" algn="l" defTabSz="1244600">
            <a:lnSpc>
              <a:spcPct val="90000"/>
            </a:lnSpc>
            <a:spcBef>
              <a:spcPct val="0"/>
            </a:spcBef>
            <a:spcAft>
              <a:spcPct val="35000"/>
            </a:spcAft>
          </a:pPr>
          <a:r>
            <a:rPr lang="en-US" sz="2800" kern="1200" dirty="0" smtClean="0">
              <a:solidFill>
                <a:schemeClr val="tx1">
                  <a:lumMod val="65000"/>
                </a:schemeClr>
              </a:solidFill>
              <a:latin typeface="Arial" pitchFamily="34" charset="0"/>
              <a:cs typeface="Arial" pitchFamily="34" charset="0"/>
            </a:rPr>
            <a:t>HCT (dilutional)</a:t>
          </a:r>
        </a:p>
      </dsp:txBody>
      <dsp:txXfrm>
        <a:off x="1371582" y="2734056"/>
        <a:ext cx="5455864" cy="25237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315B5-F680-46B4-82C2-D54338AAACFD}">
      <dsp:nvSpPr>
        <dsp:cNvPr id="0" name=""/>
        <dsp:cNvSpPr/>
      </dsp:nvSpPr>
      <dsp:spPr>
        <a:xfrm>
          <a:off x="228589" y="457209"/>
          <a:ext cx="1219198" cy="1822709"/>
        </a:xfrm>
        <a:prstGeom prst="upArrow">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7E46FA-63F6-4649-ADDE-922D00F79495}">
      <dsp:nvSpPr>
        <dsp:cNvPr id="0" name=""/>
        <dsp:cNvSpPr/>
      </dsp:nvSpPr>
      <dsp:spPr>
        <a:xfrm>
          <a:off x="1524023" y="184405"/>
          <a:ext cx="5424286" cy="2596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en-US" sz="2800" kern="1200" dirty="0" smtClean="0">
              <a:solidFill>
                <a:srgbClr val="7030A0"/>
              </a:solidFill>
              <a:latin typeface="Arial" pitchFamily="34" charset="0"/>
              <a:cs typeface="Arial" pitchFamily="34" charset="0"/>
            </a:rPr>
            <a:t>Engorged mucosa</a:t>
          </a:r>
        </a:p>
        <a:p>
          <a:pPr lvl="0" algn="l" defTabSz="1244600">
            <a:lnSpc>
              <a:spcPct val="90000"/>
            </a:lnSpc>
            <a:spcBef>
              <a:spcPct val="0"/>
            </a:spcBef>
            <a:spcAft>
              <a:spcPct val="35000"/>
            </a:spcAft>
          </a:pPr>
          <a:r>
            <a:rPr lang="en-US" sz="2800" kern="1200" dirty="0" smtClean="0">
              <a:solidFill>
                <a:srgbClr val="7030A0"/>
              </a:solidFill>
              <a:latin typeface="Arial" pitchFamily="34" charset="0"/>
              <a:cs typeface="Arial" pitchFamily="34" charset="0"/>
            </a:rPr>
            <a:t>Oxygen consumption 15-20%</a:t>
          </a:r>
        </a:p>
        <a:p>
          <a:pPr lvl="0" algn="l" defTabSz="1244600">
            <a:lnSpc>
              <a:spcPct val="90000"/>
            </a:lnSpc>
            <a:spcBef>
              <a:spcPct val="0"/>
            </a:spcBef>
            <a:spcAft>
              <a:spcPct val="35000"/>
            </a:spcAft>
          </a:pPr>
          <a:r>
            <a:rPr lang="en-US" sz="2800" kern="1200" dirty="0" smtClean="0">
              <a:solidFill>
                <a:srgbClr val="7030A0"/>
              </a:solidFill>
              <a:latin typeface="Arial" pitchFamily="34" charset="0"/>
              <a:cs typeface="Arial" pitchFamily="34" charset="0"/>
            </a:rPr>
            <a:t>Minute ventilation</a:t>
          </a:r>
        </a:p>
        <a:p>
          <a:pPr lvl="0" algn="l" defTabSz="1244600">
            <a:lnSpc>
              <a:spcPct val="90000"/>
            </a:lnSpc>
            <a:spcBef>
              <a:spcPct val="0"/>
            </a:spcBef>
            <a:spcAft>
              <a:spcPct val="35000"/>
            </a:spcAft>
          </a:pPr>
          <a:r>
            <a:rPr lang="en-US" sz="2800" kern="1200" dirty="0" smtClean="0">
              <a:solidFill>
                <a:srgbClr val="7030A0"/>
              </a:solidFill>
              <a:latin typeface="Arial" pitchFamily="34" charset="0"/>
              <a:cs typeface="Arial" pitchFamily="34" charset="0"/>
            </a:rPr>
            <a:t>Tidal volume</a:t>
          </a:r>
          <a:endParaRPr lang="en-US" sz="2800" kern="1200" dirty="0">
            <a:solidFill>
              <a:srgbClr val="7030A0"/>
            </a:solidFill>
            <a:latin typeface="Arial" pitchFamily="34" charset="0"/>
            <a:cs typeface="Arial" pitchFamily="34" charset="0"/>
          </a:endParaRPr>
        </a:p>
      </dsp:txBody>
      <dsp:txXfrm>
        <a:off x="1524023" y="184405"/>
        <a:ext cx="5424286" cy="2596896"/>
      </dsp:txXfrm>
    </dsp:sp>
    <dsp:sp modelId="{BA33D8DE-4420-4713-821D-891CD4564785}">
      <dsp:nvSpPr>
        <dsp:cNvPr id="0" name=""/>
        <dsp:cNvSpPr/>
      </dsp:nvSpPr>
      <dsp:spPr>
        <a:xfrm>
          <a:off x="304789" y="3124204"/>
          <a:ext cx="1172713" cy="1822709"/>
        </a:xfrm>
        <a:prstGeom prst="downArrow">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19D2C1-B1C1-4816-9066-97D808F3CFE1}">
      <dsp:nvSpPr>
        <dsp:cNvPr id="0" name=""/>
        <dsp:cNvSpPr/>
      </dsp:nvSpPr>
      <dsp:spPr>
        <a:xfrm>
          <a:off x="1524002" y="2813303"/>
          <a:ext cx="4992624" cy="2596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lumMod val="65000"/>
                </a:schemeClr>
              </a:solidFill>
              <a:latin typeface="Arial" pitchFamily="34" charset="0"/>
              <a:cs typeface="Arial" pitchFamily="34" charset="0"/>
            </a:rPr>
            <a:t>O2 reserve</a:t>
          </a:r>
        </a:p>
        <a:p>
          <a:pPr lvl="0" algn="l" defTabSz="1244600">
            <a:lnSpc>
              <a:spcPct val="90000"/>
            </a:lnSpc>
            <a:spcBef>
              <a:spcPct val="0"/>
            </a:spcBef>
            <a:spcAft>
              <a:spcPct val="35000"/>
            </a:spcAft>
          </a:pPr>
          <a:r>
            <a:rPr lang="en-US" sz="2800" kern="1200" dirty="0" smtClean="0">
              <a:solidFill>
                <a:schemeClr val="tx1">
                  <a:lumMod val="65000"/>
                </a:schemeClr>
              </a:solidFill>
              <a:latin typeface="Arial" pitchFamily="34" charset="0"/>
              <a:cs typeface="Arial" pitchFamily="34" charset="0"/>
            </a:rPr>
            <a:t>Buffering capacity</a:t>
          </a:r>
        </a:p>
        <a:p>
          <a:pPr lvl="0" algn="l" defTabSz="1244600">
            <a:lnSpc>
              <a:spcPct val="90000"/>
            </a:lnSpc>
            <a:spcBef>
              <a:spcPct val="0"/>
            </a:spcBef>
            <a:spcAft>
              <a:spcPct val="35000"/>
            </a:spcAft>
          </a:pPr>
          <a:r>
            <a:rPr lang="en-US" sz="2800" kern="1200" dirty="0" smtClean="0">
              <a:solidFill>
                <a:schemeClr val="tx1">
                  <a:lumMod val="65000"/>
                </a:schemeClr>
              </a:solidFill>
              <a:latin typeface="Arial" pitchFamily="34" charset="0"/>
              <a:cs typeface="Arial" pitchFamily="34" charset="0"/>
            </a:rPr>
            <a:t>Total lung capacity</a:t>
          </a:r>
        </a:p>
        <a:p>
          <a:pPr lvl="0" algn="l" defTabSz="1244600">
            <a:lnSpc>
              <a:spcPct val="90000"/>
            </a:lnSpc>
            <a:spcBef>
              <a:spcPct val="0"/>
            </a:spcBef>
            <a:spcAft>
              <a:spcPct val="35000"/>
            </a:spcAft>
          </a:pPr>
          <a:r>
            <a:rPr lang="en-US" sz="2800" kern="1200" dirty="0" smtClean="0">
              <a:solidFill>
                <a:schemeClr val="tx1">
                  <a:lumMod val="65000"/>
                </a:schemeClr>
              </a:solidFill>
              <a:latin typeface="Arial" pitchFamily="34" charset="0"/>
              <a:cs typeface="Arial" pitchFamily="34" charset="0"/>
            </a:rPr>
            <a:t>Functional residual capacity</a:t>
          </a:r>
        </a:p>
      </dsp:txBody>
      <dsp:txXfrm>
        <a:off x="1524002" y="2813303"/>
        <a:ext cx="4992624" cy="25968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D4CAB-833B-4DC1-9D10-315A02F7B51F}">
      <dsp:nvSpPr>
        <dsp:cNvPr id="0" name=""/>
        <dsp:cNvSpPr/>
      </dsp:nvSpPr>
      <dsp:spPr>
        <a:xfrm>
          <a:off x="0" y="489419"/>
          <a:ext cx="8305800" cy="781200"/>
        </a:xfrm>
        <a:prstGeom prst="rect">
          <a:avLst/>
        </a:prstGeom>
        <a:solidFill>
          <a:schemeClr val="lt1">
            <a:alpha val="90000"/>
            <a:hueOff val="0"/>
            <a:satOff val="0"/>
            <a:lumOff val="0"/>
            <a:alphaOff val="0"/>
          </a:schemeClr>
        </a:solid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0F254589-B555-40AE-AA33-12C21B050977}">
      <dsp:nvSpPr>
        <dsp:cNvPr id="0" name=""/>
        <dsp:cNvSpPr/>
      </dsp:nvSpPr>
      <dsp:spPr>
        <a:xfrm>
          <a:off x="395417" y="31859"/>
          <a:ext cx="7908346" cy="915120"/>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58" tIns="0" rIns="219758"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rPr>
            <a:t>Decreased gastric motility</a:t>
          </a:r>
          <a:endParaRPr lang="en-US" sz="2800" kern="1200" dirty="0">
            <a:solidFill>
              <a:schemeClr val="tx1"/>
            </a:solidFill>
          </a:endParaRPr>
        </a:p>
      </dsp:txBody>
      <dsp:txXfrm>
        <a:off x="440089" y="76531"/>
        <a:ext cx="7819002" cy="825776"/>
      </dsp:txXfrm>
    </dsp:sp>
    <dsp:sp modelId="{00DB3F95-69DE-4857-A36B-7D688D11A3AB}">
      <dsp:nvSpPr>
        <dsp:cNvPr id="0" name=""/>
        <dsp:cNvSpPr/>
      </dsp:nvSpPr>
      <dsp:spPr>
        <a:xfrm>
          <a:off x="0" y="1895579"/>
          <a:ext cx="8305800" cy="781200"/>
        </a:xfrm>
        <a:prstGeom prst="rect">
          <a:avLst/>
        </a:prstGeom>
        <a:solidFill>
          <a:schemeClr val="lt1">
            <a:alpha val="90000"/>
            <a:hueOff val="0"/>
            <a:satOff val="0"/>
            <a:lumOff val="0"/>
            <a:alphaOff val="0"/>
          </a:schemeClr>
        </a:solid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F5958881-10A4-45B4-9634-07C23DB5BF5F}">
      <dsp:nvSpPr>
        <dsp:cNvPr id="0" name=""/>
        <dsp:cNvSpPr/>
      </dsp:nvSpPr>
      <dsp:spPr>
        <a:xfrm>
          <a:off x="395417" y="1438019"/>
          <a:ext cx="7908346" cy="915120"/>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58" tIns="0" rIns="219758"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rPr>
            <a:t>Relaxed gastric and esophageal sphincters</a:t>
          </a:r>
          <a:endParaRPr lang="en-US" sz="2800" kern="1200" dirty="0">
            <a:solidFill>
              <a:schemeClr val="tx1"/>
            </a:solidFill>
          </a:endParaRPr>
        </a:p>
      </dsp:txBody>
      <dsp:txXfrm>
        <a:off x="440089" y="1482691"/>
        <a:ext cx="7819002" cy="825776"/>
      </dsp:txXfrm>
    </dsp:sp>
    <dsp:sp modelId="{61933D98-CCC5-4ED9-A46E-949F0C04ECDC}">
      <dsp:nvSpPr>
        <dsp:cNvPr id="0" name=""/>
        <dsp:cNvSpPr/>
      </dsp:nvSpPr>
      <dsp:spPr>
        <a:xfrm>
          <a:off x="0" y="3301740"/>
          <a:ext cx="8305800" cy="781200"/>
        </a:xfrm>
        <a:prstGeom prst="rect">
          <a:avLst/>
        </a:prstGeom>
        <a:solidFill>
          <a:schemeClr val="lt1">
            <a:alpha val="90000"/>
            <a:hueOff val="0"/>
            <a:satOff val="0"/>
            <a:lumOff val="0"/>
            <a:alphaOff val="0"/>
          </a:schemeClr>
        </a:solid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F130637D-7570-4723-AB73-5FF67DECD238}">
      <dsp:nvSpPr>
        <dsp:cNvPr id="0" name=""/>
        <dsp:cNvSpPr/>
      </dsp:nvSpPr>
      <dsp:spPr>
        <a:xfrm>
          <a:off x="395417" y="2844179"/>
          <a:ext cx="7908346" cy="915120"/>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58" tIns="0" rIns="219758"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rPr>
            <a:t>Bowel displaced, cephalad and anterior</a:t>
          </a:r>
          <a:endParaRPr lang="en-US" sz="2800" kern="1200" dirty="0">
            <a:solidFill>
              <a:schemeClr val="tx1"/>
            </a:solidFill>
          </a:endParaRPr>
        </a:p>
      </dsp:txBody>
      <dsp:txXfrm>
        <a:off x="440089" y="2888851"/>
        <a:ext cx="7819002" cy="825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A422E-91A1-4D3D-AEDE-6D5A3DCF2BD5}">
      <dsp:nvSpPr>
        <dsp:cNvPr id="0" name=""/>
        <dsp:cNvSpPr/>
      </dsp:nvSpPr>
      <dsp:spPr>
        <a:xfrm>
          <a:off x="0" y="0"/>
          <a:ext cx="6606540" cy="4267199"/>
        </a:xfrm>
        <a:prstGeom prst="rightArrow">
          <a:avLst/>
        </a:prstGeom>
        <a:gradFill flip="none" rotWithShape="1">
          <a:gsLst>
            <a:gs pos="0">
              <a:schemeClr val="bg1">
                <a:lumMod val="75000"/>
              </a:schemeClr>
            </a:gs>
            <a:gs pos="50000">
              <a:schemeClr val="bg1">
                <a:lumMod val="85000"/>
              </a:schemeClr>
            </a:gs>
            <a:gs pos="100000">
              <a:schemeClr val="bg1">
                <a:lumMod val="95000"/>
              </a:schemeClr>
            </a:gs>
          </a:gsLst>
          <a:path path="circle">
            <a:fillToRect l="100000" t="100000"/>
          </a:path>
          <a:tileRect r="-100000" b="-100000"/>
        </a:gradFill>
        <a:ln>
          <a:noFill/>
        </a:ln>
        <a:effectLst/>
      </dsp:spPr>
      <dsp:style>
        <a:lnRef idx="0">
          <a:scrgbClr r="0" g="0" b="0"/>
        </a:lnRef>
        <a:fillRef idx="1">
          <a:scrgbClr r="0" g="0" b="0"/>
        </a:fillRef>
        <a:effectRef idx="0">
          <a:scrgbClr r="0" g="0" b="0"/>
        </a:effectRef>
        <a:fontRef idx="minor"/>
      </dsp:style>
    </dsp:sp>
    <dsp:sp modelId="{9396D693-6DB8-4E1B-AD90-4A0AFAFFA83A}">
      <dsp:nvSpPr>
        <dsp:cNvPr id="0" name=""/>
        <dsp:cNvSpPr/>
      </dsp:nvSpPr>
      <dsp:spPr>
        <a:xfrm>
          <a:off x="263381" y="1280160"/>
          <a:ext cx="2331720" cy="1706880"/>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Pregnant Trauma Patient </a:t>
          </a:r>
        </a:p>
        <a:p>
          <a:pPr lvl="0" algn="ctr" defTabSz="977900">
            <a:lnSpc>
              <a:spcPct val="90000"/>
            </a:lnSpc>
            <a:spcBef>
              <a:spcPct val="0"/>
            </a:spcBef>
            <a:spcAft>
              <a:spcPct val="35000"/>
            </a:spcAft>
          </a:pPr>
          <a:r>
            <a:rPr lang="en-US" sz="2200" kern="1200" dirty="0" smtClean="0">
              <a:solidFill>
                <a:schemeClr val="tx1"/>
              </a:solidFill>
            </a:rPr>
            <a:t>&gt; 20 wks</a:t>
          </a:r>
          <a:endParaRPr lang="en-US" sz="2200" kern="1200" dirty="0">
            <a:solidFill>
              <a:schemeClr val="tx1"/>
            </a:solidFill>
          </a:endParaRPr>
        </a:p>
      </dsp:txBody>
      <dsp:txXfrm>
        <a:off x="346704" y="1363483"/>
        <a:ext cx="2165074" cy="1540234"/>
      </dsp:txXfrm>
    </dsp:sp>
    <dsp:sp modelId="{205455B0-BAF7-4DB7-BBCF-6F2B45265A91}">
      <dsp:nvSpPr>
        <dsp:cNvPr id="0" name=""/>
        <dsp:cNvSpPr/>
      </dsp:nvSpPr>
      <dsp:spPr>
        <a:xfrm>
          <a:off x="2720339" y="1280160"/>
          <a:ext cx="2331720" cy="1706880"/>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Trauma</a:t>
          </a:r>
        </a:p>
        <a:p>
          <a:pPr lvl="0" algn="ctr" defTabSz="977900">
            <a:lnSpc>
              <a:spcPct val="90000"/>
            </a:lnSpc>
            <a:spcBef>
              <a:spcPct val="0"/>
            </a:spcBef>
            <a:spcAft>
              <a:spcPct val="35000"/>
            </a:spcAft>
          </a:pPr>
          <a:r>
            <a:rPr lang="en-US" sz="2200" kern="1200" dirty="0" smtClean="0">
              <a:solidFill>
                <a:schemeClr val="tx1"/>
              </a:solidFill>
            </a:rPr>
            <a:t>Center</a:t>
          </a:r>
          <a:endParaRPr lang="en-US" sz="2200" kern="1200" dirty="0">
            <a:solidFill>
              <a:schemeClr val="tx1"/>
            </a:solidFill>
          </a:endParaRPr>
        </a:p>
      </dsp:txBody>
      <dsp:txXfrm>
        <a:off x="2803662" y="1363483"/>
        <a:ext cx="2165074" cy="1540234"/>
      </dsp:txXfrm>
    </dsp:sp>
    <dsp:sp modelId="{A9839654-2197-49F9-BD23-2EDD815792C4}">
      <dsp:nvSpPr>
        <dsp:cNvPr id="0" name=""/>
        <dsp:cNvSpPr/>
      </dsp:nvSpPr>
      <dsp:spPr>
        <a:xfrm>
          <a:off x="5177298" y="1280160"/>
          <a:ext cx="2331720" cy="1706880"/>
        </a:xfrm>
        <a:prstGeom prst="round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With Obstetric </a:t>
          </a:r>
          <a:r>
            <a:rPr lang="en-US" sz="2200" u="sng" kern="1200" dirty="0" smtClean="0">
              <a:solidFill>
                <a:schemeClr val="tx1"/>
              </a:solidFill>
            </a:rPr>
            <a:t>and</a:t>
          </a:r>
          <a:r>
            <a:rPr lang="en-US" sz="2200" kern="1200" dirty="0" smtClean="0">
              <a:solidFill>
                <a:schemeClr val="tx1"/>
              </a:solidFill>
            </a:rPr>
            <a:t> Neonatal</a:t>
          </a:r>
        </a:p>
        <a:p>
          <a:pPr lvl="0" algn="ctr" defTabSz="977900">
            <a:lnSpc>
              <a:spcPct val="90000"/>
            </a:lnSpc>
            <a:spcBef>
              <a:spcPct val="0"/>
            </a:spcBef>
            <a:spcAft>
              <a:spcPct val="35000"/>
            </a:spcAft>
          </a:pPr>
          <a:r>
            <a:rPr lang="en-US" sz="2200" kern="1200" dirty="0" smtClean="0">
              <a:solidFill>
                <a:schemeClr val="tx1"/>
              </a:solidFill>
            </a:rPr>
            <a:t>Capabilities</a:t>
          </a:r>
          <a:endParaRPr lang="en-US" sz="2200" kern="1200" dirty="0">
            <a:solidFill>
              <a:schemeClr val="tx1"/>
            </a:solidFill>
          </a:endParaRPr>
        </a:p>
      </dsp:txBody>
      <dsp:txXfrm>
        <a:off x="5260621" y="1363483"/>
        <a:ext cx="2165074" cy="15402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CBFF7-C0F0-44E8-8C9D-DA287BD2437D}">
      <dsp:nvSpPr>
        <dsp:cNvPr id="0" name=""/>
        <dsp:cNvSpPr/>
      </dsp:nvSpPr>
      <dsp:spPr>
        <a:xfrm rot="5400000">
          <a:off x="500219" y="969613"/>
          <a:ext cx="1494058" cy="2486079"/>
        </a:xfrm>
        <a:prstGeom prst="corner">
          <a:avLst>
            <a:gd name="adj1" fmla="val 16120"/>
            <a:gd name="adj2" fmla="val 16110"/>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779914-0417-43FC-BD27-E34C5A7CDE34}">
      <dsp:nvSpPr>
        <dsp:cNvPr id="0" name=""/>
        <dsp:cNvSpPr/>
      </dsp:nvSpPr>
      <dsp:spPr>
        <a:xfrm>
          <a:off x="250824" y="1219191"/>
          <a:ext cx="2244446" cy="2625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endParaRPr lang="en-US" sz="2800" kern="1200" dirty="0" smtClean="0">
            <a:solidFill>
              <a:schemeClr val="tx1"/>
            </a:solidFill>
            <a:effectLst/>
            <a:latin typeface="Arial" charset="0"/>
            <a:ea typeface="+mn-ea"/>
            <a:cs typeface="+mn-cs"/>
          </a:endParaRPr>
        </a:p>
        <a:p>
          <a:pPr lvl="0" algn="l" defTabSz="1244600">
            <a:lnSpc>
              <a:spcPct val="90000"/>
            </a:lnSpc>
            <a:spcBef>
              <a:spcPct val="0"/>
            </a:spcBef>
            <a:spcAft>
              <a:spcPct val="35000"/>
            </a:spcAft>
          </a:pPr>
          <a:r>
            <a:rPr lang="en-US" sz="2800" kern="1200" dirty="0" smtClean="0">
              <a:solidFill>
                <a:schemeClr val="tx1"/>
              </a:solidFill>
              <a:effectLst/>
              <a:latin typeface="Arial" charset="0"/>
              <a:ea typeface="+mn-ea"/>
              <a:cs typeface="+mn-cs"/>
            </a:rPr>
            <a:t>HR 95-105, cold pale extremities, MAP 70-75mm </a:t>
          </a:r>
          <a:r>
            <a:rPr lang="en-US" sz="2800" kern="1200" dirty="0" smtClean="0">
              <a:solidFill>
                <a:schemeClr val="tx1"/>
              </a:solidFill>
              <a:effectLst/>
              <a:latin typeface="Arial" charset="0"/>
              <a:ea typeface="+mn-ea"/>
              <a:cs typeface="+mn-cs"/>
            </a:rPr>
            <a:t>Hg</a:t>
          </a:r>
          <a:endParaRPr lang="en-US" sz="2800" kern="1200" dirty="0"/>
        </a:p>
      </dsp:txBody>
      <dsp:txXfrm>
        <a:off x="250824" y="1219191"/>
        <a:ext cx="2244446" cy="2625755"/>
      </dsp:txXfrm>
    </dsp:sp>
    <dsp:sp modelId="{9F0A56C3-70A2-4514-8C1A-2BA03891D187}">
      <dsp:nvSpPr>
        <dsp:cNvPr id="0" name=""/>
        <dsp:cNvSpPr/>
      </dsp:nvSpPr>
      <dsp:spPr>
        <a:xfrm>
          <a:off x="2071790" y="786586"/>
          <a:ext cx="423480" cy="423480"/>
        </a:xfrm>
        <a:prstGeom prst="triangle">
          <a:avLst>
            <a:gd name="adj" fmla="val 100000"/>
          </a:avLst>
        </a:prstGeom>
        <a:solidFill>
          <a:schemeClr val="accent6">
            <a:lumMod val="20000"/>
            <a:lumOff val="80000"/>
          </a:schemeClr>
        </a:solidFill>
        <a:ln w="25400" cap="flat" cmpd="sng" algn="ctr">
          <a:solidFill>
            <a:schemeClr val="accent6">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 modelId="{41C903A0-05E7-4089-BA4A-46E63BE6A3C7}">
      <dsp:nvSpPr>
        <dsp:cNvPr id="0" name=""/>
        <dsp:cNvSpPr/>
      </dsp:nvSpPr>
      <dsp:spPr>
        <a:xfrm rot="5400000">
          <a:off x="3247860" y="289707"/>
          <a:ext cx="1494058" cy="2486079"/>
        </a:xfrm>
        <a:prstGeom prst="corner">
          <a:avLst>
            <a:gd name="adj1" fmla="val 16120"/>
            <a:gd name="adj2" fmla="val 16110"/>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844E70-87C9-43C0-B7F5-0F001C22AE02}">
      <dsp:nvSpPr>
        <dsp:cNvPr id="0" name=""/>
        <dsp:cNvSpPr/>
      </dsp:nvSpPr>
      <dsp:spPr>
        <a:xfrm>
          <a:off x="2991978" y="1032509"/>
          <a:ext cx="2418211" cy="1967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solidFill>
                <a:schemeClr val="tx1"/>
              </a:solidFill>
              <a:effectLst/>
              <a:latin typeface="Arial" charset="0"/>
              <a:ea typeface="+mn-ea"/>
              <a:cs typeface="+mn-cs"/>
            </a:rPr>
            <a:t>HR 105-120, restlessness, tissue hypoxia,  MAP 50-60mm </a:t>
          </a:r>
          <a:r>
            <a:rPr lang="en-US" sz="2800" kern="1200" dirty="0" smtClean="0">
              <a:solidFill>
                <a:schemeClr val="tx1"/>
              </a:solidFill>
              <a:effectLst/>
              <a:latin typeface="Arial" charset="0"/>
              <a:ea typeface="+mn-ea"/>
              <a:cs typeface="+mn-cs"/>
            </a:rPr>
            <a:t>Hg</a:t>
          </a:r>
          <a:r>
            <a:rPr lang="en-US" sz="2800" kern="1200" dirty="0" smtClean="0">
              <a:solidFill>
                <a:schemeClr val="tx1"/>
              </a:solidFill>
              <a:effectLst/>
              <a:latin typeface="Arial" charset="0"/>
              <a:ea typeface="+mn-ea"/>
              <a:cs typeface="+mn-cs"/>
            </a:rPr>
            <a:t>, oliguria</a:t>
          </a:r>
          <a:endParaRPr lang="en-US" sz="2800" kern="1200" dirty="0"/>
        </a:p>
      </dsp:txBody>
      <dsp:txXfrm>
        <a:off x="2991978" y="1032509"/>
        <a:ext cx="2418211" cy="1967388"/>
      </dsp:txXfrm>
    </dsp:sp>
    <dsp:sp modelId="{DEA1B633-BCC0-4B6D-8F84-F2ED9D68E80C}">
      <dsp:nvSpPr>
        <dsp:cNvPr id="0" name=""/>
        <dsp:cNvSpPr/>
      </dsp:nvSpPr>
      <dsp:spPr>
        <a:xfrm>
          <a:off x="4819430" y="106679"/>
          <a:ext cx="423480" cy="423480"/>
        </a:xfrm>
        <a:prstGeom prst="triangle">
          <a:avLst>
            <a:gd name="adj" fmla="val 100000"/>
          </a:avLst>
        </a:prstGeom>
        <a:solidFill>
          <a:schemeClr val="accent6">
            <a:lumMod val="20000"/>
            <a:lumOff val="80000"/>
          </a:schemeClr>
        </a:solidFill>
        <a:ln w="25400" cap="flat" cmpd="sng" algn="ctr">
          <a:solidFill>
            <a:schemeClr val="accent6">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 modelId="{10899CEC-EFD4-4225-B51F-FF904880A602}">
      <dsp:nvSpPr>
        <dsp:cNvPr id="0" name=""/>
        <dsp:cNvSpPr/>
      </dsp:nvSpPr>
      <dsp:spPr>
        <a:xfrm rot="5400000">
          <a:off x="5995501" y="-390198"/>
          <a:ext cx="1494058" cy="2486079"/>
        </a:xfrm>
        <a:prstGeom prst="corner">
          <a:avLst>
            <a:gd name="adj1" fmla="val 16120"/>
            <a:gd name="adj2" fmla="val 16110"/>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CEF580-BFC8-48E6-A6EB-A929039EDA09}">
      <dsp:nvSpPr>
        <dsp:cNvPr id="0" name=""/>
        <dsp:cNvSpPr/>
      </dsp:nvSpPr>
      <dsp:spPr>
        <a:xfrm>
          <a:off x="5667876" y="309812"/>
          <a:ext cx="2409323" cy="1967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solidFill>
                <a:schemeClr val="tx1"/>
              </a:solidFill>
              <a:effectLst/>
              <a:latin typeface="Arial" charset="0"/>
              <a:ea typeface="+mn-ea"/>
              <a:cs typeface="+mn-cs"/>
            </a:rPr>
            <a:t>HR &gt;120 hemorrhagic shock, tissue hypoxia, MAP &lt;50mm </a:t>
          </a:r>
          <a:r>
            <a:rPr lang="en-US" sz="2800" kern="1200" dirty="0" smtClean="0">
              <a:solidFill>
                <a:schemeClr val="tx1"/>
              </a:solidFill>
              <a:effectLst/>
              <a:latin typeface="Arial" charset="0"/>
              <a:ea typeface="+mn-ea"/>
              <a:cs typeface="+mn-cs"/>
            </a:rPr>
            <a:t>Hg</a:t>
          </a:r>
          <a:r>
            <a:rPr lang="en-US" sz="2800" kern="1200" dirty="0" smtClean="0">
              <a:solidFill>
                <a:schemeClr val="tx1"/>
              </a:solidFill>
              <a:effectLst/>
              <a:latin typeface="Arial" charset="0"/>
              <a:ea typeface="+mn-ea"/>
              <a:cs typeface="+mn-cs"/>
            </a:rPr>
            <a:t>, altered LOC, anuria, DIC </a:t>
          </a:r>
          <a:endParaRPr lang="en-US" sz="2800" kern="1200" dirty="0"/>
        </a:p>
      </dsp:txBody>
      <dsp:txXfrm>
        <a:off x="5667876" y="309812"/>
        <a:ext cx="2409323" cy="19673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4E962-087C-4063-807C-872F49CE5D16}">
      <dsp:nvSpPr>
        <dsp:cNvPr id="0" name=""/>
        <dsp:cNvSpPr/>
      </dsp:nvSpPr>
      <dsp:spPr>
        <a:xfrm>
          <a:off x="-95248" y="0"/>
          <a:ext cx="4724399" cy="4724399"/>
        </a:xfrm>
        <a:prstGeom prst="pie">
          <a:avLst>
            <a:gd name="adj1" fmla="val 5400000"/>
            <a:gd name="adj2" fmla="val 1620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A55668-6979-4FA6-B37A-96763D7D8261}">
      <dsp:nvSpPr>
        <dsp:cNvPr id="0" name=""/>
        <dsp:cNvSpPr/>
      </dsp:nvSpPr>
      <dsp:spPr>
        <a:xfrm>
          <a:off x="2266951" y="0"/>
          <a:ext cx="6324600" cy="4724399"/>
        </a:xfrm>
        <a:prstGeom prst="rect">
          <a:avLst/>
        </a:prstGeom>
        <a:solidFill>
          <a:schemeClr val="lt1">
            <a:alpha val="90000"/>
            <a:hueOff val="0"/>
            <a:satOff val="0"/>
            <a:lumOff val="0"/>
            <a:alphaOff val="0"/>
          </a:schemeClr>
        </a:solidFill>
        <a:ln w="25400" cap="flat" cmpd="sng" algn="ctr">
          <a:solidFill>
            <a:schemeClr val="accent6">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Arial" pitchFamily="34" charset="0"/>
              <a:cs typeface="Arial" pitchFamily="34" charset="0"/>
            </a:rPr>
            <a:t>Fetal heart tones</a:t>
          </a:r>
          <a:endParaRPr lang="en-US" sz="3600" kern="1200" dirty="0">
            <a:latin typeface="Arial" pitchFamily="34" charset="0"/>
            <a:cs typeface="Arial" pitchFamily="34" charset="0"/>
          </a:endParaRPr>
        </a:p>
      </dsp:txBody>
      <dsp:txXfrm>
        <a:off x="2266951" y="0"/>
        <a:ext cx="3162300" cy="1417323"/>
      </dsp:txXfrm>
    </dsp:sp>
    <dsp:sp modelId="{D6FD6918-A78E-412D-A9F9-31E2AB7A6FC9}">
      <dsp:nvSpPr>
        <dsp:cNvPr id="0" name=""/>
        <dsp:cNvSpPr/>
      </dsp:nvSpPr>
      <dsp:spPr>
        <a:xfrm>
          <a:off x="731523" y="1417323"/>
          <a:ext cx="3070856" cy="3070856"/>
        </a:xfrm>
        <a:prstGeom prst="pie">
          <a:avLst>
            <a:gd name="adj1" fmla="val 5400000"/>
            <a:gd name="adj2" fmla="val 1620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EB409A-8AFD-4D19-BDB4-C08D438B869E}">
      <dsp:nvSpPr>
        <dsp:cNvPr id="0" name=""/>
        <dsp:cNvSpPr/>
      </dsp:nvSpPr>
      <dsp:spPr>
        <a:xfrm>
          <a:off x="2266951" y="1417323"/>
          <a:ext cx="6324600" cy="3070856"/>
        </a:xfrm>
        <a:prstGeom prst="rect">
          <a:avLst/>
        </a:prstGeom>
        <a:solidFill>
          <a:schemeClr val="lt1">
            <a:alpha val="90000"/>
            <a:hueOff val="0"/>
            <a:satOff val="0"/>
            <a:lumOff val="0"/>
            <a:alphaOff val="0"/>
          </a:schemeClr>
        </a:solidFill>
        <a:ln w="25400" cap="flat" cmpd="sng" algn="ctr">
          <a:solidFill>
            <a:schemeClr val="accent6">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Arial" pitchFamily="34" charset="0"/>
              <a:cs typeface="Arial" pitchFamily="34" charset="0"/>
            </a:rPr>
            <a:t>Abdominal exam</a:t>
          </a:r>
          <a:endParaRPr lang="en-US" sz="3600" kern="1200" dirty="0">
            <a:latin typeface="Arial" pitchFamily="34" charset="0"/>
            <a:cs typeface="Arial" pitchFamily="34" charset="0"/>
          </a:endParaRPr>
        </a:p>
      </dsp:txBody>
      <dsp:txXfrm>
        <a:off x="2266951" y="1417323"/>
        <a:ext cx="3162300" cy="1417318"/>
      </dsp:txXfrm>
    </dsp:sp>
    <dsp:sp modelId="{B908C3BD-C0D8-4D60-80E9-5F1750F91E8F}">
      <dsp:nvSpPr>
        <dsp:cNvPr id="0" name=""/>
        <dsp:cNvSpPr/>
      </dsp:nvSpPr>
      <dsp:spPr>
        <a:xfrm>
          <a:off x="1558292" y="2834641"/>
          <a:ext cx="1417318" cy="1417318"/>
        </a:xfrm>
        <a:prstGeom prst="pie">
          <a:avLst>
            <a:gd name="adj1" fmla="val 5400000"/>
            <a:gd name="adj2" fmla="val 1620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B79049-878B-4E95-8639-F0833AD0E5B5}">
      <dsp:nvSpPr>
        <dsp:cNvPr id="0" name=""/>
        <dsp:cNvSpPr/>
      </dsp:nvSpPr>
      <dsp:spPr>
        <a:xfrm>
          <a:off x="2266951" y="2834641"/>
          <a:ext cx="6324600" cy="1417318"/>
        </a:xfrm>
        <a:prstGeom prst="rect">
          <a:avLst/>
        </a:prstGeom>
        <a:solidFill>
          <a:schemeClr val="lt1">
            <a:alpha val="90000"/>
            <a:hueOff val="0"/>
            <a:satOff val="0"/>
            <a:lumOff val="0"/>
            <a:alphaOff val="0"/>
          </a:schemeClr>
        </a:solidFill>
        <a:ln w="25400" cap="flat" cmpd="sng" algn="ctr">
          <a:solidFill>
            <a:schemeClr val="accent6">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Arial" pitchFamily="34" charset="0"/>
              <a:cs typeface="Arial" pitchFamily="34" charset="0"/>
            </a:rPr>
            <a:t>Vaginal exam</a:t>
          </a:r>
          <a:endParaRPr lang="en-US" sz="3600" kern="1200" dirty="0">
            <a:latin typeface="Arial" pitchFamily="34" charset="0"/>
            <a:cs typeface="Arial" pitchFamily="34" charset="0"/>
          </a:endParaRPr>
        </a:p>
      </dsp:txBody>
      <dsp:txXfrm>
        <a:off x="2266951" y="2834641"/>
        <a:ext cx="3162300" cy="1417318"/>
      </dsp:txXfrm>
    </dsp:sp>
    <dsp:sp modelId="{BC26C7CE-30AB-40C1-BE92-F43F4B0A27BA}">
      <dsp:nvSpPr>
        <dsp:cNvPr id="0" name=""/>
        <dsp:cNvSpPr/>
      </dsp:nvSpPr>
      <dsp:spPr>
        <a:xfrm>
          <a:off x="5257807" y="0"/>
          <a:ext cx="3505188" cy="141732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511300">
            <a:lnSpc>
              <a:spcPct val="90000"/>
            </a:lnSpc>
            <a:spcBef>
              <a:spcPct val="0"/>
            </a:spcBef>
            <a:spcAft>
              <a:spcPct val="15000"/>
            </a:spcAft>
            <a:buChar char="••"/>
          </a:pPr>
          <a:r>
            <a:rPr lang="en-US" sz="3400" kern="1200" dirty="0" smtClean="0">
              <a:latin typeface="Arial" pitchFamily="34" charset="0"/>
              <a:cs typeface="Arial" pitchFamily="34" charset="0"/>
            </a:rPr>
            <a:t>120-160</a:t>
          </a:r>
          <a:endParaRPr lang="en-US" sz="3400" kern="1200" dirty="0">
            <a:latin typeface="Arial" pitchFamily="34" charset="0"/>
            <a:cs typeface="Arial" pitchFamily="34" charset="0"/>
          </a:endParaRPr>
        </a:p>
        <a:p>
          <a:pPr marL="285750" lvl="1" indent="-285750" algn="l" defTabSz="1244600">
            <a:lnSpc>
              <a:spcPct val="90000"/>
            </a:lnSpc>
            <a:spcBef>
              <a:spcPct val="0"/>
            </a:spcBef>
            <a:spcAft>
              <a:spcPct val="15000"/>
            </a:spcAft>
            <a:buChar char="••"/>
          </a:pPr>
          <a:r>
            <a:rPr lang="en-US" sz="2800" kern="1200" dirty="0" smtClean="0">
              <a:latin typeface="Arial" pitchFamily="34" charset="0"/>
              <a:cs typeface="Arial" pitchFamily="34" charset="0"/>
            </a:rPr>
            <a:t>Continuous &gt;24wks</a:t>
          </a:r>
          <a:endParaRPr lang="en-US" sz="2800" kern="1200" dirty="0">
            <a:latin typeface="Arial" pitchFamily="34" charset="0"/>
            <a:cs typeface="Arial" pitchFamily="34" charset="0"/>
          </a:endParaRPr>
        </a:p>
      </dsp:txBody>
      <dsp:txXfrm>
        <a:off x="5257807" y="0"/>
        <a:ext cx="3505188" cy="1417323"/>
      </dsp:txXfrm>
    </dsp:sp>
    <dsp:sp modelId="{8033B103-00DB-45AE-8869-2DE5203BF34D}">
      <dsp:nvSpPr>
        <dsp:cNvPr id="0" name=""/>
        <dsp:cNvSpPr/>
      </dsp:nvSpPr>
      <dsp:spPr>
        <a:xfrm>
          <a:off x="5238754" y="1417323"/>
          <a:ext cx="3543293" cy="14173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Arial" pitchFamily="34" charset="0"/>
              <a:cs typeface="Arial" pitchFamily="34" charset="0"/>
            </a:rPr>
            <a:t>Gestational age</a:t>
          </a:r>
          <a:endParaRPr lang="en-US" sz="2800" kern="1200" dirty="0">
            <a:latin typeface="Arial" pitchFamily="34" charset="0"/>
            <a:cs typeface="Arial" pitchFamily="34" charset="0"/>
          </a:endParaRPr>
        </a:p>
        <a:p>
          <a:pPr marL="285750" lvl="1" indent="-285750" algn="l" defTabSz="1244600">
            <a:lnSpc>
              <a:spcPct val="90000"/>
            </a:lnSpc>
            <a:spcBef>
              <a:spcPct val="0"/>
            </a:spcBef>
            <a:spcAft>
              <a:spcPct val="15000"/>
            </a:spcAft>
            <a:buChar char="••"/>
          </a:pPr>
          <a:r>
            <a:rPr lang="en-US" sz="2800" kern="1200" dirty="0" smtClean="0">
              <a:latin typeface="Arial" pitchFamily="34" charset="0"/>
              <a:cs typeface="Arial" pitchFamily="34" charset="0"/>
            </a:rPr>
            <a:t>Contractions</a:t>
          </a:r>
          <a:endParaRPr lang="en-US" sz="2800" kern="1200" dirty="0">
            <a:latin typeface="Arial" pitchFamily="34" charset="0"/>
            <a:cs typeface="Arial" pitchFamily="34" charset="0"/>
          </a:endParaRPr>
        </a:p>
      </dsp:txBody>
      <dsp:txXfrm>
        <a:off x="5238754" y="1417323"/>
        <a:ext cx="3543293" cy="1417318"/>
      </dsp:txXfrm>
    </dsp:sp>
    <dsp:sp modelId="{76FE4CFB-4ED3-48D0-8185-F3F374246C23}">
      <dsp:nvSpPr>
        <dsp:cNvPr id="0" name=""/>
        <dsp:cNvSpPr/>
      </dsp:nvSpPr>
      <dsp:spPr>
        <a:xfrm>
          <a:off x="5257807" y="2834641"/>
          <a:ext cx="3505188" cy="14173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Arial" pitchFamily="34" charset="0"/>
              <a:cs typeface="Arial" pitchFamily="34" charset="0"/>
            </a:rPr>
            <a:t>Bleeding</a:t>
          </a:r>
          <a:endParaRPr lang="en-US" sz="2800" kern="1200" dirty="0">
            <a:latin typeface="Arial" pitchFamily="34" charset="0"/>
            <a:cs typeface="Arial" pitchFamily="34" charset="0"/>
          </a:endParaRPr>
        </a:p>
        <a:p>
          <a:pPr marL="285750" lvl="1" indent="-285750" algn="l" defTabSz="1244600">
            <a:lnSpc>
              <a:spcPct val="90000"/>
            </a:lnSpc>
            <a:spcBef>
              <a:spcPct val="0"/>
            </a:spcBef>
            <a:spcAft>
              <a:spcPct val="15000"/>
            </a:spcAft>
            <a:buChar char="••"/>
          </a:pPr>
          <a:r>
            <a:rPr lang="en-US" sz="2800" kern="1200" dirty="0" smtClean="0">
              <a:latin typeface="Arial" pitchFamily="34" charset="0"/>
              <a:cs typeface="Arial" pitchFamily="34" charset="0"/>
            </a:rPr>
            <a:t>Ruptured membranes</a:t>
          </a:r>
          <a:endParaRPr lang="en-US" sz="2800" kern="1200" dirty="0">
            <a:latin typeface="Arial" pitchFamily="34" charset="0"/>
            <a:cs typeface="Arial" pitchFamily="34" charset="0"/>
          </a:endParaRPr>
        </a:p>
      </dsp:txBody>
      <dsp:txXfrm>
        <a:off x="5257807" y="2834641"/>
        <a:ext cx="3505188" cy="14173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F0B27-0FDE-4EC2-B1D6-CB5B4D3E3B40}">
      <dsp:nvSpPr>
        <dsp:cNvPr id="0" name=""/>
        <dsp:cNvSpPr/>
      </dsp:nvSpPr>
      <dsp:spPr>
        <a:xfrm>
          <a:off x="0" y="708668"/>
          <a:ext cx="7772400" cy="630000"/>
        </a:xfrm>
        <a:prstGeom prst="rect">
          <a:avLst/>
        </a:prstGeom>
        <a:solidFill>
          <a:schemeClr val="lt1">
            <a:alpha val="90000"/>
            <a:hueOff val="0"/>
            <a:satOff val="0"/>
            <a:lumOff val="0"/>
            <a:alphaOff val="0"/>
          </a:schemeClr>
        </a:solidFill>
        <a:ln w="25400" cap="flat" cmpd="sng" algn="ctr">
          <a:solidFill>
            <a:schemeClr val="accent6">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D9ACDF41-0D3C-49F4-A754-8EFA514B20A6}">
      <dsp:nvSpPr>
        <dsp:cNvPr id="0" name=""/>
        <dsp:cNvSpPr/>
      </dsp:nvSpPr>
      <dsp:spPr>
        <a:xfrm>
          <a:off x="388620" y="51435"/>
          <a:ext cx="6747640" cy="1026233"/>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244600">
            <a:lnSpc>
              <a:spcPct val="90000"/>
            </a:lnSpc>
            <a:spcBef>
              <a:spcPct val="0"/>
            </a:spcBef>
            <a:spcAft>
              <a:spcPct val="35000"/>
            </a:spcAft>
          </a:pPr>
          <a:r>
            <a:rPr lang="en-US" sz="2800" kern="1200" dirty="0" smtClean="0">
              <a:latin typeface="Arial" pitchFamily="34" charset="0"/>
              <a:cs typeface="Arial" pitchFamily="34" charset="0"/>
            </a:rPr>
            <a:t>Duration of fetal monitoring</a:t>
          </a:r>
          <a:endParaRPr lang="en-US" sz="2800" kern="1200" dirty="0">
            <a:latin typeface="Arial" pitchFamily="34" charset="0"/>
            <a:cs typeface="Arial" pitchFamily="34" charset="0"/>
          </a:endParaRPr>
        </a:p>
      </dsp:txBody>
      <dsp:txXfrm>
        <a:off x="438717" y="101532"/>
        <a:ext cx="6647446" cy="926039"/>
      </dsp:txXfrm>
    </dsp:sp>
    <dsp:sp modelId="{38CEB409-FC92-4EA5-9E97-E41111B802DF}">
      <dsp:nvSpPr>
        <dsp:cNvPr id="0" name=""/>
        <dsp:cNvSpPr/>
      </dsp:nvSpPr>
      <dsp:spPr>
        <a:xfrm>
          <a:off x="0" y="2098363"/>
          <a:ext cx="7772400" cy="630000"/>
        </a:xfrm>
        <a:prstGeom prst="rect">
          <a:avLst/>
        </a:prstGeom>
        <a:solidFill>
          <a:schemeClr val="lt1">
            <a:alpha val="90000"/>
            <a:hueOff val="0"/>
            <a:satOff val="0"/>
            <a:lumOff val="0"/>
            <a:alphaOff val="0"/>
          </a:schemeClr>
        </a:solidFill>
        <a:ln w="25400" cap="flat" cmpd="sng" algn="ctr">
          <a:solidFill>
            <a:schemeClr val="accent6">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75BD0982-49C6-4173-9D36-E9FC78D1BDBE}">
      <dsp:nvSpPr>
        <dsp:cNvPr id="0" name=""/>
        <dsp:cNvSpPr/>
      </dsp:nvSpPr>
      <dsp:spPr>
        <a:xfrm>
          <a:off x="388620" y="1473668"/>
          <a:ext cx="6736105" cy="993694"/>
        </a:xfrm>
        <a:prstGeom prst="roundRect">
          <a:avLst/>
        </a:prstGeom>
        <a:solidFill>
          <a:schemeClr val="accent5">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244600">
            <a:lnSpc>
              <a:spcPct val="90000"/>
            </a:lnSpc>
            <a:spcBef>
              <a:spcPct val="0"/>
            </a:spcBef>
            <a:spcAft>
              <a:spcPct val="35000"/>
            </a:spcAft>
          </a:pPr>
          <a:r>
            <a:rPr lang="en-US" sz="2800" kern="1200" dirty="0" smtClean="0">
              <a:latin typeface="Arial" pitchFamily="34" charset="0"/>
              <a:cs typeface="Arial" pitchFamily="34" charset="0"/>
            </a:rPr>
            <a:t>Domestic violence screening </a:t>
          </a:r>
          <a:endParaRPr lang="en-US" sz="2800" kern="1200" dirty="0">
            <a:latin typeface="Arial" pitchFamily="34" charset="0"/>
            <a:cs typeface="Arial" pitchFamily="34" charset="0"/>
          </a:endParaRPr>
        </a:p>
      </dsp:txBody>
      <dsp:txXfrm>
        <a:off x="437128" y="1522176"/>
        <a:ext cx="6639089" cy="896678"/>
      </dsp:txXfrm>
    </dsp:sp>
    <dsp:sp modelId="{6CB0A109-3957-4DC1-BC51-06883633D8C8}">
      <dsp:nvSpPr>
        <dsp:cNvPr id="0" name=""/>
        <dsp:cNvSpPr/>
      </dsp:nvSpPr>
      <dsp:spPr>
        <a:xfrm>
          <a:off x="0" y="3433364"/>
          <a:ext cx="7772400" cy="630000"/>
        </a:xfrm>
        <a:prstGeom prst="rect">
          <a:avLst/>
        </a:prstGeom>
        <a:solidFill>
          <a:schemeClr val="lt1">
            <a:alpha val="90000"/>
            <a:hueOff val="0"/>
            <a:satOff val="0"/>
            <a:lumOff val="0"/>
            <a:alphaOff val="0"/>
          </a:schemeClr>
        </a:solidFill>
        <a:ln w="25400" cap="flat" cmpd="sng" algn="ctr">
          <a:solidFill>
            <a:schemeClr val="accent6">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C6E66539-3855-483A-A194-4B3746C9136A}">
      <dsp:nvSpPr>
        <dsp:cNvPr id="0" name=""/>
        <dsp:cNvSpPr/>
      </dsp:nvSpPr>
      <dsp:spPr>
        <a:xfrm>
          <a:off x="457199" y="2895599"/>
          <a:ext cx="6701231" cy="939001"/>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244600">
            <a:lnSpc>
              <a:spcPct val="90000"/>
            </a:lnSpc>
            <a:spcBef>
              <a:spcPct val="0"/>
            </a:spcBef>
            <a:spcAft>
              <a:spcPct val="35000"/>
            </a:spcAft>
          </a:pPr>
          <a:r>
            <a:rPr lang="en-US" sz="2800" kern="1200" dirty="0" smtClean="0">
              <a:latin typeface="Arial" pitchFamily="34" charset="0"/>
              <a:cs typeface="Arial" pitchFamily="34" charset="0"/>
            </a:rPr>
            <a:t>Airbag safety</a:t>
          </a:r>
          <a:endParaRPr lang="en-US" sz="2800" kern="1200" dirty="0">
            <a:latin typeface="Arial" pitchFamily="34" charset="0"/>
            <a:cs typeface="Arial" pitchFamily="34" charset="0"/>
          </a:endParaRPr>
        </a:p>
      </dsp:txBody>
      <dsp:txXfrm>
        <a:off x="503037" y="2941437"/>
        <a:ext cx="6609555" cy="8473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6A86B-45FE-4558-90C7-4B727D86B23A}">
      <dsp:nvSpPr>
        <dsp:cNvPr id="0" name=""/>
        <dsp:cNvSpPr/>
      </dsp:nvSpPr>
      <dsp:spPr>
        <a:xfrm>
          <a:off x="1723099" y="0"/>
          <a:ext cx="4191000" cy="4191000"/>
        </a:xfrm>
        <a:prstGeom prst="triangle">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8841E7-8D90-4C3C-ACB8-234DD48DB3DD}">
      <dsp:nvSpPr>
        <dsp:cNvPr id="0" name=""/>
        <dsp:cNvSpPr/>
      </dsp:nvSpPr>
      <dsp:spPr>
        <a:xfrm>
          <a:off x="4967756" y="3220194"/>
          <a:ext cx="2724150" cy="970805"/>
        </a:xfrm>
        <a:prstGeom prst="roundRect">
          <a:avLst/>
        </a:prstGeom>
        <a:solidFill>
          <a:schemeClr val="lt1">
            <a:hueOff val="0"/>
            <a:satOff val="0"/>
            <a:lumOff val="0"/>
          </a:schemeClr>
        </a:solidFill>
        <a:ln w="25400" cap="flat" cmpd="sng" algn="ctr">
          <a:solidFill>
            <a:schemeClr val="accent2">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Arial" pitchFamily="34" charset="0"/>
              <a:cs typeface="Arial" pitchFamily="34" charset="0"/>
            </a:rPr>
            <a:t>Stasis</a:t>
          </a:r>
          <a:endParaRPr lang="en-US" sz="4000" kern="1200" dirty="0">
            <a:latin typeface="Arial" pitchFamily="34" charset="0"/>
            <a:cs typeface="Arial" pitchFamily="34" charset="0"/>
          </a:endParaRPr>
        </a:p>
      </dsp:txBody>
      <dsp:txXfrm>
        <a:off x="5015147" y="3267585"/>
        <a:ext cx="2629368" cy="876023"/>
      </dsp:txXfrm>
    </dsp:sp>
    <dsp:sp modelId="{3BF5E8D7-D5C3-48E3-B974-FA5298215D40}">
      <dsp:nvSpPr>
        <dsp:cNvPr id="0" name=""/>
        <dsp:cNvSpPr/>
      </dsp:nvSpPr>
      <dsp:spPr>
        <a:xfrm>
          <a:off x="0" y="3144432"/>
          <a:ext cx="2724150" cy="1046567"/>
        </a:xfrm>
        <a:prstGeom prst="roundRect">
          <a:avLst/>
        </a:prstGeom>
        <a:solidFill>
          <a:schemeClr val="lt1">
            <a:hueOff val="0"/>
            <a:satOff val="0"/>
            <a:lumOff val="0"/>
          </a:schemeClr>
        </a:solidFill>
        <a:ln w="25400" cap="flat" cmpd="sng" algn="ctr">
          <a:solidFill>
            <a:schemeClr val="accent2">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Arial" pitchFamily="34" charset="0"/>
              <a:cs typeface="Arial" pitchFamily="34" charset="0"/>
            </a:rPr>
            <a:t>Hypercoags</a:t>
          </a:r>
          <a:endParaRPr lang="en-US" sz="3200" kern="1200" dirty="0">
            <a:latin typeface="Arial" pitchFamily="34" charset="0"/>
            <a:cs typeface="Arial" pitchFamily="34" charset="0"/>
          </a:endParaRPr>
        </a:p>
      </dsp:txBody>
      <dsp:txXfrm>
        <a:off x="51089" y="3195521"/>
        <a:ext cx="2621972" cy="944389"/>
      </dsp:txXfrm>
    </dsp:sp>
    <dsp:sp modelId="{15B0AFDD-A29A-40CE-BA49-96716ACAA10B}">
      <dsp:nvSpPr>
        <dsp:cNvPr id="0" name=""/>
        <dsp:cNvSpPr/>
      </dsp:nvSpPr>
      <dsp:spPr>
        <a:xfrm>
          <a:off x="2514605" y="0"/>
          <a:ext cx="2724150" cy="970805"/>
        </a:xfrm>
        <a:prstGeom prst="roundRect">
          <a:avLst/>
        </a:prstGeom>
        <a:solidFill>
          <a:schemeClr val="lt1">
            <a:hueOff val="0"/>
            <a:satOff val="0"/>
            <a:lumOff val="0"/>
          </a:schemeClr>
        </a:solidFill>
        <a:ln w="25400" cap="flat" cmpd="sng" algn="ctr">
          <a:solidFill>
            <a:schemeClr val="accent2">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Arial" pitchFamily="34" charset="0"/>
              <a:cs typeface="Arial" pitchFamily="34" charset="0"/>
            </a:rPr>
            <a:t>Trauma</a:t>
          </a:r>
          <a:endParaRPr lang="en-US" sz="3200" kern="1200" dirty="0">
            <a:latin typeface="Arial" pitchFamily="34" charset="0"/>
            <a:cs typeface="Arial" pitchFamily="34" charset="0"/>
          </a:endParaRPr>
        </a:p>
      </dsp:txBody>
      <dsp:txXfrm>
        <a:off x="2561996" y="47391"/>
        <a:ext cx="2629368" cy="87602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0.53719</cdr:x>
      <cdr:y>0.38889</cdr:y>
    </cdr:from>
    <cdr:to>
      <cdr:x>0.65484</cdr:x>
      <cdr:y>0.61111</cdr:y>
    </cdr:to>
    <cdr:sp macro="" textlink="">
      <cdr:nvSpPr>
        <cdr:cNvPr id="2" name="TextBox 1"/>
        <cdr:cNvSpPr txBox="1"/>
      </cdr:nvSpPr>
      <cdr:spPr>
        <a:xfrm xmlns:a="http://schemas.openxmlformats.org/drawingml/2006/main">
          <a:off x="4953000" y="1600200"/>
          <a:ext cx="1084729"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1" dirty="0" smtClean="0"/>
            <a:t>MVC</a:t>
          </a:r>
          <a:endParaRPr lang="en-US" sz="2400" b="1" dirty="0" smtClean="0"/>
        </a:p>
        <a:p xmlns:a="http://schemas.openxmlformats.org/drawingml/2006/main">
          <a:pPr algn="ctr"/>
          <a:r>
            <a:rPr lang="en-US" sz="2800" b="1" dirty="0" smtClean="0"/>
            <a:t>54%</a:t>
          </a:r>
          <a:endParaRPr lang="en-US" sz="2800" b="1" dirty="0"/>
        </a:p>
      </cdr:txBody>
    </cdr:sp>
  </cdr:relSizeAnchor>
  <cdr:relSizeAnchor xmlns:cdr="http://schemas.openxmlformats.org/drawingml/2006/chartDrawing">
    <cdr:from>
      <cdr:x>0.31624</cdr:x>
      <cdr:y>0.58824</cdr:y>
    </cdr:from>
    <cdr:to>
      <cdr:x>0.42735</cdr:x>
      <cdr:y>0.81046</cdr:y>
    </cdr:to>
    <cdr:sp macro="" textlink="">
      <cdr:nvSpPr>
        <cdr:cNvPr id="3" name="TextBox 2"/>
        <cdr:cNvSpPr txBox="1"/>
      </cdr:nvSpPr>
      <cdr:spPr>
        <a:xfrm xmlns:a="http://schemas.openxmlformats.org/drawingml/2006/main">
          <a:off x="2819400" y="3048000"/>
          <a:ext cx="990600" cy="11514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800" b="1" dirty="0" smtClean="0">
              <a:solidFill>
                <a:schemeClr val="bg1"/>
              </a:solidFill>
            </a:rPr>
            <a:t>Abuse </a:t>
          </a:r>
        </a:p>
        <a:p xmlns:a="http://schemas.openxmlformats.org/drawingml/2006/main">
          <a:pPr algn="ctr"/>
          <a:r>
            <a:rPr lang="en-US" sz="2800" b="1" dirty="0" smtClean="0">
              <a:solidFill>
                <a:schemeClr val="bg1"/>
              </a:solidFill>
            </a:rPr>
            <a:t>20%</a:t>
          </a:r>
          <a:endParaRPr lang="en-US" sz="2800" b="1" dirty="0">
            <a:solidFill>
              <a:schemeClr val="bg1"/>
            </a:solidFill>
          </a:endParaRPr>
        </a:p>
      </cdr:txBody>
    </cdr:sp>
  </cdr:relSizeAnchor>
  <cdr:relSizeAnchor xmlns:cdr="http://schemas.openxmlformats.org/drawingml/2006/chartDrawing">
    <cdr:from>
      <cdr:x>0.33333</cdr:x>
      <cdr:y>0.27941</cdr:y>
    </cdr:from>
    <cdr:to>
      <cdr:x>0.45299</cdr:x>
      <cdr:y>0.50163</cdr:y>
    </cdr:to>
    <cdr:sp macro="" textlink="">
      <cdr:nvSpPr>
        <cdr:cNvPr id="4" name="TextBox 3"/>
        <cdr:cNvSpPr txBox="1"/>
      </cdr:nvSpPr>
      <cdr:spPr>
        <a:xfrm xmlns:a="http://schemas.openxmlformats.org/drawingml/2006/main">
          <a:off x="2971800" y="1447800"/>
          <a:ext cx="1066800" cy="11514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800" b="1" dirty="0" smtClean="0"/>
            <a:t>Falls </a:t>
          </a:r>
        </a:p>
        <a:p xmlns:a="http://schemas.openxmlformats.org/drawingml/2006/main">
          <a:pPr algn="ctr"/>
          <a:r>
            <a:rPr lang="en-US" sz="2800" b="1" dirty="0" smtClean="0"/>
            <a:t>25%</a:t>
          </a:r>
          <a:endParaRPr lang="en-US" sz="28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0.61765</cdr:x>
      <cdr:y>0.03314</cdr:y>
    </cdr:from>
    <cdr:to>
      <cdr:x>0.73529</cdr:x>
      <cdr:y>0.25536</cdr:y>
    </cdr:to>
    <cdr:sp macro="" textlink="">
      <cdr:nvSpPr>
        <cdr:cNvPr id="2" name="TextBox 1"/>
        <cdr:cNvSpPr txBox="1"/>
      </cdr:nvSpPr>
      <cdr:spPr>
        <a:xfrm xmlns:a="http://schemas.openxmlformats.org/drawingml/2006/main">
          <a:off x="4800600" y="13635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0.74307</cdr:x>
      <cdr:y>0.2904</cdr:y>
    </cdr:from>
    <cdr:to>
      <cdr:x>0.91954</cdr:x>
      <cdr:y>0.40151</cdr:y>
    </cdr:to>
    <cdr:sp macro="" textlink="">
      <cdr:nvSpPr>
        <cdr:cNvPr id="3" name="TextBox 2"/>
        <cdr:cNvSpPr txBox="1"/>
      </cdr:nvSpPr>
      <cdr:spPr>
        <a:xfrm xmlns:a="http://schemas.openxmlformats.org/drawingml/2006/main">
          <a:off x="5775434" y="1194927"/>
          <a:ext cx="1371596" cy="4571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smtClean="0">
              <a:solidFill>
                <a:schemeClr val="accent5">
                  <a:lumMod val="75000"/>
                </a:schemeClr>
              </a:solidFill>
              <a:latin typeface="Arial" pitchFamily="34" charset="0"/>
              <a:cs typeface="Arial" pitchFamily="34" charset="0"/>
            </a:rPr>
            <a:t>Supine</a:t>
          </a:r>
          <a:endParaRPr lang="en-US" sz="2400" dirty="0">
            <a:solidFill>
              <a:schemeClr val="accent5">
                <a:lumMod val="75000"/>
              </a:schemeClr>
            </a:solidFill>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70475"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6" tIns="48328" rIns="96656" bIns="48328" numCol="1" anchor="t" anchorCtr="0" compatLnSpc="1">
            <a:prstTxWarp prst="textNoShape">
              <a:avLst/>
            </a:prstTxWarp>
          </a:bodyPr>
          <a:lstStyle>
            <a:lvl1pPr defTabSz="966393">
              <a:defRPr sz="1200"/>
            </a:lvl1pPr>
          </a:lstStyle>
          <a:p>
            <a:r>
              <a:rPr lang="en-US" smtClean="0"/>
              <a:t>14_Pregnancy in Trauma</a:t>
            </a:r>
            <a:endParaRPr lang="en-US" dirty="0"/>
          </a:p>
        </p:txBody>
      </p:sp>
      <p:sp>
        <p:nvSpPr>
          <p:cNvPr id="80899" name="Rectangle 3"/>
          <p:cNvSpPr>
            <a:spLocks noGrp="1" noChangeArrowheads="1"/>
          </p:cNvSpPr>
          <p:nvPr>
            <p:ph type="dt" sz="quarter" idx="1"/>
          </p:nvPr>
        </p:nvSpPr>
        <p:spPr bwMode="auto">
          <a:xfrm>
            <a:off x="4144726" y="0"/>
            <a:ext cx="3170474"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6" tIns="48328" rIns="96656" bIns="48328" numCol="1" anchor="t" anchorCtr="0" compatLnSpc="1">
            <a:prstTxWarp prst="textNoShape">
              <a:avLst/>
            </a:prstTxWarp>
          </a:bodyPr>
          <a:lstStyle>
            <a:lvl1pPr algn="r" defTabSz="966393">
              <a:defRPr sz="1200"/>
            </a:lvl1pPr>
          </a:lstStyle>
          <a:p>
            <a:endParaRPr lang="en-US" dirty="0"/>
          </a:p>
        </p:txBody>
      </p:sp>
      <p:sp>
        <p:nvSpPr>
          <p:cNvPr id="80900" name="Rectangle 4"/>
          <p:cNvSpPr>
            <a:spLocks noGrp="1" noChangeArrowheads="1"/>
          </p:cNvSpPr>
          <p:nvPr>
            <p:ph type="ftr" sz="quarter" idx="2"/>
          </p:nvPr>
        </p:nvSpPr>
        <p:spPr bwMode="auto">
          <a:xfrm>
            <a:off x="0" y="9121140"/>
            <a:ext cx="3170475"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6" tIns="48328" rIns="96656" bIns="48328" numCol="1" anchor="b" anchorCtr="0" compatLnSpc="1">
            <a:prstTxWarp prst="textNoShape">
              <a:avLst/>
            </a:prstTxWarp>
          </a:bodyPr>
          <a:lstStyle>
            <a:lvl1pPr defTabSz="966393">
              <a:defRPr sz="1200"/>
            </a:lvl1pPr>
          </a:lstStyle>
          <a:p>
            <a:r>
              <a:rPr lang="en-US" smtClean="0"/>
              <a:t>STN E-Library 2012</a:t>
            </a:r>
            <a:endParaRPr lang="en-US" dirty="0"/>
          </a:p>
        </p:txBody>
      </p:sp>
      <p:sp>
        <p:nvSpPr>
          <p:cNvPr id="80901" name="Rectangle 5"/>
          <p:cNvSpPr>
            <a:spLocks noGrp="1" noChangeArrowheads="1"/>
          </p:cNvSpPr>
          <p:nvPr>
            <p:ph type="sldNum" sz="quarter" idx="3"/>
          </p:nvPr>
        </p:nvSpPr>
        <p:spPr bwMode="auto">
          <a:xfrm>
            <a:off x="4144726" y="9121140"/>
            <a:ext cx="3170474"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6" tIns="48328" rIns="96656" bIns="48328" numCol="1" anchor="b" anchorCtr="0" compatLnSpc="1">
            <a:prstTxWarp prst="textNoShape">
              <a:avLst/>
            </a:prstTxWarp>
          </a:bodyPr>
          <a:lstStyle>
            <a:lvl1pPr algn="r" defTabSz="966393">
              <a:defRPr sz="1200"/>
            </a:lvl1pPr>
          </a:lstStyle>
          <a:p>
            <a:fld id="{8F868E44-6C9D-4241-8992-39290956198B}" type="slidenum">
              <a:rPr lang="en-US"/>
              <a:pPr/>
              <a:t>‹#›</a:t>
            </a:fld>
            <a:endParaRPr lang="en-US" dirty="0"/>
          </a:p>
        </p:txBody>
      </p:sp>
    </p:spTree>
    <p:extLst>
      <p:ext uri="{BB962C8B-B14F-4D97-AF65-F5344CB8AC3E}">
        <p14:creationId xmlns:p14="http://schemas.microsoft.com/office/powerpoint/2010/main" val="66097252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4"/>
          <p:cNvSpPr>
            <a:spLocks noGrp="1" noRot="1" noChangeAspect="1" noChangeArrowheads="1" noTextEdit="1"/>
          </p:cNvSpPr>
          <p:nvPr>
            <p:ph type="sldImg" idx="2"/>
          </p:nvPr>
        </p:nvSpPr>
        <p:spPr bwMode="auto">
          <a:xfrm>
            <a:off x="1290638" y="696913"/>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975915" y="4560570"/>
            <a:ext cx="5363372"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6" tIns="48328" rIns="96656" bIns="4832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271" name="Rectangle 7"/>
          <p:cNvSpPr>
            <a:spLocks noGrp="1" noChangeArrowheads="1"/>
          </p:cNvSpPr>
          <p:nvPr>
            <p:ph type="sldNum" sz="quarter" idx="5"/>
          </p:nvPr>
        </p:nvSpPr>
        <p:spPr bwMode="auto">
          <a:xfrm>
            <a:off x="4144726" y="9121140"/>
            <a:ext cx="3170474"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6" tIns="48328" rIns="96656" bIns="48328" numCol="1" anchor="b" anchorCtr="0" compatLnSpc="1">
            <a:prstTxWarp prst="textNoShape">
              <a:avLst/>
            </a:prstTxWarp>
          </a:bodyPr>
          <a:lstStyle>
            <a:lvl1pPr algn="r" defTabSz="966393">
              <a:defRPr sz="1000">
                <a:latin typeface="Arial" pitchFamily="34" charset="0"/>
                <a:cs typeface="Arial" pitchFamily="34" charset="0"/>
              </a:defRPr>
            </a:lvl1pPr>
          </a:lstStyle>
          <a:p>
            <a:fld id="{990BB5A2-6709-40F0-85C4-8EAB31E220BA}" type="slidenum">
              <a:rPr lang="en-US" smtClean="0"/>
              <a:pPr/>
              <a:t>‹#›</a:t>
            </a:fld>
            <a:endParaRPr lang="en-US" dirty="0"/>
          </a:p>
        </p:txBody>
      </p:sp>
      <p:sp>
        <p:nvSpPr>
          <p:cNvPr id="2" name="Header Placeholder 1"/>
          <p:cNvSpPr>
            <a:spLocks noGrp="1"/>
          </p:cNvSpPr>
          <p:nvPr>
            <p:ph type="hdr" sz="quarter"/>
          </p:nvPr>
        </p:nvSpPr>
        <p:spPr>
          <a:xfrm>
            <a:off x="0" y="0"/>
            <a:ext cx="3170475" cy="480060"/>
          </a:xfrm>
          <a:prstGeom prst="rect">
            <a:avLst/>
          </a:prstGeom>
        </p:spPr>
        <p:txBody>
          <a:bodyPr vert="horz" lIns="95152" tIns="47576" rIns="95152" bIns="47576" rtlCol="0"/>
          <a:lstStyle>
            <a:lvl1pPr algn="l">
              <a:defRPr sz="1000">
                <a:latin typeface="Arial" pitchFamily="34" charset="0"/>
                <a:cs typeface="Arial" pitchFamily="34" charset="0"/>
              </a:defRPr>
            </a:lvl1pPr>
          </a:lstStyle>
          <a:p>
            <a:r>
              <a:rPr lang="en-US" smtClean="0"/>
              <a:t>14_Pregnancy in Trauma</a:t>
            </a:r>
            <a:endParaRPr lang="en-US" dirty="0"/>
          </a:p>
        </p:txBody>
      </p:sp>
      <p:sp>
        <p:nvSpPr>
          <p:cNvPr id="3" name="Footer Placeholder 2"/>
          <p:cNvSpPr>
            <a:spLocks noGrp="1"/>
          </p:cNvSpPr>
          <p:nvPr>
            <p:ph type="ftr" sz="quarter" idx="4"/>
          </p:nvPr>
        </p:nvSpPr>
        <p:spPr>
          <a:xfrm>
            <a:off x="0" y="9119496"/>
            <a:ext cx="3170475" cy="480060"/>
          </a:xfrm>
          <a:prstGeom prst="rect">
            <a:avLst/>
          </a:prstGeom>
        </p:spPr>
        <p:txBody>
          <a:bodyPr vert="horz" lIns="95152" tIns="47576" rIns="95152" bIns="47576" rtlCol="0" anchor="b"/>
          <a:lstStyle>
            <a:lvl1pPr algn="l">
              <a:defRPr sz="1000">
                <a:latin typeface="Arial" pitchFamily="34" charset="0"/>
                <a:cs typeface="Arial" pitchFamily="34" charset="0"/>
              </a:defRPr>
            </a:lvl1pPr>
          </a:lstStyle>
          <a:p>
            <a:r>
              <a:rPr lang="en-US" smtClean="0"/>
              <a:t>STN E-Library 2012</a:t>
            </a:r>
            <a:endParaRPr lang="en-US" dirty="0"/>
          </a:p>
        </p:txBody>
      </p:sp>
    </p:spTree>
    <p:extLst>
      <p:ext uri="{BB962C8B-B14F-4D97-AF65-F5344CB8AC3E}">
        <p14:creationId xmlns:p14="http://schemas.microsoft.com/office/powerpoint/2010/main" val="4129748768"/>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1</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666221-03DE-4DEF-9794-48823EE9C154}" type="slidenum">
              <a:rPr lang="en-US"/>
              <a:pPr/>
              <a:t>10</a:t>
            </a:fld>
            <a:endParaRPr lang="en-US" dirty="0"/>
          </a:p>
        </p:txBody>
      </p:sp>
      <p:sp>
        <p:nvSpPr>
          <p:cNvPr id="135170"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35171" name="Rectangle 3"/>
          <p:cNvSpPr>
            <a:spLocks noGrp="1" noChangeArrowheads="1"/>
          </p:cNvSpPr>
          <p:nvPr>
            <p:ph type="body" idx="1"/>
          </p:nvPr>
        </p:nvSpPr>
        <p:spPr bwMode="auto">
          <a:xfrm>
            <a:off x="975915" y="4560570"/>
            <a:ext cx="5363372" cy="432054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6656" tIns="48328" rIns="96656" bIns="48328"/>
          <a:lstStyle/>
          <a:p>
            <a:pPr defTabSz="951525">
              <a:defRPr/>
            </a:pPr>
            <a:r>
              <a:rPr lang="en-US" dirty="0" smtClean="0"/>
              <a:t>Intimate partner </a:t>
            </a:r>
            <a:r>
              <a:rPr lang="en-US" dirty="0"/>
              <a:t>v</a:t>
            </a:r>
            <a:r>
              <a:rPr lang="en-US" dirty="0" smtClean="0"/>
              <a:t>iolence or domestic</a:t>
            </a:r>
            <a:r>
              <a:rPr lang="en-US" baseline="0" dirty="0" smtClean="0"/>
              <a:t> violence in pregnancy, is thought to be greatly underreported. No other time in a woman’s life, is she more likely to be battered by an intimate partner. Domestic violence is about power and control. Be mindful for signs of the following: coercive behavior, intimidation, emotional abuse, economic abuse, and isolating the patient from friends and family. </a:t>
            </a:r>
          </a:p>
          <a:p>
            <a:pPr marL="0" lvl="1" defTabSz="951525">
              <a:defRPr/>
            </a:pPr>
            <a:r>
              <a:rPr lang="en-US" dirty="0">
                <a:latin typeface="Arial" charset="0"/>
                <a:cs typeface="+mn-cs"/>
              </a:rPr>
              <a:t>The patient may present for falls or other home related accidents. </a:t>
            </a:r>
            <a:r>
              <a:rPr lang="en-US" dirty="0" smtClean="0"/>
              <a:t>Examine breasts, abdomen, back and genitals</a:t>
            </a:r>
            <a:r>
              <a:rPr lang="en-US" baseline="0" dirty="0" smtClean="0"/>
              <a:t> and l</a:t>
            </a:r>
            <a:r>
              <a:rPr lang="en-US" dirty="0" smtClean="0"/>
              <a:t>ook for injuries at different stages of healing.</a:t>
            </a:r>
            <a:endParaRPr lang="en-US" dirty="0">
              <a:latin typeface="Arial" charset="0"/>
              <a:cs typeface="+mn-cs"/>
            </a:endParaRPr>
          </a:p>
          <a:p>
            <a:pPr defTabSz="951525">
              <a:defRPr/>
            </a:pPr>
            <a:r>
              <a:rPr lang="en-US" dirty="0">
                <a:latin typeface="Arial" charset="0"/>
                <a:cs typeface="+mn-cs"/>
              </a:rPr>
              <a:t>Abused women are significantly younger and single, lower income and with a lower level of education compared to those who are not abused. </a:t>
            </a:r>
          </a:p>
          <a:p>
            <a:r>
              <a:rPr lang="en-US" dirty="0">
                <a:latin typeface="Arial" charset="0"/>
                <a:cs typeface="+mn-cs"/>
              </a:rPr>
              <a:t>Homicide resulting from intimate partner violence was then most common cause of maternal death in a statewide study in North Carolina, with non-whites being at much greater risk. Further, teens are shown to be at 2.6 greater risk of being the victim of homicide during pregnancy as compared to adult women</a:t>
            </a:r>
          </a:p>
          <a:p>
            <a:r>
              <a:rPr lang="en-US" dirty="0">
                <a:latin typeface="Arial" charset="0"/>
                <a:cs typeface="+mn-cs"/>
              </a:rPr>
              <a:t>Most common fetal injuries are abruption, early delivery and low birth rate. </a:t>
            </a:r>
            <a:endParaRPr lang="en-US" dirty="0"/>
          </a:p>
          <a:p>
            <a:r>
              <a:rPr lang="en-US" dirty="0"/>
              <a:t>Pregnant women who are </a:t>
            </a:r>
            <a:r>
              <a:rPr lang="en-US" dirty="0" smtClean="0"/>
              <a:t>abused, </a:t>
            </a:r>
            <a:r>
              <a:rPr lang="en-US" dirty="0"/>
              <a:t>suffer greater complications during their pregnancy. They tend to gain less weight and have a higher incidence of anemia, infections and bleeding. </a:t>
            </a:r>
            <a:r>
              <a:rPr lang="en-US" dirty="0" smtClean="0"/>
              <a:t>Also, rates </a:t>
            </a:r>
            <a:r>
              <a:rPr lang="en-US" dirty="0"/>
              <a:t>of maternal depression, suicide, tobacco, alcohol and drug use are higher.</a:t>
            </a:r>
          </a:p>
          <a:p>
            <a:endParaRPr lang="en-US" dirty="0"/>
          </a:p>
          <a:p>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incidence of abuse may come during pregnancy. Further, an existing abusive relationship, will intensify and the incidents of abuse may become more frequent.</a:t>
            </a:r>
          </a:p>
          <a:p>
            <a:endParaRPr lang="en-US" dirty="0"/>
          </a:p>
          <a:p>
            <a:r>
              <a:rPr lang="en-US" dirty="0" smtClean="0"/>
              <a:t>Nurses </a:t>
            </a:r>
            <a:r>
              <a:rPr lang="en-US" dirty="0"/>
              <a:t>should encourage and guide women to create a safety plan</a:t>
            </a:r>
            <a:r>
              <a:rPr lang="en-US" dirty="0" smtClean="0"/>
              <a:t>, </a:t>
            </a:r>
            <a:r>
              <a:rPr lang="en-US" dirty="0"/>
              <a:t>a personalized plan for getting to safety.   Such a plan may include safekeeping of important documents, extra keys, telephone numbers, securing money and a physical plan for escape. A comprehensive safety plan, in the public domain can be </a:t>
            </a:r>
            <a:r>
              <a:rPr lang="en-US" dirty="0" smtClean="0"/>
              <a:t>found at: </a:t>
            </a:r>
          </a:p>
          <a:p>
            <a:r>
              <a:rPr lang="en-US" dirty="0" smtClean="0"/>
              <a:t>http</a:t>
            </a:r>
            <a:r>
              <a:rPr lang="en-US" dirty="0"/>
              <a:t>://www.ncbi.nlm.nih.gov/books/NBK64443/  (Center for Substance Abuse Treatment. Substance Abuse Treatment and Domestic Violence. Rockville (MD): Substance Abuse and Mental Health Services Administration (US); 1997. (Treatment Improvement Protocol (TIP) Series, No. 25.) Appendix D—Sample Personalized Safety Plan For Domestic Violence Survivors.)</a:t>
            </a:r>
          </a:p>
          <a:p>
            <a:endParaRPr lang="en-US" dirty="0"/>
          </a:p>
          <a:p>
            <a:r>
              <a:rPr lang="en-US" dirty="0"/>
              <a:t>More information can be found at the National Domestic Violence Hot Line. (Phone number verified 9/12/12)</a:t>
            </a: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11</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2682581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2902D9-465E-47B0-9618-3A1DF7B74A6C}" type="slidenum">
              <a:rPr lang="en-US"/>
              <a:pPr/>
              <a:t>12</a:t>
            </a:fld>
            <a:endParaRPr lang="en-US" dirty="0"/>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pPr defTabSz="951525">
              <a:defRPr/>
            </a:pPr>
            <a:r>
              <a:rPr lang="en-US" dirty="0" smtClean="0"/>
              <a:t>When</a:t>
            </a:r>
            <a:r>
              <a:rPr lang="en-US" baseline="0" dirty="0" smtClean="0"/>
              <a:t> patients present with trauma during pregnancy, </a:t>
            </a:r>
            <a:r>
              <a:rPr lang="en-US" dirty="0" smtClean="0"/>
              <a:t>nurses </a:t>
            </a:r>
            <a:r>
              <a:rPr lang="en-US" dirty="0"/>
              <a:t>must maintain a high index of suspicion. </a:t>
            </a:r>
            <a:endParaRPr lang="en-US" dirty="0" smtClean="0"/>
          </a:p>
          <a:p>
            <a:pPr defTabSz="951525">
              <a:defRPr/>
            </a:pPr>
            <a:r>
              <a:rPr lang="en-US" dirty="0" smtClean="0"/>
              <a:t>One</a:t>
            </a:r>
            <a:r>
              <a:rPr lang="en-US" baseline="0" dirty="0" smtClean="0"/>
              <a:t> </a:t>
            </a:r>
            <a:r>
              <a:rPr lang="en-US" dirty="0" smtClean="0"/>
              <a:t>recent study</a:t>
            </a:r>
            <a:r>
              <a:rPr lang="en-US" baseline="0" dirty="0" smtClean="0"/>
              <a:t> </a:t>
            </a:r>
            <a:r>
              <a:rPr lang="en-US" dirty="0">
                <a:latin typeface="Arial" charset="0"/>
                <a:cs typeface="+mn-cs"/>
              </a:rPr>
              <a:t>found that 3 screenings throughout pregnancy, with a single direct question (“</a:t>
            </a:r>
            <a:r>
              <a:rPr lang="en-US" dirty="0">
                <a:latin typeface="Times New Roman" pitchFamily="18" charset="0"/>
                <a:cs typeface="Times New Roman" pitchFamily="18" charset="0"/>
              </a:rPr>
              <a:t>Have you been hit, slapped, kicked or otherwise physically hurt during this pregnancy?”</a:t>
            </a:r>
            <a:r>
              <a:rPr lang="en-US" dirty="0">
                <a:latin typeface="Arial" charset="0"/>
                <a:cs typeface="+mn-cs"/>
              </a:rPr>
              <a:t>), were statistically significant, in increasing the reporting of prenatal violence. Reporting rose from 6.3 to 14.1 percent compared to routine screening. It is also recommended that the physical exam and DV screening be done in absence of the partner.  </a:t>
            </a:r>
          </a:p>
          <a:p>
            <a:pPr defTabSz="951525">
              <a:defRPr/>
            </a:pPr>
            <a:r>
              <a:rPr lang="en-US" dirty="0">
                <a:latin typeface="Arial" charset="0"/>
                <a:cs typeface="+mn-cs"/>
              </a:rPr>
              <a:t>Be prepared to provide referrals for women and seek assistance from social work.</a:t>
            </a:r>
          </a:p>
          <a:p>
            <a:r>
              <a:rPr lang="en-US" dirty="0" smtClean="0"/>
              <a:t>The ACOG recommends use of the following questions:</a:t>
            </a:r>
            <a:endParaRPr lang="en-US" dirty="0"/>
          </a:p>
          <a:p>
            <a:pPr>
              <a:lnSpc>
                <a:spcPct val="80000"/>
              </a:lnSpc>
            </a:pPr>
            <a:endParaRPr lang="en-US" dirty="0"/>
          </a:p>
          <a:p>
            <a:pPr>
              <a:lnSpc>
                <a:spcPct val="80000"/>
              </a:lnSpc>
            </a:pPr>
            <a:r>
              <a:rPr lang="en-US" dirty="0"/>
              <a:t>1. Have you ever been emotionally or physically abused by your partner or someone important to you?</a:t>
            </a:r>
          </a:p>
          <a:p>
            <a:pPr>
              <a:lnSpc>
                <a:spcPct val="80000"/>
              </a:lnSpc>
            </a:pPr>
            <a:endParaRPr lang="en-US" dirty="0"/>
          </a:p>
          <a:p>
            <a:pPr>
              <a:lnSpc>
                <a:spcPct val="80000"/>
              </a:lnSpc>
            </a:pPr>
            <a:r>
              <a:rPr lang="en-US" dirty="0"/>
              <a:t>2. Within the last year, have you been hit, slapped, kicked or otherwise physically hurt by someone?  If yes, by whom and number of times.</a:t>
            </a:r>
          </a:p>
          <a:p>
            <a:pPr>
              <a:lnSpc>
                <a:spcPct val="80000"/>
              </a:lnSpc>
            </a:pPr>
            <a:endParaRPr lang="en-US" dirty="0"/>
          </a:p>
          <a:p>
            <a:pPr>
              <a:lnSpc>
                <a:spcPct val="80000"/>
              </a:lnSpc>
            </a:pPr>
            <a:r>
              <a:rPr lang="en-US" dirty="0"/>
              <a:t>3. Since you’ve been pregnant, have you been hit, slapped, kicked, or otherwise physically hurt by someone? If yes, by whom and number of times.</a:t>
            </a:r>
          </a:p>
          <a:p>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dirty="0">
                <a:latin typeface="Arial" charset="0"/>
                <a:cs typeface="+mn-cs"/>
              </a:rPr>
              <a:t>The growth of the fetus increases the demand for oxygen delivery and tissue perfusion. An increase in blood volume (40-50%) occurs, yet RBC only increase by 30% resulting in a dilutional anemia (average hct 35%).</a:t>
            </a:r>
          </a:p>
          <a:p>
            <a:pPr defTabSz="951525">
              <a:defRPr/>
            </a:pPr>
            <a:endParaRPr lang="en-US" dirty="0">
              <a:latin typeface="Arial" charset="0"/>
              <a:cs typeface="+mn-cs"/>
            </a:endParaRPr>
          </a:p>
          <a:p>
            <a:pPr defTabSz="951525">
              <a:defRPr/>
            </a:pPr>
            <a:r>
              <a:rPr lang="en-US" dirty="0">
                <a:latin typeface="Arial" charset="0"/>
                <a:cs typeface="+mn-cs"/>
              </a:rPr>
              <a:t>HR increases 10-15 over baseline, CO increases by 30-50% and plateaus in the 2</a:t>
            </a:r>
            <a:r>
              <a:rPr lang="en-US" baseline="30000" dirty="0">
                <a:latin typeface="Arial" charset="0"/>
                <a:cs typeface="+mn-cs"/>
              </a:rPr>
              <a:t>nd</a:t>
            </a:r>
            <a:r>
              <a:rPr lang="en-US" dirty="0">
                <a:latin typeface="Arial" charset="0"/>
                <a:cs typeface="+mn-cs"/>
              </a:rPr>
              <a:t> trimester. There is a decrease in the SVR and PVR from progesterone release, this results in a gradual decrease in B/P in 1</a:t>
            </a:r>
            <a:r>
              <a:rPr lang="en-US" baseline="30000" dirty="0">
                <a:latin typeface="Arial" charset="0"/>
                <a:cs typeface="+mn-cs"/>
              </a:rPr>
              <a:t>st</a:t>
            </a:r>
            <a:r>
              <a:rPr lang="en-US" dirty="0">
                <a:latin typeface="Arial" charset="0"/>
                <a:cs typeface="+mn-cs"/>
              </a:rPr>
              <a:t> and 2</a:t>
            </a:r>
            <a:r>
              <a:rPr lang="en-US" baseline="30000" dirty="0">
                <a:latin typeface="Arial" charset="0"/>
                <a:cs typeface="+mn-cs"/>
              </a:rPr>
              <a:t>nd</a:t>
            </a:r>
            <a:r>
              <a:rPr lang="en-US" dirty="0">
                <a:latin typeface="Arial" charset="0"/>
                <a:cs typeface="+mn-cs"/>
              </a:rPr>
              <a:t> trimester with an increase in the 3</a:t>
            </a:r>
            <a:r>
              <a:rPr lang="en-US" baseline="30000" dirty="0">
                <a:latin typeface="Arial" charset="0"/>
                <a:cs typeface="+mn-cs"/>
              </a:rPr>
              <a:t>rd</a:t>
            </a:r>
            <a:r>
              <a:rPr lang="en-US" dirty="0">
                <a:latin typeface="Arial" charset="0"/>
                <a:cs typeface="+mn-cs"/>
              </a:rPr>
              <a:t> to pre-pregnancy level.   These mechanisms help cope with the blood loss of 500-1000 which occurs during delivery. </a:t>
            </a:r>
          </a:p>
          <a:p>
            <a:pPr defTabSz="951525">
              <a:defRPr/>
            </a:pPr>
            <a:endParaRPr lang="en-US" dirty="0">
              <a:latin typeface="Arial" charset="0"/>
              <a:cs typeface="+mn-cs"/>
            </a:endParaRPr>
          </a:p>
          <a:p>
            <a:pPr defTabSz="951525">
              <a:defRPr/>
            </a:pPr>
            <a:r>
              <a:rPr lang="en-US" dirty="0">
                <a:latin typeface="Arial" charset="0"/>
                <a:cs typeface="+mn-cs"/>
              </a:rPr>
              <a:t>During pregnancy the uterine arteries are maximally vasodilated, to provide adequate blood supply for the maintenance of the placenta and growth of the fetus. The weight of the uterus and growing fetus will cause aortocaval compression, compromising blood flow to the fetus and abdominal and pelvic organs. Use the left lateral tilt position (shown later) to reduce this effect. </a:t>
            </a:r>
          </a:p>
          <a:p>
            <a:pPr defTabSz="951525">
              <a:defRPr/>
            </a:pPr>
            <a:endParaRPr lang="en-US" dirty="0">
              <a:latin typeface="Arial" charset="0"/>
              <a:cs typeface="+mn-cs"/>
            </a:endParaRPr>
          </a:p>
          <a:p>
            <a:pPr defTabSz="951525">
              <a:defRPr/>
            </a:pPr>
            <a:r>
              <a:rPr lang="en-US" dirty="0">
                <a:latin typeface="Arial" charset="0"/>
                <a:cs typeface="+mn-cs"/>
              </a:rPr>
              <a:t>Due to the increase in blood volume, there may be little change in vitals with a blood loss of up to and exceeding 2000ml.   </a:t>
            </a:r>
            <a:endParaRPr lang="en-US" b="1" dirty="0">
              <a:latin typeface="Arial" charset="0"/>
              <a:cs typeface="+mn-cs"/>
            </a:endParaRP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13</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311883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dirty="0">
                <a:latin typeface="Arial" charset="0"/>
                <a:cs typeface="+mn-cs"/>
              </a:rPr>
              <a:t>The mucosa of the nasal passages, oral pharynx, larynx and trachea become engorged. This can result in SOB, epistaxis, and a difficult intubation. The airway should be secured early in a pregnant trauma patient. It has been recommended that an endotracheal tube 0.5 to 1 mm smaller than in a comparable non-pregnant patient. This will allow easier tube passage and avoid possible intubation trauma. </a:t>
            </a:r>
          </a:p>
          <a:p>
            <a:pPr defTabSz="951525">
              <a:defRPr/>
            </a:pPr>
            <a:endParaRPr lang="en-US" dirty="0">
              <a:latin typeface="Arial" charset="0"/>
              <a:cs typeface="+mn-cs"/>
            </a:endParaRPr>
          </a:p>
          <a:p>
            <a:pPr defTabSz="951525">
              <a:defRPr/>
            </a:pPr>
            <a:r>
              <a:rPr lang="en-US" dirty="0">
                <a:latin typeface="Arial" charset="0"/>
                <a:cs typeface="+mn-cs"/>
              </a:rPr>
              <a:t>Oxygen consumption increases 15-20% and there is a diminished O2 reserve and buffering capacity. This results in rapid hypoxia and inability to compensate for the </a:t>
            </a:r>
            <a:r>
              <a:rPr lang="en-US" u="sng" dirty="0">
                <a:latin typeface="Arial" charset="0"/>
                <a:cs typeface="+mn-cs"/>
              </a:rPr>
              <a:t>acidosis</a:t>
            </a:r>
            <a:r>
              <a:rPr lang="en-US" dirty="0">
                <a:latin typeface="Arial" charset="0"/>
                <a:cs typeface="+mn-cs"/>
              </a:rPr>
              <a:t> which follows. As acidosis can cause life threatening derangements in trauma, it is vital that the practitioner recognize and treat the increased risk of acidosis in the pregnant trauma patient. </a:t>
            </a:r>
          </a:p>
          <a:p>
            <a:endParaRPr lang="en-US" dirty="0" smtClean="0"/>
          </a:p>
          <a:p>
            <a:r>
              <a:rPr lang="en-US" dirty="0" smtClean="0"/>
              <a:t>Total lung capacity</a:t>
            </a:r>
            <a:r>
              <a:rPr lang="en-US" baseline="0" dirty="0" smtClean="0"/>
              <a:t> in decreased by the expanding uterus and will peak during the 3</a:t>
            </a:r>
            <a:r>
              <a:rPr lang="en-US" baseline="30000" dirty="0" smtClean="0"/>
              <a:t>rd</a:t>
            </a:r>
            <a:r>
              <a:rPr lang="en-US" baseline="0" dirty="0" smtClean="0"/>
              <a:t> trimester of the pregnancy. </a:t>
            </a:r>
            <a:r>
              <a:rPr lang="en-US" dirty="0" smtClean="0"/>
              <a:t>Decrease in functional</a:t>
            </a:r>
            <a:r>
              <a:rPr lang="en-US" baseline="0" dirty="0" smtClean="0"/>
              <a:t> residual capacity can increase the risk of </a:t>
            </a:r>
            <a:r>
              <a:rPr lang="en-US" u="sng" baseline="0" dirty="0" smtClean="0"/>
              <a:t>hypoxia</a:t>
            </a:r>
            <a:r>
              <a:rPr lang="en-US" baseline="0" dirty="0" smtClean="0"/>
              <a:t>.   Hypocapnia (Paco2 30mmHg) is common in late pregnancy due to increased minute volume. A Paco2 of 35-40mmHg should be considered abnormal for a pregnant patient in late pregnancy. </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14</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119622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Vasodilation may</a:t>
            </a:r>
            <a:r>
              <a:rPr lang="en-US" baseline="0" dirty="0" smtClean="0"/>
              <a:t> cause postural hypotension in the pregnant woman. This may lead to feelings of dizziness and possibly fainting. </a:t>
            </a:r>
          </a:p>
          <a:p>
            <a:endParaRPr lang="en-US" dirty="0" smtClean="0"/>
          </a:p>
          <a:p>
            <a:r>
              <a:rPr lang="en-US" dirty="0" smtClean="0"/>
              <a:t>A change in center of gravity</a:t>
            </a:r>
            <a:r>
              <a:rPr lang="en-US" baseline="0" dirty="0" smtClean="0"/>
              <a:t> may alter balance and gait as the pregnancy progresses. This alteration adds to the risk of falls during pregnancy.</a:t>
            </a:r>
          </a:p>
          <a:p>
            <a:endParaRPr lang="en-US" baseline="0" dirty="0" smtClean="0"/>
          </a:p>
          <a:p>
            <a:r>
              <a:rPr lang="en-US" dirty="0" smtClean="0"/>
              <a:t>The presentation of pre-eclampsia</a:t>
            </a:r>
            <a:r>
              <a:rPr lang="en-US" baseline="0" dirty="0" smtClean="0"/>
              <a:t> and eclampsia can mimic a traumatic brain injury. Thus it is important to quickly distinguish between the two.  Pre-eclampsia, an abnormal condition in pregnancy, presents as</a:t>
            </a:r>
            <a:r>
              <a:rPr lang="en-US" dirty="0" smtClean="0"/>
              <a:t> acute hypertension, proteinuria, and edema. </a:t>
            </a:r>
          </a:p>
          <a:p>
            <a:endParaRPr lang="en-US" baseline="0" dirty="0" smtClean="0"/>
          </a:p>
          <a:p>
            <a:r>
              <a:rPr lang="en-US" baseline="0" dirty="0" smtClean="0"/>
              <a:t>In it’s severe form, eclampsia, the disease progresses to grand mal seizures, loss of consciousness and can be fatal. Imaging of the head should be used to rule out a head injury in the mother. A team which can manage the prenantal complication of preeclampsia should be assembled. </a:t>
            </a:r>
          </a:p>
          <a:p>
            <a:endParaRPr lang="en-US" dirty="0" smtClean="0"/>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15</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829476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dirty="0">
                <a:latin typeface="Arial" charset="0"/>
                <a:cs typeface="+mn-cs"/>
              </a:rPr>
              <a:t>The increased release of progesterone decreases gastric mobility which relaxes esophageal and gastric sphincters. This leads to an increase risk in aspiration. Care should be taken to protect the airway and decompress the stomach. </a:t>
            </a:r>
          </a:p>
          <a:p>
            <a:pPr defTabSz="951525">
              <a:defRPr/>
            </a:pPr>
            <a:endParaRPr lang="en-US" dirty="0">
              <a:latin typeface="Arial" charset="0"/>
              <a:cs typeface="+mn-cs"/>
            </a:endParaRPr>
          </a:p>
          <a:p>
            <a:pPr defTabSz="951525">
              <a:defRPr/>
            </a:pPr>
            <a:r>
              <a:rPr lang="en-US" dirty="0">
                <a:latin typeface="Arial" charset="0"/>
                <a:cs typeface="+mn-cs"/>
              </a:rPr>
              <a:t>As the uterus becomes an abdominal organ in the second trimester, it displaces the bowel towards the upper and anterior portion of the abdominal. This decreasing space in the abdominal cavity also places increases pressure on the hollow viscous organs, placing them under more risk for rupture. Additionally, solid organs are at greater risk for fracture. </a:t>
            </a:r>
          </a:p>
          <a:p>
            <a:pPr defTabSz="951525">
              <a:defRPr/>
            </a:pPr>
            <a:endParaRPr lang="en-US" dirty="0">
              <a:latin typeface="Arial" charset="0"/>
              <a:cs typeface="+mn-cs"/>
            </a:endParaRPr>
          </a:p>
          <a:p>
            <a:pPr defTabSz="951525">
              <a:defRPr/>
            </a:pPr>
            <a:r>
              <a:rPr lang="en-US" dirty="0">
                <a:latin typeface="Arial" charset="0"/>
                <a:cs typeface="+mn-cs"/>
              </a:rPr>
              <a:t>This stretching and increase in intrabdominal pressure can result in a de-sensitivity to peritoneal irritation, which occurs from free fluid or blood in the cavity. Thus the physical exam may show a lack of tenderness, rebound tenderness or guarding. </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16</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2183049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dirty="0">
                <a:latin typeface="Arial" charset="0"/>
                <a:cs typeface="+mn-cs"/>
              </a:rPr>
              <a:t>During pregnancy there is an increase in pelvic blood flow to the pelvis thus pelvic fractures are more likely to result in hemorrhage. </a:t>
            </a:r>
          </a:p>
          <a:p>
            <a:pPr defTabSz="951525">
              <a:defRPr/>
            </a:pPr>
            <a:endParaRPr lang="en-US" dirty="0">
              <a:latin typeface="Arial" charset="0"/>
              <a:cs typeface="+mn-cs"/>
            </a:endParaRPr>
          </a:p>
          <a:p>
            <a:pPr defTabSz="951525">
              <a:defRPr/>
            </a:pPr>
            <a:r>
              <a:rPr lang="en-US" dirty="0">
                <a:latin typeface="Arial" charset="0"/>
                <a:cs typeface="+mn-cs"/>
              </a:rPr>
              <a:t>Due to the position of the uterus, the bladder is placed anteriorly and superiorly. This position in the pelvis placed the bladder at higher risk for injury.  </a:t>
            </a:r>
          </a:p>
          <a:p>
            <a:pPr defTabSz="951525">
              <a:defRPr/>
            </a:pPr>
            <a:endParaRPr lang="en-US" dirty="0">
              <a:latin typeface="Arial" charset="0"/>
              <a:cs typeface="+mn-cs"/>
            </a:endParaRPr>
          </a:p>
          <a:p>
            <a:pPr defTabSz="951525">
              <a:defRPr/>
            </a:pPr>
            <a:r>
              <a:rPr lang="en-US" dirty="0">
                <a:latin typeface="Arial" charset="0"/>
                <a:cs typeface="+mn-cs"/>
              </a:rPr>
              <a:t>Because of the higher GFR and decreasing room for the bladder in the pelvis, the bladder is likely under more tension and more vulnerable to rupture. Creatinine and blood urea nitrogen (BUN) will decrease to about half the normal pre-pregnancy rate. Additionally, glycosuria is often considered physiologic during pregnancy.  </a:t>
            </a: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17</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966173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Pregnant trauma patient &gt; 20 weeks</a:t>
            </a:r>
            <a:r>
              <a:rPr lang="en-US" baseline="0" dirty="0" smtClean="0"/>
              <a:t> gestation should be preferentially transferred to a trauma center </a:t>
            </a:r>
            <a:r>
              <a:rPr lang="en-US" dirty="0" smtClean="0"/>
              <a:t>equipped to diagnose and manage obstetric </a:t>
            </a:r>
            <a:r>
              <a:rPr lang="en-US" sz="1700" b="1" u="sng" dirty="0"/>
              <a:t>and</a:t>
            </a:r>
            <a:r>
              <a:rPr lang="en-US" dirty="0" smtClean="0"/>
              <a:t> neonatal emergencies.</a:t>
            </a:r>
          </a:p>
          <a:p>
            <a:r>
              <a:rPr lang="en-US" dirty="0" smtClean="0"/>
              <a:t> </a:t>
            </a:r>
          </a:p>
          <a:p>
            <a:r>
              <a:rPr lang="en-US" b="1" dirty="0" smtClean="0"/>
              <a:t>EMS should provide</a:t>
            </a:r>
            <a:r>
              <a:rPr lang="en-US" dirty="0" smtClean="0"/>
              <a:t>:</a:t>
            </a:r>
          </a:p>
          <a:p>
            <a:pPr marL="178411" indent="-178411">
              <a:buFont typeface="Arial" pitchFamily="34" charset="0"/>
              <a:buChar char="•"/>
            </a:pPr>
            <a:r>
              <a:rPr lang="en-US" dirty="0" smtClean="0"/>
              <a:t>Oxygen</a:t>
            </a:r>
          </a:p>
          <a:p>
            <a:pPr marL="178411" indent="-178411">
              <a:buFont typeface="Arial" pitchFamily="34" charset="0"/>
              <a:buChar char="•"/>
            </a:pPr>
            <a:r>
              <a:rPr lang="en-US" dirty="0" smtClean="0"/>
              <a:t>Anticipate shock</a:t>
            </a:r>
          </a:p>
          <a:p>
            <a:pPr marL="178411" indent="-178411">
              <a:buFont typeface="Arial" pitchFamily="34" charset="0"/>
              <a:buChar char="•"/>
            </a:pPr>
            <a:r>
              <a:rPr lang="en-US" dirty="0" smtClean="0"/>
              <a:t>Notify the ED early</a:t>
            </a:r>
          </a:p>
          <a:p>
            <a:pPr marL="178411" indent="-178411">
              <a:buFont typeface="Arial" pitchFamily="34" charset="0"/>
              <a:buChar char="•"/>
            </a:pPr>
            <a:r>
              <a:rPr lang="en-US" dirty="0" smtClean="0"/>
              <a:t>Transport the injured mother in left lateral position to avoid supine hypotension. </a:t>
            </a: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18</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661829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begins the assessment and management of the pregnant trauma patient</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19</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244471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390A14-4107-47D3-9206-63882B79AA74}" type="slidenum">
              <a:rPr lang="en-US"/>
              <a:pPr/>
              <a:t>2</a:t>
            </a:fld>
            <a:endParaRPr lang="en-US" dirty="0"/>
          </a:p>
        </p:txBody>
      </p:sp>
      <p:sp>
        <p:nvSpPr>
          <p:cNvPr id="121858" name="Rectangle 1026"/>
          <p:cNvSpPr>
            <a:spLocks noGrp="1" noRot="1" noChangeAspect="1" noChangeArrowheads="1" noTextEdit="1"/>
          </p:cNvSpPr>
          <p:nvPr>
            <p:ph type="sldImg"/>
          </p:nvPr>
        </p:nvSpPr>
        <p:spPr>
          <a:ln/>
        </p:spPr>
      </p:sp>
      <p:sp>
        <p:nvSpPr>
          <p:cNvPr id="121859" name="Rectangle 1027"/>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Trauma is a team sport.   With 2 patients to take care of there is even</a:t>
            </a:r>
            <a:r>
              <a:rPr lang="en-US" baseline="0" dirty="0" smtClean="0"/>
              <a:t> </a:t>
            </a:r>
            <a:r>
              <a:rPr lang="en-US" dirty="0" smtClean="0"/>
              <a:t>a greater</a:t>
            </a:r>
            <a:r>
              <a:rPr lang="en-US" baseline="0" dirty="0" smtClean="0"/>
              <a:t> need for teamwork.   The trauma team must work in coordination with the obstetrician, L&amp;D nurse, as well as radiologist and possibly the neonatologist and NICU nurse if delivery is imminent.   Planning ahead for this event is necessary for the rare times that it will be needed.</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20</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2861683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trauma patient,</a:t>
            </a:r>
            <a:r>
              <a:rPr lang="en-US" baseline="0" dirty="0" smtClean="0"/>
              <a:t> who has been identified as pregnant, should be transported to the closest recognized trauma center. </a:t>
            </a:r>
          </a:p>
          <a:p>
            <a:endParaRPr lang="en-US" baseline="0" dirty="0" smtClean="0"/>
          </a:p>
          <a:p>
            <a:r>
              <a:rPr lang="en-US" baseline="0" dirty="0" smtClean="0"/>
              <a:t>Upon arrival to the trauma center, the mother’s condition should be assessed and stabilized before moving to assessing the fetus. Primary maternal assessment--assess fetus—secondary maternal assessment. </a:t>
            </a:r>
          </a:p>
          <a:p>
            <a:endParaRPr lang="en-US" baseline="0" dirty="0" smtClean="0"/>
          </a:p>
          <a:p>
            <a:r>
              <a:rPr lang="en-US" baseline="0" dirty="0" smtClean="0"/>
              <a:t>Aggressive care for the mother gives the fetus the greatest chance of survival. </a:t>
            </a:r>
          </a:p>
          <a:p>
            <a:endParaRPr lang="en-US" baseline="0" dirty="0" smtClean="0"/>
          </a:p>
          <a:p>
            <a:r>
              <a:rPr lang="en-US" baseline="0" dirty="0" smtClean="0"/>
              <a:t>All women of child bearing age should be tested for pregnancy.</a:t>
            </a:r>
          </a:p>
          <a:p>
            <a:endParaRPr lang="en-US" baseline="0" dirty="0" smtClean="0"/>
          </a:p>
          <a:p>
            <a:r>
              <a:rPr lang="en-US" baseline="0" dirty="0" smtClean="0"/>
              <a:t>Optimize cardiac output by displacing the uterus to the left, by left lateral tilt or manual displacement, thus decreasing pressure on the inferior vena cava. </a:t>
            </a:r>
          </a:p>
          <a:p>
            <a:endParaRPr lang="en-US" baseline="0" dirty="0" smtClean="0"/>
          </a:p>
          <a:p>
            <a:r>
              <a:rPr lang="en-US" baseline="0" dirty="0" smtClean="0"/>
              <a:t>A trauma surgeon and obstetrician should be available at the initial assessment stage.</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21</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42492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women</a:t>
            </a:r>
            <a:r>
              <a:rPr lang="en-US" baseline="0" dirty="0" smtClean="0"/>
              <a:t> presenting for traumatic injury should be administered a pregnancy test. </a:t>
            </a:r>
          </a:p>
          <a:p>
            <a:endParaRPr lang="en-US" baseline="0" dirty="0" smtClean="0"/>
          </a:p>
          <a:p>
            <a:r>
              <a:rPr lang="en-US" baseline="0" dirty="0" smtClean="0"/>
              <a:t>Females between the ages of 10 and 60 have the potential to become pregnant. </a:t>
            </a:r>
          </a:p>
          <a:p>
            <a:endParaRPr lang="en-US" baseline="0" dirty="0" smtClean="0"/>
          </a:p>
          <a:p>
            <a:r>
              <a:rPr lang="en-US" baseline="0" dirty="0" smtClean="0"/>
              <a:t>As trauma centers are making an effort to avoid indwelling urinary catheters, a serum HCG may be required to determine pregnancy in a timely manner.</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22</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1358064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Uterine</a:t>
            </a:r>
            <a:r>
              <a:rPr lang="en-US" baseline="0" dirty="0" smtClean="0"/>
              <a:t> compression of the vena cava presents an obstacle to the resuscitation of the pregnant trauma patient. The weight of the fetus reduces venous return to the heart and thus decreased cardiac output, worsening shock. </a:t>
            </a:r>
            <a:r>
              <a:rPr lang="en-US" dirty="0" smtClean="0"/>
              <a:t>Maintain</a:t>
            </a:r>
            <a:r>
              <a:rPr lang="en-US" baseline="0" dirty="0" smtClean="0"/>
              <a:t> spinal precautions as is indicated by mechanism of injury. However, ensure patient is immobilized with a 15 to 30 degree tilt (4 to 6 inches) to the left. Use a towel or blanket under long spine board and bolster to support left side. Ensure side rail is up on left to maintain patient safety, as able. Reassure patient as position may be unsettling. </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23</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1602988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demonstrates</a:t>
            </a:r>
            <a:r>
              <a:rPr lang="en-US" baseline="0" dirty="0" smtClean="0"/>
              <a:t> the incremental change (increase) in cardiac output in the pregnant patient and illustrates the benefit of displacement of the uterus through use of the left lateral position.  In the pregnant trauma patient, maximizing cardiac output is vital to the wellbeing of both patients.</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24</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1956514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buFont typeface="Arial" pitchFamily="34" charset="0"/>
              <a:buChar char="•"/>
              <a:defRPr/>
            </a:pPr>
            <a:r>
              <a:rPr lang="en-US" sz="1100" dirty="0">
                <a:latin typeface="Arial" charset="0"/>
                <a:cs typeface="+mn-cs"/>
              </a:rPr>
              <a:t>Clear airway per standard ATLS.  However remember that airway edema is more common in the pregnant trauma patient and therefore intubation may be difficult.    Some authors recommend intubating with one size smaller endotracheal tube.</a:t>
            </a:r>
          </a:p>
          <a:p>
            <a:pPr defTabSz="951525">
              <a:buFont typeface="Arial" pitchFamily="34" charset="0"/>
              <a:buChar char="•"/>
              <a:defRPr/>
            </a:pPr>
            <a:r>
              <a:rPr lang="en-US" sz="1100" dirty="0">
                <a:latin typeface="Arial" charset="0"/>
                <a:cs typeface="+mn-cs"/>
              </a:rPr>
              <a:t>Early NGT placement may be required because of increased risk of aspiration due to more relaxed lower esophageal sphincter and delayed gastric emptying. </a:t>
            </a:r>
          </a:p>
          <a:p>
            <a:pPr defTabSz="951525">
              <a:buFont typeface="Arial" pitchFamily="34" charset="0"/>
              <a:buChar char="•"/>
              <a:defRPr/>
            </a:pPr>
            <a:r>
              <a:rPr lang="en-US" sz="1100" dirty="0">
                <a:latin typeface="Arial" charset="0"/>
                <a:cs typeface="+mn-cs"/>
              </a:rPr>
              <a:t>Chest tube placement should be 1-2 interspaces higher than usual, because of elevation of the diaphragm. </a:t>
            </a:r>
          </a:p>
          <a:p>
            <a:pPr defTabSz="951525">
              <a:buFont typeface="Arial" pitchFamily="34" charset="0"/>
              <a:buChar char="•"/>
              <a:defRPr/>
            </a:pPr>
            <a:endParaRPr lang="en-US" sz="1100" dirty="0">
              <a:latin typeface="Arial" charset="0"/>
              <a:cs typeface="+mn-cs"/>
            </a:endParaRPr>
          </a:p>
          <a:p>
            <a:pPr defTabSz="951525">
              <a:defRPr/>
            </a:pPr>
            <a:r>
              <a:rPr lang="en-US" sz="1100" dirty="0">
                <a:latin typeface="Arial" charset="0"/>
                <a:cs typeface="+mn-cs"/>
              </a:rPr>
              <a:t>Resuscitation with packed cells is preferred over crystalloid in the continued hemodynamically unstable patient. Vasopressors should be avoided as they decrease blood flow to the uterus and placenta. If vasopressors are necessary to save the mother’s life: levophed and epinephrine compromise uterine perfusion, while ephedrine and mephentermine do not.</a:t>
            </a:r>
          </a:p>
          <a:p>
            <a:pPr defTabSz="951525">
              <a:defRPr/>
            </a:pPr>
            <a:endParaRPr lang="en-US" sz="1100" dirty="0">
              <a:latin typeface="Arial" charset="0"/>
              <a:cs typeface="+mn-cs"/>
            </a:endParaRPr>
          </a:p>
          <a:p>
            <a:pPr defTabSz="951525">
              <a:defRPr/>
            </a:pPr>
            <a:r>
              <a:rPr lang="en-US" sz="1100" dirty="0">
                <a:latin typeface="Arial" charset="0"/>
                <a:cs typeface="+mn-cs"/>
              </a:rPr>
              <a:t>If resuscitation of the mother looks unlikely, the decision to do a peri-mortem C-section must be expedited. Initiate peri-mortem C-section within 4 minutes of malignant maternal rhythm for the greatest chance of fetal survival. A midline, vertical incision allows the greatest exposure, while minimizing bleeding. The procedure from skin to fetus should take no longer than 1 minute to perform. Neonatology should be at the bedside.</a:t>
            </a:r>
          </a:p>
          <a:p>
            <a:pPr defTabSz="951525">
              <a:defRPr/>
            </a:pPr>
            <a:endParaRPr lang="en-US" dirty="0">
              <a:latin typeface="Arial" charset="0"/>
              <a:cs typeface="+mn-cs"/>
            </a:endParaRPr>
          </a:p>
          <a:p>
            <a:pPr defTabSz="951525">
              <a:defRPr/>
            </a:pPr>
            <a:endParaRPr lang="en-US" dirty="0">
              <a:latin typeface="Arial" charset="0"/>
              <a:cs typeface="+mn-cs"/>
            </a:endParaRPr>
          </a:p>
          <a:p>
            <a:pPr defTabSz="951525">
              <a:defRPr/>
            </a:pPr>
            <a:endParaRPr lang="en-US" dirty="0">
              <a:latin typeface="Arial" charset="0"/>
              <a:cs typeface="+mn-cs"/>
            </a:endParaRPr>
          </a:p>
          <a:p>
            <a:pPr defTabSz="951525">
              <a:defRPr/>
            </a:pP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25</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2284833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Trauma is the leading cause</a:t>
            </a:r>
            <a:r>
              <a:rPr lang="en-US" baseline="0" dirty="0" smtClean="0"/>
              <a:t> of maternal death, accounting for up to 46% of cases.  Fetal death, however, is a more common occurrence than maternal death.  </a:t>
            </a:r>
          </a:p>
          <a:p>
            <a:endParaRPr lang="en-US" baseline="0" dirty="0" smtClean="0"/>
          </a:p>
          <a:p>
            <a:r>
              <a:rPr lang="en-US" baseline="0" dirty="0" smtClean="0"/>
              <a:t>Direct fetal injury is relatively uncommon because of the maternal soft tissues, uterus, placenta, and amniotic fluid all tend to absorb and distribute the energy of the blow.  </a:t>
            </a:r>
          </a:p>
          <a:p>
            <a:endParaRPr lang="en-US" b="1" baseline="0" dirty="0" smtClean="0"/>
          </a:p>
          <a:p>
            <a:r>
              <a:rPr lang="en-US" b="1" baseline="0" dirty="0" smtClean="0"/>
              <a:t>The most common cause of fetal death is maternal shock, </a:t>
            </a:r>
            <a:r>
              <a:rPr lang="en-US" b="0" baseline="0" dirty="0" smtClean="0"/>
              <a:t>which is associated with a fetal mortality rate of 80%. </a:t>
            </a:r>
          </a:p>
          <a:p>
            <a:endParaRPr lang="en-US" b="0" baseline="0" dirty="0" smtClean="0"/>
          </a:p>
          <a:p>
            <a:r>
              <a:rPr lang="en-US" b="0" baseline="0" dirty="0" smtClean="0"/>
              <a:t>This explains why efforts to assess fetal well-being are secondary to resuscitation of the mother.</a:t>
            </a:r>
          </a:p>
          <a:p>
            <a:endParaRPr lang="en-US" b="0" baseline="0" dirty="0" smtClean="0"/>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26</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166492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0BB5A2-6709-40F0-85C4-8EAB31E220BA}"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14_Pregnancy in Trauma</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915" y="4560570"/>
            <a:ext cx="5363372" cy="4738126"/>
          </a:xfrm>
        </p:spPr>
        <p:txBody>
          <a:bodyPr/>
          <a:lstStyle/>
          <a:p>
            <a:pPr defTabSz="951525">
              <a:defRPr/>
            </a:pPr>
            <a:r>
              <a:rPr lang="en-US" sz="1000" dirty="0">
                <a:latin typeface="Arial" charset="0"/>
                <a:cs typeface="+mn-cs"/>
              </a:rPr>
              <a:t>Maternal physiologic adaptations to blood loss: </a:t>
            </a:r>
          </a:p>
          <a:p>
            <a:pPr defTabSz="951525">
              <a:defRPr/>
            </a:pPr>
            <a:r>
              <a:rPr lang="en-US" sz="1000" b="1" dirty="0">
                <a:latin typeface="Arial" charset="0"/>
                <a:cs typeface="+mn-cs"/>
              </a:rPr>
              <a:t>Mild:</a:t>
            </a:r>
            <a:r>
              <a:rPr lang="en-US" sz="1000" dirty="0">
                <a:latin typeface="Arial" charset="0"/>
                <a:cs typeface="+mn-cs"/>
              </a:rPr>
              <a:t> 20-25% of maternal blood volume (1200-1500ml) tachycardic with HR 95-105, peripheral vasoconstriction – cold pale extremities, MAP drops 10-15% (70-75mm hg)  </a:t>
            </a:r>
          </a:p>
          <a:p>
            <a:pPr defTabSz="951525">
              <a:defRPr/>
            </a:pPr>
            <a:r>
              <a:rPr lang="en-US" sz="1000" b="1" dirty="0">
                <a:latin typeface="Arial" charset="0"/>
                <a:cs typeface="+mn-cs"/>
              </a:rPr>
              <a:t>Moderate:</a:t>
            </a:r>
            <a:r>
              <a:rPr lang="en-US" sz="1000" dirty="0">
                <a:latin typeface="Arial" charset="0"/>
                <a:cs typeface="+mn-cs"/>
              </a:rPr>
              <a:t> 25-35%, (1500-2000ml) tissue hypoxia will occur, tachycardia with HR 105-120, restlessness, MAP drop 25-30% (50-60), oliguria. </a:t>
            </a:r>
          </a:p>
          <a:p>
            <a:pPr defTabSz="951525">
              <a:defRPr/>
            </a:pPr>
            <a:r>
              <a:rPr lang="en-US" sz="1000" b="1" dirty="0">
                <a:latin typeface="Arial" charset="0"/>
                <a:cs typeface="+mn-cs"/>
              </a:rPr>
              <a:t>Severe: </a:t>
            </a:r>
            <a:r>
              <a:rPr lang="en-US" sz="1000" dirty="0">
                <a:latin typeface="Arial" charset="0"/>
                <a:cs typeface="+mn-cs"/>
              </a:rPr>
              <a:t>&gt;30% (&gt;2000ml) hemorrhagic shock, tissue hypoxia continues, tachycardic with HR &gt;120, hypotension with a MAP &lt;50, altered LOC, anuria, disseminated intravascular coagulopathy (DIC).</a:t>
            </a:r>
          </a:p>
          <a:p>
            <a:pPr defTabSz="951525">
              <a:defRPr/>
            </a:pPr>
            <a:endParaRPr lang="en-US" sz="1000" dirty="0">
              <a:latin typeface="Arial" charset="0"/>
              <a:cs typeface="+mn-cs"/>
            </a:endParaRPr>
          </a:p>
          <a:p>
            <a:pPr defTabSz="951525">
              <a:defRPr/>
            </a:pPr>
            <a:r>
              <a:rPr lang="en-US" sz="1000" dirty="0">
                <a:latin typeface="Arial" charset="0"/>
                <a:cs typeface="+mn-cs"/>
              </a:rPr>
              <a:t>Uterine arteries are typically vasodilated, however during a shock state,  vasoconstriction and decreased MAP may result in decreased uterine blood flow.  Maintaining maternal mean arterial pressure is vitally important to both mother and fetal survival. </a:t>
            </a:r>
          </a:p>
          <a:p>
            <a:pPr defTabSz="951525">
              <a:defRPr/>
            </a:pPr>
            <a:endParaRPr lang="en-US" sz="1000" dirty="0">
              <a:latin typeface="Arial" charset="0"/>
              <a:cs typeface="+mn-cs"/>
            </a:endParaRPr>
          </a:p>
          <a:p>
            <a:pPr defTabSz="951525">
              <a:defRPr/>
            </a:pPr>
            <a:r>
              <a:rPr lang="en-US" sz="1000" dirty="0">
                <a:latin typeface="Arial" charset="0"/>
                <a:cs typeface="+mn-cs"/>
              </a:rPr>
              <a:t>Signs of fetal compromise: bradycardia, tachycardia, loss of beat to beat variability, or recurrent decelerations.  When mother hemorrhages the body will shut blood from the placenta. FHT instability may be the first sign of impending maternal hemodynamic instability. </a:t>
            </a:r>
          </a:p>
          <a:p>
            <a:pPr defTabSz="951525">
              <a:defRPr/>
            </a:pPr>
            <a:endParaRPr lang="en-US" sz="1000" dirty="0">
              <a:latin typeface="Arial" charset="0"/>
              <a:cs typeface="+mn-cs"/>
            </a:endParaRPr>
          </a:p>
          <a:p>
            <a:pPr defTabSz="951525">
              <a:defRPr/>
            </a:pPr>
            <a:r>
              <a:rPr lang="en-US" sz="1000" dirty="0">
                <a:latin typeface="Arial" charset="0"/>
                <a:cs typeface="+mn-cs"/>
              </a:rPr>
              <a:t>Evidence links maternal acidosis to decreased fetal survival.</a:t>
            </a:r>
          </a:p>
          <a:p>
            <a:pPr defTabSz="951525">
              <a:defRPr/>
            </a:pPr>
            <a:endParaRPr lang="en-US" sz="1000" dirty="0">
              <a:latin typeface="Arial" charset="0"/>
              <a:cs typeface="+mn-cs"/>
            </a:endParaRPr>
          </a:p>
          <a:p>
            <a:pPr defTabSz="951525">
              <a:defRPr/>
            </a:pPr>
            <a:r>
              <a:rPr lang="en-US" sz="1000" dirty="0">
                <a:latin typeface="Arial" charset="0"/>
                <a:cs typeface="+mn-cs"/>
              </a:rPr>
              <a:t>Some fetal physiology may protect against hypoxia. In third trimester the fetus may shunt blood distribution to the heart, brain and adrenals.  Additionally, fetal hemoglobin has a greater affinity for oxygen than adult hemoglobin therefor fetal oxygen consumption does not decrease until oxygen delivery decreases by 50%.</a:t>
            </a:r>
          </a:p>
          <a:p>
            <a:pPr defTabSz="951525">
              <a:defRPr/>
            </a:pPr>
            <a:endParaRPr lang="en-US" sz="1000" dirty="0">
              <a:latin typeface="Arial" charset="0"/>
              <a:cs typeface="+mn-cs"/>
            </a:endParaRPr>
          </a:p>
          <a:p>
            <a:endParaRPr lang="en-US" sz="1000"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28</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562266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 40% increase in blood volume</a:t>
            </a:r>
            <a:r>
              <a:rPr lang="en-US" baseline="0" dirty="0" smtClean="0"/>
              <a:t> and 25% increase in red cell mass, the mother may lose significant blood without any signs of hemodynamic instability BUT the fetus may be in shock!</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29</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80398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C89522-A156-40C9-A55D-367A9BC0F0DB}" type="slidenum">
              <a:rPr lang="en-US"/>
              <a:pPr/>
              <a:t>3</a:t>
            </a:fld>
            <a:endParaRPr lang="en-US" dirty="0"/>
          </a:p>
        </p:txBody>
      </p:sp>
      <p:sp>
        <p:nvSpPr>
          <p:cNvPr id="123906"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3907" name="Rectangle 3"/>
          <p:cNvSpPr>
            <a:spLocks noGrp="1" noChangeArrowheads="1"/>
          </p:cNvSpPr>
          <p:nvPr>
            <p:ph type="body" idx="1"/>
          </p:nvPr>
        </p:nvSpPr>
        <p:spPr bwMode="auto">
          <a:xfrm>
            <a:off x="975915" y="4560570"/>
            <a:ext cx="5363372" cy="4320540"/>
          </a:xfrm>
          <a:prstGeom prst="rect">
            <a:avLst/>
          </a:prstGeom>
          <a:solidFill>
            <a:srgbClr val="FFFFFF"/>
          </a:solidFill>
          <a:ln>
            <a:noFill/>
            <a:miter lim="800000"/>
            <a:headEnd/>
            <a:tailEnd/>
          </a:ln>
        </p:spPr>
        <p:txBody>
          <a:bodyPr lIns="96656" tIns="48328" rIns="96656" bIns="48328"/>
          <a:lstStyle/>
          <a:p>
            <a:r>
              <a:rPr lang="en-US" dirty="0" smtClean="0"/>
              <a:t>Most unique about the</a:t>
            </a:r>
            <a:r>
              <a:rPr lang="en-US" baseline="0" dirty="0" smtClean="0"/>
              <a:t> pregnant trauma patient,</a:t>
            </a:r>
            <a:r>
              <a:rPr lang="en-US" dirty="0" smtClean="0"/>
              <a:t> </a:t>
            </a:r>
            <a:r>
              <a:rPr lang="en-US" baseline="0" dirty="0" smtClean="0"/>
              <a:t>is the fact that the provider is caring for two individuals, mother and fetus. Although t</a:t>
            </a:r>
            <a:r>
              <a:rPr lang="en-US" dirty="0" smtClean="0"/>
              <a:t>he initial assessment and care of the pregnant</a:t>
            </a:r>
            <a:r>
              <a:rPr lang="en-US" baseline="0" dirty="0" smtClean="0"/>
              <a:t> trauma patient will follow the advanced trauma life support guidelines, there are variations to both assessment and treatment which will impact the outcome for both the mother and fetus. The knowledgeable trauma provider understands that care must focus on expedient resuscitative efforts for the mother, thus giving the fetus the best chance of survival. </a:t>
            </a:r>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Caution,</a:t>
            </a:r>
            <a:r>
              <a:rPr lang="en-US" baseline="0" dirty="0" smtClean="0"/>
              <a:t> just because the mother is stable does not mean the fetus is not at risk!   Initiate fetal monitoring immediately.</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30</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351630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22C11-970F-4745-8F46-E44F206E386D}" type="slidenum">
              <a:rPr lang="en-US"/>
              <a:pPr/>
              <a:t>31</a:t>
            </a:fld>
            <a:endParaRPr lang="en-US" dirty="0"/>
          </a:p>
        </p:txBody>
      </p:sp>
      <p:sp>
        <p:nvSpPr>
          <p:cNvPr id="145410"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45411" name="Rectangle 3"/>
          <p:cNvSpPr>
            <a:spLocks noGrp="1" noChangeArrowheads="1"/>
          </p:cNvSpPr>
          <p:nvPr>
            <p:ph type="body" idx="1"/>
          </p:nvPr>
        </p:nvSpPr>
        <p:spPr bwMode="auto">
          <a:xfrm>
            <a:off x="975915" y="4560570"/>
            <a:ext cx="5363372" cy="4320540"/>
          </a:xfrm>
          <a:prstGeom prst="rect">
            <a:avLst/>
          </a:prstGeom>
          <a:solidFill>
            <a:srgbClr val="FFFFFF"/>
          </a:solidFill>
          <a:ln>
            <a:noFill/>
            <a:miter lim="800000"/>
            <a:headEnd/>
            <a:tailEnd/>
          </a:ln>
        </p:spPr>
        <p:txBody>
          <a:bodyPr lIns="96656" tIns="48328" rIns="96656" bIns="48328"/>
          <a:lstStyle/>
          <a:p>
            <a:r>
              <a:rPr lang="en-US" dirty="0" smtClean="0"/>
              <a:t>Definitions of childbearing age vary among trauma centers,</a:t>
            </a:r>
            <a:r>
              <a:rPr lang="en-US" baseline="0" dirty="0" smtClean="0"/>
              <a:t> but a common rule is ages 10-50. </a:t>
            </a:r>
            <a:endParaRPr lang="en-US" dirty="0" smtClean="0"/>
          </a:p>
          <a:p>
            <a:endParaRPr lang="en-US" dirty="0" smtClean="0"/>
          </a:p>
          <a:p>
            <a:r>
              <a:rPr lang="en-US" dirty="0" smtClean="0"/>
              <a:t>Obstetric </a:t>
            </a:r>
            <a:r>
              <a:rPr lang="en-US" dirty="0"/>
              <a:t>history includes parity which indicates any previous abortions or premature deliveries</a:t>
            </a:r>
            <a:r>
              <a:rPr lang="en-US" dirty="0" smtClean="0"/>
              <a:t>.</a:t>
            </a:r>
            <a:r>
              <a:rPr lang="en-US" baseline="0" dirty="0" smtClean="0"/>
              <a:t> </a:t>
            </a:r>
          </a:p>
          <a:p>
            <a:endParaRPr lang="en-US" dirty="0"/>
          </a:p>
          <a:p>
            <a:r>
              <a:rPr lang="en-US" dirty="0" smtClean="0"/>
              <a:t>Dating the pregnancy will assist in directing the management of care, once the</a:t>
            </a:r>
            <a:r>
              <a:rPr lang="en-US" baseline="0" dirty="0" smtClean="0"/>
              <a:t> mother has been stabilized.</a:t>
            </a:r>
          </a:p>
          <a:p>
            <a:r>
              <a:rPr lang="en-US" dirty="0" smtClean="0"/>
              <a:t>Further,</a:t>
            </a:r>
            <a:r>
              <a:rPr lang="en-US" baseline="0" dirty="0" smtClean="0"/>
              <a:t> prior pregnancy and delivery histories will alert team to potential problems with the current pregnancy and also may raise concern regarding rare complications, such as uterine rupture, which is more common with prior cesarean section. </a:t>
            </a:r>
          </a:p>
          <a:p>
            <a:endParaRPr lang="en-US" baseline="0" dirty="0" smtClean="0"/>
          </a:p>
          <a:p>
            <a:r>
              <a:rPr lang="en-US" baseline="0" dirty="0" smtClean="0"/>
              <a:t>Special attention will need to be given to women who are known to be Rh positive. This issue will be addressed in a future slide. All pregnant women involved in trauma should be tested for their Rh status. </a:t>
            </a:r>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D9C3C-E98E-44B9-8137-F60F89F724EC}" type="slidenum">
              <a:rPr lang="en-US"/>
              <a:pPr/>
              <a:t>32</a:t>
            </a:fld>
            <a:endParaRPr lang="en-US" dirty="0"/>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pPr>
              <a:lnSpc>
                <a:spcPct val="80000"/>
              </a:lnSpc>
            </a:pPr>
            <a:r>
              <a:rPr lang="en-US" dirty="0" smtClean="0"/>
              <a:t>A 5 digit system is used to clearly</a:t>
            </a:r>
            <a:r>
              <a:rPr lang="en-US" baseline="0" dirty="0" smtClean="0"/>
              <a:t> </a:t>
            </a:r>
            <a:r>
              <a:rPr lang="en-US" dirty="0" smtClean="0"/>
              <a:t>communicate the number of pregnancies</a:t>
            </a:r>
            <a:r>
              <a:rPr lang="en-US" baseline="0" dirty="0" smtClean="0"/>
              <a:t> and births.</a:t>
            </a:r>
          </a:p>
          <a:p>
            <a:pPr>
              <a:lnSpc>
                <a:spcPct val="80000"/>
              </a:lnSpc>
            </a:pPr>
            <a:endParaRPr lang="en-US" dirty="0"/>
          </a:p>
          <a:p>
            <a:pPr>
              <a:lnSpc>
                <a:spcPct val="80000"/>
              </a:lnSpc>
            </a:pPr>
            <a:endParaRPr lang="en-US" dirty="0"/>
          </a:p>
          <a:p>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sz="1000" dirty="0">
                <a:latin typeface="Arial" charset="0"/>
                <a:cs typeface="+mn-cs"/>
              </a:rPr>
              <a:t>Fetal heart tones should be assessed as soon as possible after the primary assessment. 120-160 normal. They should be audible by Doppler at 10-14 weeks. </a:t>
            </a:r>
            <a:r>
              <a:rPr lang="en-US" sz="1000" dirty="0"/>
              <a:t>Only use a Doppler designed for obstetric evaluation as an Adult Doppler used for vascular studies has insufficient range. The FHR will not be heard even though the fetus is viable and the clinical picture will be confused.</a:t>
            </a:r>
          </a:p>
          <a:p>
            <a:pPr defTabSz="951525">
              <a:defRPr/>
            </a:pPr>
            <a:endParaRPr lang="en-US" sz="1000" dirty="0"/>
          </a:p>
          <a:p>
            <a:pPr defTabSz="951525">
              <a:defRPr/>
            </a:pPr>
            <a:r>
              <a:rPr lang="en-US" sz="1000" dirty="0">
                <a:latin typeface="Arial" charset="0"/>
                <a:cs typeface="+mn-cs"/>
              </a:rPr>
              <a:t>Fetal monitoring should be continuous for any fetus age greater than 23 weeks. Even if no significant maternal injury is identified, fetal monitoring should be continuously monitored for 4-6 hours. Bradycardia, tachycardia, loss of beat to beat variability, or recurrent decelerations are all examples of non-reassuring patterns in fetal heart tones.  When the mother is actively hemorrhaging, her body will shut blood from the placenta to supply her vital organs (brain, heart, lungs). Thus FHT instability may be the </a:t>
            </a:r>
            <a:r>
              <a:rPr lang="en-US" sz="1000" b="1" dirty="0">
                <a:latin typeface="Arial" charset="0"/>
                <a:cs typeface="+mn-cs"/>
              </a:rPr>
              <a:t>first sign of impending maternal hemodynamic instability</a:t>
            </a:r>
            <a:r>
              <a:rPr lang="en-US" sz="1000" dirty="0">
                <a:latin typeface="Arial" charset="0"/>
                <a:cs typeface="+mn-cs"/>
              </a:rPr>
              <a:t>. </a:t>
            </a:r>
          </a:p>
          <a:p>
            <a:pPr defTabSz="951525">
              <a:defRPr/>
            </a:pPr>
            <a:endParaRPr lang="en-US" sz="1000" dirty="0">
              <a:latin typeface="Arial" charset="0"/>
              <a:cs typeface="+mn-cs"/>
            </a:endParaRPr>
          </a:p>
          <a:p>
            <a:pPr defTabSz="951525">
              <a:defRPr/>
            </a:pPr>
            <a:r>
              <a:rPr lang="en-US" sz="1000" dirty="0">
                <a:latin typeface="Arial" charset="0"/>
                <a:cs typeface="+mn-cs"/>
              </a:rPr>
              <a:t>The abdomen should be examined for gestational age, the presence of contractions or rigidity, and any signs of bruising. Fetal viability typically occurs when the fundus is 3-4 cm above the umbilicus. Contractions of the uterus may indicate preterm labor. A rigid uterus/abdomen may indicate a placental abruption. </a:t>
            </a:r>
          </a:p>
          <a:p>
            <a:pPr defTabSz="951525">
              <a:defRPr/>
            </a:pPr>
            <a:endParaRPr lang="en-US" sz="1000" dirty="0">
              <a:latin typeface="Arial" charset="0"/>
              <a:cs typeface="+mn-cs"/>
            </a:endParaRPr>
          </a:p>
          <a:p>
            <a:pPr defTabSz="951525">
              <a:defRPr/>
            </a:pPr>
            <a:r>
              <a:rPr lang="en-US" sz="1000" dirty="0">
                <a:latin typeface="Arial" charset="0"/>
                <a:cs typeface="+mn-cs"/>
              </a:rPr>
              <a:t>Some resources recommend a sterile speculum exam to look for ruptured membranes or bleeding. At least, a visual exam of the external perineum and the introitus should be done to look for frank bleeding or the presence of  amniotic fluid. If there is any concern for ruptured membranes, sterile gloves should be used for the exam. If preterm labor is suspected, the cervix should be examined for changes (effacement and dilation)</a:t>
            </a:r>
          </a:p>
          <a:p>
            <a:endParaRPr lang="en-US" sz="1000"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33</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294436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4723" y="4560570"/>
            <a:ext cx="5745757" cy="4320540"/>
          </a:xfrm>
        </p:spPr>
        <p:txBody>
          <a:bodyPr/>
          <a:lstStyle/>
          <a:p>
            <a:pPr marL="178411" indent="-178411">
              <a:buFont typeface="Arial" pitchFamily="34" charset="0"/>
              <a:buChar char="•"/>
            </a:pPr>
            <a:r>
              <a:rPr lang="en-US" sz="1000" dirty="0">
                <a:latin typeface="Arial" charset="0"/>
                <a:cs typeface="+mn-cs"/>
              </a:rPr>
              <a:t>The electronic fetal heart monitor is primarily used to detect fetal hypoxia (lack of sufficient oxygenation) in hopes of catching it early enough to prevent neurological damage in the unborn baby. Indications of fetal hypoxia are represented by prolonged deviations from a normal baseline pattern of the fetal heart rate. The normal fetal heat rate range is between 120 and 160 beats per minute. </a:t>
            </a:r>
          </a:p>
          <a:p>
            <a:endParaRPr lang="en-US" sz="1000" dirty="0">
              <a:latin typeface="Arial" charset="0"/>
              <a:cs typeface="+mn-cs"/>
            </a:endParaRPr>
          </a:p>
          <a:p>
            <a:pPr marL="178411" indent="-178411">
              <a:buFont typeface="Arial" pitchFamily="34" charset="0"/>
              <a:buChar char="•"/>
            </a:pPr>
            <a:r>
              <a:rPr lang="en-US" sz="1000" dirty="0">
                <a:latin typeface="Arial" charset="0"/>
                <a:cs typeface="+mn-cs"/>
              </a:rPr>
              <a:t>FHT can be heard with conventional stethoscope at about 20 weeks gestation.  With doppler they can be detected between 12-14 weeks gestation.</a:t>
            </a:r>
          </a:p>
          <a:p>
            <a:endParaRPr lang="en-US" sz="1000" dirty="0">
              <a:latin typeface="Arial" charset="0"/>
              <a:cs typeface="+mn-cs"/>
            </a:endParaRPr>
          </a:p>
          <a:p>
            <a:pPr marL="178411" indent="-178411">
              <a:buFont typeface="Arial" pitchFamily="34" charset="0"/>
              <a:buChar char="•"/>
            </a:pPr>
            <a:r>
              <a:rPr lang="en-US" sz="1000" dirty="0">
                <a:latin typeface="Arial" charset="0"/>
                <a:cs typeface="+mn-cs"/>
              </a:rPr>
              <a:t>The fetal heart rate is controlled by the autonomic nervous system, with an inhibitory influence coming from the vagus nerve, and an excitatory influence coming from the sympathetic nervous system. </a:t>
            </a:r>
          </a:p>
          <a:p>
            <a:endParaRPr lang="en-US" sz="1000" dirty="0">
              <a:latin typeface="Arial" charset="0"/>
              <a:cs typeface="+mn-cs"/>
            </a:endParaRPr>
          </a:p>
          <a:p>
            <a:pPr marL="178411" indent="-178411">
              <a:buFont typeface="Arial" pitchFamily="34" charset="0"/>
              <a:buChar char="•"/>
            </a:pPr>
            <a:r>
              <a:rPr lang="en-US" sz="1000" dirty="0">
                <a:latin typeface="Arial" charset="0"/>
                <a:cs typeface="+mn-cs"/>
              </a:rPr>
              <a:t>Stimulation of the peripheral nerves of the fetus by its own activity (such as movement) or by uterine contractions causes acceleration (rise) of the fetal heart rate. </a:t>
            </a:r>
          </a:p>
          <a:p>
            <a:endParaRPr lang="en-US" sz="1000" dirty="0">
              <a:latin typeface="Arial" charset="0"/>
              <a:cs typeface="+mn-cs"/>
            </a:endParaRPr>
          </a:p>
          <a:p>
            <a:pPr marL="178411" indent="-178411">
              <a:buFont typeface="Arial" pitchFamily="34" charset="0"/>
              <a:buChar char="•"/>
            </a:pPr>
            <a:r>
              <a:rPr lang="en-US" sz="1000" dirty="0">
                <a:latin typeface="Arial" charset="0"/>
                <a:cs typeface="+mn-cs"/>
              </a:rPr>
              <a:t>A deceleration (drop) of the fetal heart rate usually indicates that the fetus is under some sort of stress, which may be a good healthy sign if it corresponds with movement or uterine contractions, but may be a bad sign if it happens apart from movement of uterine contractions.</a:t>
            </a:r>
          </a:p>
          <a:p>
            <a:pPr marL="178411" indent="-178411">
              <a:buFont typeface="Arial" pitchFamily="34" charset="0"/>
              <a:buChar char="•"/>
            </a:pPr>
            <a:r>
              <a:rPr lang="en-US" sz="1000" dirty="0">
                <a:latin typeface="Arial" charset="0"/>
                <a:cs typeface="+mn-cs"/>
              </a:rPr>
              <a:t>Assess for:</a:t>
            </a:r>
          </a:p>
          <a:p>
            <a:pPr marL="654173" lvl="1" indent="-178411">
              <a:buFont typeface="Arial" pitchFamily="34" charset="0"/>
              <a:buChar char="•"/>
            </a:pPr>
            <a:r>
              <a:rPr lang="en-US" sz="1000" dirty="0">
                <a:latin typeface="Arial" charset="0"/>
                <a:cs typeface="+mn-cs"/>
              </a:rPr>
              <a:t>Rate (120-160	Beat to beat variability</a:t>
            </a:r>
          </a:p>
          <a:p>
            <a:pPr marL="654173" lvl="1" indent="-178411">
              <a:buFont typeface="Arial" pitchFamily="34" charset="0"/>
              <a:buChar char="•"/>
            </a:pPr>
            <a:r>
              <a:rPr lang="en-US" sz="1000" dirty="0">
                <a:latin typeface="Arial" charset="0"/>
                <a:cs typeface="+mn-cs"/>
              </a:rPr>
              <a:t>Baseline variability	Decelerations, esp. late</a:t>
            </a:r>
            <a:br>
              <a:rPr lang="en-US" sz="1000" dirty="0">
                <a:latin typeface="Arial" charset="0"/>
                <a:cs typeface="+mn-cs"/>
              </a:rPr>
            </a:br>
            <a:endParaRPr lang="en-US" sz="1000" dirty="0">
              <a:latin typeface="Arial" charset="0"/>
              <a:cs typeface="+mn-cs"/>
            </a:endParaRPr>
          </a:p>
          <a:p>
            <a:endParaRPr lang="en-US" sz="1000"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34</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518279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 the patient where the resources best meet the patients needs the most (both mother</a:t>
            </a:r>
            <a:r>
              <a:rPr lang="en-US" baseline="0" dirty="0" smtClean="0"/>
              <a:t> and fetus)</a:t>
            </a:r>
            <a:r>
              <a:rPr lang="en-US" dirty="0" smtClean="0"/>
              <a:t>.  </a:t>
            </a:r>
          </a:p>
          <a:p>
            <a:endParaRPr lang="en-US" dirty="0" smtClean="0"/>
          </a:p>
          <a:p>
            <a:r>
              <a:rPr lang="en-US" dirty="0" smtClean="0"/>
              <a:t> The standard of care must be maintained for both mother and fetus.  </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35</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2818127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trauma surgeon and obstetrician should consult on the best place</a:t>
            </a:r>
            <a:r>
              <a:rPr lang="en-US" baseline="0" dirty="0" smtClean="0"/>
              <a:t> for the patient.  </a:t>
            </a:r>
          </a:p>
          <a:p>
            <a:endParaRPr lang="en-US" baseline="0" dirty="0" smtClean="0"/>
          </a:p>
          <a:p>
            <a:r>
              <a:rPr lang="en-US" baseline="0" dirty="0" smtClean="0"/>
              <a:t>If the mother is severely injured the best place is the trauma intensive care unit with OB nurses in attendance. </a:t>
            </a:r>
          </a:p>
          <a:p>
            <a:endParaRPr lang="en-US" baseline="0" dirty="0" smtClean="0"/>
          </a:p>
          <a:p>
            <a:r>
              <a:rPr lang="en-US" baseline="0" dirty="0" smtClean="0"/>
              <a:t>If the mother has minor injuries, the patient can be admitted safely to the obstetric unit with frequent checks by the trauma nurse.</a:t>
            </a:r>
          </a:p>
          <a:p>
            <a:endParaRPr lang="en-US" baseline="0" dirty="0" smtClean="0"/>
          </a:p>
          <a:p>
            <a:r>
              <a:rPr lang="en-US" baseline="0" dirty="0" smtClean="0"/>
              <a:t>Will vary by hospital protocols.    Have protocol  established in advance.  </a:t>
            </a: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36</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4024094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000" dirty="0"/>
              <a:t>Rh immune globulin contains antibodies to the Rh factor in blood . The antibodies come from donors who have become sensitized to the Rh factor. Giving these Rh antibodies to an Rh-negative pregnant woman prevents her immune system from producing its own Rh antibodies, which would attack her Rh-positive fetus’s red blood cells. </a:t>
            </a:r>
          </a:p>
          <a:p>
            <a:pPr>
              <a:spcBef>
                <a:spcPts val="0"/>
              </a:spcBef>
              <a:spcAft>
                <a:spcPts val="0"/>
              </a:spcAft>
            </a:pPr>
            <a:r>
              <a:rPr lang="en-US" sz="1000" dirty="0"/>
              <a:t>When introduced into an Rh-negative mother's bloodstream, Rh immune globulin antibodies locate any Rh-positive fetal red blood cells that are present. The antibodies attach to the Rh-positive red blood cells, masking their presence from the mother's immune system. Although the Rh immune globulin antibodies destroy fetal red blood cells, not enough are destroyed to harm the fetus. </a:t>
            </a:r>
          </a:p>
          <a:p>
            <a:pPr>
              <a:spcBef>
                <a:spcPts val="0"/>
              </a:spcBef>
              <a:spcAft>
                <a:spcPts val="0"/>
              </a:spcAft>
            </a:pPr>
            <a:endParaRPr lang="en-US" sz="1000" dirty="0"/>
          </a:p>
          <a:p>
            <a:pPr>
              <a:spcBef>
                <a:spcPts val="0"/>
              </a:spcBef>
              <a:spcAft>
                <a:spcPts val="0"/>
              </a:spcAft>
            </a:pPr>
            <a:r>
              <a:rPr lang="en-US" sz="1000" dirty="0"/>
              <a:t>Rh immune globulin is given by injection into a muscle (intramuscular, or IM).</a:t>
            </a:r>
          </a:p>
          <a:p>
            <a:pPr>
              <a:spcBef>
                <a:spcPts val="0"/>
              </a:spcBef>
              <a:spcAft>
                <a:spcPts val="0"/>
              </a:spcAft>
            </a:pPr>
            <a:r>
              <a:rPr lang="en-US" sz="1000" dirty="0"/>
              <a:t>Rh immune globulin is given to all Rh-negative women who may be carrying an Rh-positive fetus.  </a:t>
            </a:r>
          </a:p>
          <a:p>
            <a:pPr>
              <a:spcBef>
                <a:spcPts val="0"/>
              </a:spcBef>
              <a:spcAft>
                <a:spcPts val="0"/>
              </a:spcAft>
            </a:pPr>
            <a:r>
              <a:rPr lang="en-US" sz="1000" dirty="0"/>
              <a:t>While it </a:t>
            </a:r>
            <a:r>
              <a:rPr lang="en-US" sz="1000" b="1" dirty="0"/>
              <a:t>prevents</a:t>
            </a:r>
            <a:r>
              <a:rPr lang="en-US" sz="1000" dirty="0"/>
              <a:t> Rh sensitization, Rh immune globulin cannot prevent damage to an Rh-positive fetus if the mother is already sensitized to the Rh factor.</a:t>
            </a:r>
          </a:p>
          <a:p>
            <a:pPr>
              <a:spcBef>
                <a:spcPts val="0"/>
              </a:spcBef>
              <a:spcAft>
                <a:spcPts val="0"/>
              </a:spcAft>
            </a:pPr>
            <a:r>
              <a:rPr lang="en-US" sz="1000" dirty="0"/>
              <a:t>Rh immune globulin should be given to all Rh-negative woman to prevent sensitization.</a:t>
            </a:r>
          </a:p>
          <a:p>
            <a:endParaRPr lang="en-US" sz="1000" dirty="0"/>
          </a:p>
          <a:p>
            <a:r>
              <a:rPr lang="en-US" sz="1000" dirty="0"/>
              <a:t>In maternal trauma, the Kleihauer-Betke (KB) test has traditionally been used to detect transplacental hemorrhage (TPH), so that Rh-negative women could receive appropriate Rh immune prophylaxis. Kleihauer-Betke testing accurately predicts the risk of preterm labor (PTL) after maternal trauma. Clinical assessment does not. With a negative KB test, posttrauma electronic fetal monitoring duration may be limited safely. With a positive KB test, the significant risk of PTL mandates detailed monitoring. KB testing has important advantages to all maternal trauma victims, regardless of Rh status.</a:t>
            </a:r>
            <a:endParaRPr lang="en-US" sz="1000"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37</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4127806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caution is necessary</a:t>
            </a:r>
            <a:r>
              <a:rPr lang="en-US" baseline="0" dirty="0" smtClean="0"/>
              <a:t> to reduce radiation exposure, it should never be done at the expense of the mothers welfare.  All injuries should be identified during the primary and secondary assessment with the use of radiography when necessary.</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38</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1732984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injured trauma patients receive a substantial dose of radiation.</a:t>
            </a:r>
            <a:r>
              <a:rPr lang="en-US" baseline="0" dirty="0" smtClean="0"/>
              <a:t> </a:t>
            </a:r>
            <a:r>
              <a:rPr lang="en-US" dirty="0" smtClean="0"/>
              <a:t>Radiation exposure is cumulative. The low individual risk of cancer becomes a greater</a:t>
            </a:r>
            <a:r>
              <a:rPr lang="en-US" baseline="0" dirty="0" smtClean="0"/>
              <a:t>  </a:t>
            </a:r>
            <a:r>
              <a:rPr lang="en-US" dirty="0" smtClean="0"/>
              <a:t>public health issue when multiplied by a large number of examinations and over the life time of the patient. </a:t>
            </a:r>
          </a:p>
          <a:p>
            <a:endParaRPr lang="en-US" dirty="0" smtClean="0"/>
          </a:p>
          <a:p>
            <a:r>
              <a:rPr lang="en-US" dirty="0" smtClean="0"/>
              <a:t>Though CT</a:t>
            </a:r>
            <a:r>
              <a:rPr lang="en-US" baseline="0" dirty="0" smtClean="0"/>
              <a:t>  </a:t>
            </a:r>
            <a:r>
              <a:rPr lang="en-US" dirty="0" smtClean="0"/>
              <a:t>scans are an invaluable resource and are becoming more easily accessible, they should</a:t>
            </a:r>
            <a:r>
              <a:rPr lang="en-US" baseline="0" dirty="0" smtClean="0"/>
              <a:t> </a:t>
            </a:r>
            <a:r>
              <a:rPr lang="en-US" dirty="0" smtClean="0"/>
              <a:t>not replace careful clinical examination and should be used only in appropriate patients.</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39</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1765412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0B1C7-23E5-4613-B9CF-B340AC67D85B}" type="slidenum">
              <a:rPr lang="en-US"/>
              <a:pPr/>
              <a:t>4</a:t>
            </a:fld>
            <a:endParaRPr lang="en-US" dirty="0"/>
          </a:p>
        </p:txBody>
      </p:sp>
      <p:sp>
        <p:nvSpPr>
          <p:cNvPr id="125954"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5955" name="Rectangle 3"/>
          <p:cNvSpPr>
            <a:spLocks noGrp="1" noChangeArrowheads="1"/>
          </p:cNvSpPr>
          <p:nvPr>
            <p:ph type="body" idx="1"/>
          </p:nvPr>
        </p:nvSpPr>
        <p:spPr bwMode="auto">
          <a:xfrm>
            <a:off x="975915" y="4560570"/>
            <a:ext cx="5363372" cy="4320540"/>
          </a:xfrm>
          <a:prstGeom prst="rect">
            <a:avLst/>
          </a:prstGeom>
          <a:solidFill>
            <a:srgbClr val="FFFFFF"/>
          </a:solidFill>
          <a:ln>
            <a:noFill/>
            <a:miter lim="800000"/>
            <a:headEnd/>
            <a:tailEnd/>
          </a:ln>
        </p:spPr>
        <p:txBody>
          <a:bodyPr lIns="96656" tIns="48328" rIns="96656" bIns="48328"/>
          <a:lstStyle/>
          <a:p>
            <a:r>
              <a:rPr lang="en-US" dirty="0" smtClean="0"/>
              <a:t>Trauma</a:t>
            </a:r>
            <a:r>
              <a:rPr lang="en-US" baseline="0" dirty="0" smtClean="0"/>
              <a:t> poses a serious and preventable risk to the pregnant woman and her fetus. Although, the exact incidence remains uncertain, trauma accounts for approximately 46% of all maternal deaths. Many of these deaths are avoidable with education about proper safety restraint use and the avoidance of intoxicating substances and distracted driving. </a:t>
            </a:r>
          </a:p>
          <a:p>
            <a:endParaRPr lang="en-US" baseline="0" dirty="0" smtClean="0"/>
          </a:p>
          <a:p>
            <a:r>
              <a:rPr lang="en-US" baseline="0" dirty="0" smtClean="0"/>
              <a:t>It is estimated that between 34% and 64% of pregnant trauma patients involved in a motor vehicle crash (MVC) were unrestrained. Additionally, in one study 45% of pregnant trauma patients were found to be positive for an intoxicant.  </a:t>
            </a:r>
          </a:p>
          <a:p>
            <a:endParaRPr lang="en-US" baseline="0" dirty="0" smtClean="0"/>
          </a:p>
          <a:p>
            <a:r>
              <a:rPr lang="en-US" baseline="0" dirty="0" smtClean="0"/>
              <a:t>Non-accidental trauma, such as domestic violence and suicide are common in pregnancy.  Statistics are likely, grossly underreported by victims. Homicide rates of pregnant and post-partum women in New York City showed that homicide was the 2</a:t>
            </a:r>
            <a:r>
              <a:rPr lang="en-US" baseline="30000" dirty="0" smtClean="0"/>
              <a:t>nd</a:t>
            </a:r>
            <a:r>
              <a:rPr lang="en-US" baseline="0" dirty="0" smtClean="0"/>
              <a:t> most common cause of death among pregnant and post-partum women. Further, suicide was responsible for 10% of all maternal deaths.</a:t>
            </a:r>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cs typeface="+mn-cs"/>
              </a:rPr>
              <a:t>Ultrasound is safe, but has fairly poor sensitivity for diagnosing abruption. However, if a clot is visualized, prediction of abruption is high. The FAST exam becomes less accurate with increased gestational age, as the uterus crowds the abdominal cavity.</a:t>
            </a:r>
          </a:p>
          <a:p>
            <a:endParaRPr lang="en-US" dirty="0">
              <a:latin typeface="Arial" charset="0"/>
              <a:cs typeface="+mn-cs"/>
            </a:endParaRPr>
          </a:p>
          <a:p>
            <a:r>
              <a:rPr lang="en-US" dirty="0">
                <a:latin typeface="Arial" charset="0"/>
                <a:cs typeface="+mn-cs"/>
              </a:rPr>
              <a:t>Use of plain films typically outweigh the risks of radiation exposure and </a:t>
            </a:r>
          </a:p>
          <a:p>
            <a:endParaRPr lang="en-US" dirty="0">
              <a:latin typeface="Arial" charset="0"/>
              <a:cs typeface="+mn-cs"/>
            </a:endParaRPr>
          </a:p>
          <a:p>
            <a:r>
              <a:rPr lang="en-US" dirty="0">
                <a:latin typeface="Arial" charset="0"/>
                <a:cs typeface="+mn-cs"/>
              </a:rPr>
              <a:t>In mid to late pregnancy there is no single study that carries enough radiation to harm a fetus. The highest radiation dose occurs with CT, thus only indicated studies should be ordered. </a:t>
            </a:r>
            <a:r>
              <a:rPr lang="en-US" dirty="0" smtClean="0"/>
              <a:t>CT scan is  noninvasive and provides additional information related to the retroperitoneum and GU tract.  More specific uterine and fetal injuries can be determined.</a:t>
            </a:r>
            <a:endParaRPr lang="en-US" dirty="0">
              <a:latin typeface="Arial" charset="0"/>
              <a:cs typeface="+mn-cs"/>
            </a:endParaRPr>
          </a:p>
          <a:p>
            <a:endParaRPr lang="en-US" dirty="0">
              <a:latin typeface="Arial" charset="0"/>
              <a:cs typeface="+mn-cs"/>
            </a:endParaRPr>
          </a:p>
          <a:p>
            <a:r>
              <a:rPr lang="en-US" dirty="0">
                <a:latin typeface="Arial" charset="0"/>
                <a:cs typeface="+mn-cs"/>
              </a:rPr>
              <a:t>Magnetic resonance imaging has not been associated with adverse fetal effects.</a:t>
            </a:r>
          </a:p>
          <a:p>
            <a:endParaRPr lang="en-US" dirty="0">
              <a:latin typeface="Arial" charset="0"/>
              <a:cs typeface="+mn-cs"/>
            </a:endParaRPr>
          </a:p>
          <a:p>
            <a:r>
              <a:rPr lang="en-US" dirty="0">
                <a:latin typeface="Arial" charset="0"/>
                <a:cs typeface="+mn-cs"/>
              </a:rPr>
              <a:t>Other than a brain flow study, there is little indication for nuclear medicine imaging. </a:t>
            </a:r>
          </a:p>
          <a:p>
            <a:pPr defTabSz="951525">
              <a:defRPr/>
            </a:pPr>
            <a:endParaRPr lang="en-US" dirty="0">
              <a:latin typeface="Arial" charset="0"/>
              <a:cs typeface="+mn-cs"/>
            </a:endParaRP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40</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740967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FDA pregnancy categories should be noted for every medication given</a:t>
            </a:r>
          </a:p>
          <a:p>
            <a:endParaRPr lang="en-US" dirty="0" smtClean="0"/>
          </a:p>
          <a:p>
            <a:r>
              <a:rPr lang="en-US" dirty="0" smtClean="0"/>
              <a:t>Few medications are known to be safe</a:t>
            </a:r>
          </a:p>
          <a:p>
            <a:endParaRPr lang="en-US" sz="1900" dirty="0"/>
          </a:p>
          <a:p>
            <a:r>
              <a:rPr lang="en-US" sz="1900" dirty="0"/>
              <a:t>Weigh the risks and benefits</a:t>
            </a:r>
          </a:p>
          <a:p>
            <a:endParaRPr lang="en-US" dirty="0" smtClean="0"/>
          </a:p>
          <a:p>
            <a:r>
              <a:rPr lang="en-US" dirty="0" smtClean="0"/>
              <a:t>Tetanus is NOT contraindicated, administer as appropriate</a:t>
            </a:r>
          </a:p>
          <a:p>
            <a:endParaRPr lang="en-US" dirty="0" smtClean="0"/>
          </a:p>
          <a:p>
            <a:r>
              <a:rPr lang="en-US" dirty="0" smtClean="0"/>
              <a:t>Do not withhold analgesics</a:t>
            </a:r>
          </a:p>
          <a:p>
            <a:endParaRPr lang="en-US" dirty="0" smtClean="0"/>
          </a:p>
          <a:p>
            <a:r>
              <a:rPr lang="en-US" dirty="0" smtClean="0"/>
              <a:t>Anesthesia drugs</a:t>
            </a:r>
            <a:r>
              <a:rPr lang="en-US" baseline="0" dirty="0" smtClean="0"/>
              <a:t> fall in Category C</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41</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884080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dirty="0">
                <a:latin typeface="Arial" charset="0"/>
                <a:cs typeface="+mn-cs"/>
              </a:rPr>
              <a:t>Placental injury is a threat to both patients. The early separation of the placenta deprives the fetus of oxygen, leading to hypoxia and death if the fetus is not delivered quickly. Further, the uterus is unable to contract to constrict bleeding vessels in the uterine wall, as the fetus remains within the uterus. Thus the mother is at risk for significant blood loss. Additionally, the thromboplastin which is released as a result of the abruption can cause or worsen disseminated intravascular coagulopathy (DIC).</a:t>
            </a:r>
          </a:p>
          <a:p>
            <a:pPr defTabSz="951525">
              <a:defRPr/>
            </a:pPr>
            <a:endParaRPr lang="en-US" dirty="0">
              <a:latin typeface="Arial" charset="0"/>
              <a:cs typeface="+mn-cs"/>
            </a:endParaRPr>
          </a:p>
          <a:p>
            <a:pPr defTabSz="951525">
              <a:defRPr/>
            </a:pPr>
            <a:r>
              <a:rPr lang="en-US" dirty="0">
                <a:latin typeface="Arial" charset="0"/>
                <a:cs typeface="+mn-cs"/>
              </a:rPr>
              <a:t>*The uterine cavity can hold the entire blood volume of an adult. </a:t>
            </a:r>
          </a:p>
          <a:p>
            <a:pPr defTabSz="951525">
              <a:defRPr/>
            </a:pPr>
            <a:endParaRPr lang="en-US" dirty="0">
              <a:latin typeface="Arial" charset="0"/>
              <a:cs typeface="+mn-cs"/>
            </a:endParaRPr>
          </a:p>
          <a:p>
            <a:pPr defTabSz="951525">
              <a:defRPr/>
            </a:pPr>
            <a:r>
              <a:rPr lang="en-US" dirty="0">
                <a:latin typeface="Arial" charset="0"/>
                <a:cs typeface="+mn-cs"/>
              </a:rPr>
              <a:t>*</a:t>
            </a:r>
            <a:r>
              <a:rPr lang="en-US" b="1" dirty="0">
                <a:latin typeface="Arial" charset="0"/>
                <a:cs typeface="+mn-cs"/>
              </a:rPr>
              <a:t>If abruption is occult, the first signs of fetal and maternal compromise may be non-reassuring fetal heart tones. Thus early fetal monitoring is important.  </a:t>
            </a:r>
          </a:p>
          <a:p>
            <a:pPr defTabSz="951525">
              <a:defRPr/>
            </a:pPr>
            <a:endParaRPr lang="en-US" dirty="0">
              <a:latin typeface="Arial" charset="0"/>
              <a:cs typeface="+mn-cs"/>
            </a:endParaRPr>
          </a:p>
          <a:p>
            <a:pPr defTabSz="951525">
              <a:defRPr/>
            </a:pPr>
            <a:r>
              <a:rPr lang="en-US" dirty="0">
                <a:latin typeface="Arial" charset="0"/>
                <a:cs typeface="+mn-cs"/>
              </a:rPr>
              <a:t>Abruption is the cause of at least 50% of fetal death. </a:t>
            </a:r>
          </a:p>
          <a:p>
            <a:pPr defTabSz="951525">
              <a:defRPr/>
            </a:pPr>
            <a:endParaRPr lang="en-US" dirty="0">
              <a:latin typeface="Arial" charset="0"/>
              <a:cs typeface="+mn-cs"/>
            </a:endParaRPr>
          </a:p>
          <a:p>
            <a:pPr defTabSz="951525">
              <a:defRPr/>
            </a:pPr>
            <a:r>
              <a:rPr lang="en-US" dirty="0">
                <a:latin typeface="Arial" charset="0"/>
                <a:cs typeface="+mn-cs"/>
              </a:rPr>
              <a:t>Even without outward signs of trauma a sudden deceleration can create a shearing force which may result in abruption. </a:t>
            </a:r>
          </a:p>
          <a:p>
            <a:pPr defTabSz="951525">
              <a:defRPr/>
            </a:pPr>
            <a:endParaRPr lang="en-US" dirty="0">
              <a:latin typeface="Arial" charset="0"/>
              <a:cs typeface="+mn-cs"/>
            </a:endParaRPr>
          </a:p>
          <a:p>
            <a:pPr defTabSz="951525">
              <a:defRPr/>
            </a:pPr>
            <a:endParaRPr lang="en-US" dirty="0">
              <a:latin typeface="Arial" charset="0"/>
              <a:cs typeface="+mn-cs"/>
            </a:endParaRPr>
          </a:p>
          <a:p>
            <a:pPr defTabSz="951525">
              <a:defRPr/>
            </a:pPr>
            <a:endParaRPr lang="en-US" dirty="0">
              <a:latin typeface="Arial" charset="0"/>
              <a:cs typeface="+mn-cs"/>
            </a:endParaRP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42</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072933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4723" y="4560570"/>
            <a:ext cx="5745757" cy="4659214"/>
          </a:xfrm>
        </p:spPr>
        <p:txBody>
          <a:bodyPr/>
          <a:lstStyle/>
          <a:p>
            <a:pPr defTabSz="951525">
              <a:defRPr/>
            </a:pPr>
            <a:r>
              <a:rPr lang="en-US" sz="1000" dirty="0">
                <a:latin typeface="Arial" charset="0"/>
                <a:cs typeface="+mn-cs"/>
              </a:rPr>
              <a:t>The placenta does not have the ability to contract and expand, and thus cannot vasoconstrict to control bleeding like the uterus. With deceleration and acceleration injuries, a shearing will occur within the tissues of the placenta. This shearing causes separation of the placenta from the uterine wall. </a:t>
            </a:r>
            <a:r>
              <a:rPr lang="en-US" sz="1000" b="1" dirty="0">
                <a:latin typeface="Arial" charset="0"/>
                <a:cs typeface="+mn-cs"/>
              </a:rPr>
              <a:t>In severe blunt trauma, abruption is very common, occurring in 40% of cases. Of these cases, fetal death occurs 60% of the time.</a:t>
            </a:r>
          </a:p>
          <a:p>
            <a:pPr defTabSz="951525">
              <a:defRPr/>
            </a:pPr>
            <a:endParaRPr lang="en-US" sz="1000" dirty="0">
              <a:latin typeface="Arial" charset="0"/>
              <a:cs typeface="+mn-cs"/>
            </a:endParaRPr>
          </a:p>
          <a:p>
            <a:pPr defTabSz="951525">
              <a:defRPr/>
            </a:pPr>
            <a:r>
              <a:rPr lang="en-US" sz="1000" dirty="0">
                <a:latin typeface="Arial" charset="0"/>
                <a:cs typeface="+mn-cs"/>
              </a:rPr>
              <a:t>Of all fetal deaths from trauma, abruption is the cause of at least 50%.</a:t>
            </a:r>
          </a:p>
          <a:p>
            <a:pPr defTabSz="951525">
              <a:defRPr/>
            </a:pPr>
            <a:endParaRPr lang="en-US" sz="1000" dirty="0">
              <a:latin typeface="Arial" charset="0"/>
              <a:cs typeface="+mn-cs"/>
            </a:endParaRPr>
          </a:p>
          <a:p>
            <a:pPr defTabSz="951525">
              <a:defRPr/>
            </a:pPr>
            <a:r>
              <a:rPr lang="en-US" sz="1000" dirty="0">
                <a:latin typeface="Arial" charset="0"/>
                <a:cs typeface="+mn-cs"/>
              </a:rPr>
              <a:t>Although there is a greater likelihood of abruption with severe blunt trauma, the occurrence of abruption can not be predicted with use of severity of injury measures, such as ISS.</a:t>
            </a:r>
          </a:p>
          <a:p>
            <a:pPr defTabSz="951525">
              <a:defRPr/>
            </a:pPr>
            <a:endParaRPr lang="en-US" sz="1000" dirty="0">
              <a:latin typeface="Arial" charset="0"/>
              <a:cs typeface="+mn-cs"/>
            </a:endParaRPr>
          </a:p>
          <a:p>
            <a:pPr defTabSz="951525">
              <a:defRPr/>
            </a:pPr>
            <a:r>
              <a:rPr lang="en-US" sz="1000" dirty="0">
                <a:latin typeface="Arial" charset="0"/>
                <a:cs typeface="+mn-cs"/>
              </a:rPr>
              <a:t>In patients beyond 23 to 24 weeks </a:t>
            </a:r>
            <a:r>
              <a:rPr lang="en-US" sz="1000" b="1" i="1" dirty="0">
                <a:latin typeface="Arial" charset="0"/>
                <a:cs typeface="+mn-cs"/>
              </a:rPr>
              <a:t>tocodynamometry (measuring uterine contractions), is the most sensitive predictor of abruption</a:t>
            </a:r>
            <a:r>
              <a:rPr lang="en-US" sz="1000" dirty="0">
                <a:latin typeface="Arial" charset="0"/>
                <a:cs typeface="+mn-cs"/>
              </a:rPr>
              <a:t>. </a:t>
            </a:r>
            <a:r>
              <a:rPr lang="en-US" sz="1000" b="1" dirty="0">
                <a:latin typeface="Arial" charset="0"/>
                <a:cs typeface="+mn-cs"/>
              </a:rPr>
              <a:t>Monitoring should begin as soon as the mother is stable. </a:t>
            </a:r>
          </a:p>
          <a:p>
            <a:pPr defTabSz="951525">
              <a:defRPr/>
            </a:pPr>
            <a:endParaRPr lang="en-US" sz="1000" dirty="0">
              <a:latin typeface="Arial" charset="0"/>
              <a:cs typeface="+mn-cs"/>
            </a:endParaRPr>
          </a:p>
          <a:p>
            <a:pPr defTabSz="951525">
              <a:defRPr/>
            </a:pPr>
            <a:r>
              <a:rPr lang="en-US" sz="1000" dirty="0">
                <a:latin typeface="Arial" charset="0"/>
                <a:cs typeface="+mn-cs"/>
              </a:rPr>
              <a:t>Most cases of abruption will exhibit frequent contractions, &gt;8/h and will normally occur within the initial 4 hours after the trauma. Thus 4-6 hours of FHT and tocodynamometry monitoring has become standard as a minimum for pregnancies greater than 23 weeks. </a:t>
            </a:r>
          </a:p>
          <a:p>
            <a:pPr defTabSz="951525">
              <a:defRPr/>
            </a:pPr>
            <a:endParaRPr lang="en-US" sz="1000" dirty="0">
              <a:latin typeface="Arial" charset="0"/>
              <a:cs typeface="+mn-cs"/>
            </a:endParaRPr>
          </a:p>
          <a:p>
            <a:pPr defTabSz="951525">
              <a:defRPr/>
            </a:pPr>
            <a:r>
              <a:rPr lang="en-US" sz="1000" dirty="0">
                <a:latin typeface="Arial" charset="0"/>
                <a:cs typeface="+mn-cs"/>
              </a:rPr>
              <a:t>If there is no uterine tenderness, bleeding, fetal distress, serious maternal injuries </a:t>
            </a:r>
            <a:r>
              <a:rPr lang="en-US" sz="1000" b="1" dirty="0">
                <a:latin typeface="Arial" charset="0"/>
                <a:cs typeface="+mn-cs"/>
              </a:rPr>
              <a:t>and</a:t>
            </a:r>
            <a:r>
              <a:rPr lang="en-US" sz="1000" dirty="0">
                <a:latin typeface="Arial" charset="0"/>
                <a:cs typeface="+mn-cs"/>
              </a:rPr>
              <a:t> fewer than 1 contraction every 10 minutes the risk of abruption is small. However, the literature shows rare cases of abruption occurring up to 6 days post trauma. Pregnant women involved in a trauma should be educated on what to look for after they are discharged. (vaginal bleeding, abdominal pain and/or rigidity, frequent contractions).</a:t>
            </a:r>
          </a:p>
          <a:p>
            <a:endParaRPr lang="en-US" sz="1000" dirty="0"/>
          </a:p>
          <a:p>
            <a:endParaRPr lang="en-US" sz="1000"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43</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2199099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dirty="0">
                <a:latin typeface="Arial" charset="0"/>
                <a:cs typeface="+mn-cs"/>
              </a:rPr>
              <a:t>Uterine rupture:  Uterine rupture may result from a serosal hemorrhage, uterine avulsions, disruption of the uterine wall, placenta, fetus, or umbilical cord. 75% of uterine ruptures involve the fundus. Signs and symptoms of uterine rupture are: uterine tenderness, nonreasuring fetal heart tones, rapid hypovolemic shock, peritoneal irritation, distention, rebound tenderness, guarding and rigidity.  </a:t>
            </a:r>
          </a:p>
          <a:p>
            <a:pPr defTabSz="951525">
              <a:defRPr/>
            </a:pPr>
            <a:endParaRPr lang="en-US" dirty="0">
              <a:latin typeface="Arial" charset="0"/>
              <a:cs typeface="+mn-cs"/>
            </a:endParaRPr>
          </a:p>
          <a:p>
            <a:pPr defTabSz="951525">
              <a:defRPr/>
            </a:pPr>
            <a:r>
              <a:rPr lang="en-US" dirty="0">
                <a:latin typeface="Arial" charset="0"/>
                <a:cs typeface="+mn-cs"/>
              </a:rPr>
              <a:t>Risk factors: prior cesarean section, other uterine surgeries or malformations, uterine over-distention (polyhydramnios) and multiple gestation. </a:t>
            </a:r>
          </a:p>
          <a:p>
            <a:pPr defTabSz="951525">
              <a:defRPr/>
            </a:pPr>
            <a:endParaRPr lang="en-US" dirty="0">
              <a:latin typeface="Arial" charset="0"/>
              <a:cs typeface="+mn-cs"/>
            </a:endParaRP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44</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998025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dirty="0"/>
              <a:t>Fetal head injury most common occurs with maternal pelvic fractures, especially if the head is engaged in the pelvis</a:t>
            </a:r>
            <a:endParaRPr lang="en-US" dirty="0">
              <a:latin typeface="Arial" charset="0"/>
              <a:cs typeface="+mn-cs"/>
            </a:endParaRPr>
          </a:p>
          <a:p>
            <a:pPr defTabSz="951525">
              <a:defRPr/>
            </a:pPr>
            <a:endParaRPr lang="en-US" dirty="0">
              <a:latin typeface="Arial" charset="0"/>
              <a:cs typeface="+mn-cs"/>
            </a:endParaRPr>
          </a:p>
          <a:p>
            <a:pPr defTabSz="951525">
              <a:defRPr/>
            </a:pPr>
            <a:endParaRPr lang="en-US" dirty="0">
              <a:latin typeface="Arial" charset="0"/>
              <a:cs typeface="+mn-cs"/>
            </a:endParaRPr>
          </a:p>
          <a:p>
            <a:pPr defTabSz="951525">
              <a:defRPr/>
            </a:pPr>
            <a:r>
              <a:rPr lang="en-US" dirty="0">
                <a:latin typeface="Arial" charset="0"/>
                <a:cs typeface="+mn-cs"/>
              </a:rPr>
              <a:t>For blunt trauma, the injury pattern will differ depending on gestational age. </a:t>
            </a:r>
          </a:p>
          <a:p>
            <a:pPr defTabSz="951525">
              <a:defRPr/>
            </a:pPr>
            <a:endParaRPr lang="en-US" dirty="0">
              <a:latin typeface="Arial" charset="0"/>
              <a:cs typeface="+mn-cs"/>
            </a:endParaRPr>
          </a:p>
          <a:p>
            <a:pPr defTabSz="951525">
              <a:defRPr/>
            </a:pPr>
            <a:r>
              <a:rPr lang="en-US" dirty="0">
                <a:latin typeface="Arial" charset="0"/>
                <a:cs typeface="+mn-cs"/>
              </a:rPr>
              <a:t>Because of increased vascularity increase in splenic and retroperitoneal injury. </a:t>
            </a:r>
          </a:p>
          <a:p>
            <a:pPr defTabSz="951525">
              <a:defRPr/>
            </a:pPr>
            <a:r>
              <a:rPr lang="en-US" dirty="0">
                <a:latin typeface="Arial" charset="0"/>
                <a:cs typeface="+mn-cs"/>
              </a:rPr>
              <a:t>In blunt trauma: most frequent injuries are head trauma, intraabdominal bleeding, visceral rupture and pelvic fractures.  Higher incidence of hepatic, splenic and uterine. Gastro less common. </a:t>
            </a:r>
          </a:p>
          <a:p>
            <a:pPr defTabSz="951525">
              <a:defRPr/>
            </a:pPr>
            <a:endParaRPr lang="en-US" dirty="0">
              <a:latin typeface="Arial" charset="0"/>
              <a:cs typeface="+mn-cs"/>
            </a:endParaRPr>
          </a:p>
          <a:p>
            <a:pPr defTabSz="951525">
              <a:defRPr/>
            </a:pPr>
            <a:r>
              <a:rPr lang="en-US" dirty="0">
                <a:latin typeface="Arial" charset="0"/>
                <a:cs typeface="+mn-cs"/>
              </a:rPr>
              <a:t>Direct fetal injury = less than 1% of severe blunt trauma. Maternal tissue is protective. Most common is head injury, more common when engagement has occurred and there are pelvic fractures. </a:t>
            </a:r>
          </a:p>
          <a:p>
            <a:pPr defTabSz="951525">
              <a:defRPr/>
            </a:pPr>
            <a:r>
              <a:rPr lang="en-US" dirty="0">
                <a:latin typeface="Arial" charset="0"/>
                <a:cs typeface="+mn-cs"/>
              </a:rPr>
              <a:t>Maternal and fetal deaths were highest with internal injuries to the thorax, abdomen and pelvis.</a:t>
            </a:r>
          </a:p>
          <a:p>
            <a:pPr defTabSz="951525">
              <a:defRPr/>
            </a:pPr>
            <a:r>
              <a:rPr lang="en-US" dirty="0">
                <a:latin typeface="Arial" charset="0"/>
                <a:cs typeface="+mn-cs"/>
              </a:rPr>
              <a:t>Don’t embolize vessels which feed the uterus. But useful with pelvic fractures. Use with caution due to radiation exposure but use if indicated. </a:t>
            </a: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45</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453415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dirty="0">
                <a:latin typeface="Arial" charset="0"/>
                <a:cs typeface="+mn-cs"/>
              </a:rPr>
              <a:t>Pelvic fractures: Maternal mortality is approximately 9% compared to a fetal mortality rate of 35%. Fetal deaths are more common with maternal vascular injuries, due to the high risk of disrupted blood flow to the uterus. </a:t>
            </a:r>
          </a:p>
          <a:p>
            <a:pPr defTabSz="951525">
              <a:defRPr/>
            </a:pPr>
            <a:endParaRPr lang="en-US" dirty="0">
              <a:latin typeface="Arial" charset="0"/>
              <a:cs typeface="+mn-cs"/>
            </a:endParaRPr>
          </a:p>
          <a:p>
            <a:pPr defTabSz="951525">
              <a:defRPr/>
            </a:pPr>
            <a:r>
              <a:rPr lang="en-US" dirty="0">
                <a:latin typeface="Arial" charset="0"/>
                <a:cs typeface="+mn-cs"/>
              </a:rPr>
              <a:t>Outcomes depended on DEGREE OF INJURY, unlike in abdominal trauma. </a:t>
            </a:r>
          </a:p>
          <a:p>
            <a:pPr defTabSz="951525">
              <a:defRPr/>
            </a:pPr>
            <a:endParaRPr lang="en-US" dirty="0">
              <a:latin typeface="Arial" charset="0"/>
              <a:cs typeface="+mn-cs"/>
            </a:endParaRPr>
          </a:p>
          <a:p>
            <a:pPr defTabSz="951525">
              <a:defRPr/>
            </a:pPr>
            <a:r>
              <a:rPr lang="en-US" dirty="0">
                <a:latin typeface="Arial" charset="0"/>
                <a:cs typeface="+mn-cs"/>
              </a:rPr>
              <a:t>Fetal head and clavicle injuries are more common in pelvic fractures. </a:t>
            </a:r>
          </a:p>
          <a:p>
            <a:pPr defTabSz="951525">
              <a:defRPr/>
            </a:pPr>
            <a:endParaRPr lang="en-US" dirty="0">
              <a:latin typeface="Arial" charset="0"/>
              <a:cs typeface="+mn-cs"/>
            </a:endParaRPr>
          </a:p>
          <a:p>
            <a:pPr defTabSz="951525">
              <a:defRPr/>
            </a:pPr>
            <a:r>
              <a:rPr lang="en-US" dirty="0">
                <a:latin typeface="Arial" charset="0"/>
                <a:cs typeface="+mn-cs"/>
              </a:rPr>
              <a:t>Due to the close association between pelvic fractures and urethral and bladder injuries, care should be taken to observe for blood at the urethral meatus before inserting a urinary catheter.</a:t>
            </a:r>
          </a:p>
          <a:p>
            <a:pPr defTabSz="951525">
              <a:defRPr/>
            </a:pPr>
            <a:endParaRPr lang="en-US" dirty="0">
              <a:latin typeface="Arial" charset="0"/>
              <a:cs typeface="+mn-cs"/>
            </a:endParaRPr>
          </a:p>
          <a:p>
            <a:pPr defTabSz="951525">
              <a:defRPr/>
            </a:pPr>
            <a:r>
              <a:rPr lang="en-US" dirty="0">
                <a:latin typeface="Arial" charset="0"/>
                <a:cs typeface="+mn-cs"/>
              </a:rPr>
              <a:t>In the diagnosis of pelvic fractures CT can be used sparingly, plain x-rays are often sufficient.</a:t>
            </a: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46</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87391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dirty="0">
                <a:latin typeface="Arial" charset="0"/>
                <a:cs typeface="+mn-cs"/>
              </a:rPr>
              <a:t>Care should be used with angiography due to the high levels of radiation associated with the procedure. Additionally,  embolizing vessels feeding the uterus will compromise the fetus. However, to save the mother’s life, no therapy should be withheld. Provide lead shielding for fetus. </a:t>
            </a:r>
          </a:p>
          <a:p>
            <a:pPr defTabSz="951525">
              <a:defRPr/>
            </a:pPr>
            <a:endParaRPr lang="en-US" dirty="0">
              <a:latin typeface="Arial" charset="0"/>
              <a:cs typeface="+mn-cs"/>
            </a:endParaRPr>
          </a:p>
          <a:p>
            <a:pPr defTabSz="951525">
              <a:defRPr/>
            </a:pPr>
            <a:r>
              <a:rPr lang="en-US" dirty="0">
                <a:latin typeface="Arial" charset="0"/>
                <a:cs typeface="+mn-cs"/>
              </a:rPr>
              <a:t>Pelvic fractures are not a complete contra-indication to a vaginal delivery, but severely dislocated fractures or large areas of healing bone, may prevent it</a:t>
            </a:r>
          </a:p>
          <a:p>
            <a:pPr defTabSz="951525">
              <a:defRPr/>
            </a:pPr>
            <a:endParaRPr lang="en-US" dirty="0">
              <a:latin typeface="Arial" charset="0"/>
              <a:cs typeface="+mn-cs"/>
            </a:endParaRPr>
          </a:p>
          <a:p>
            <a:pPr defTabSz="951525">
              <a:defRPr/>
            </a:pPr>
            <a:r>
              <a:rPr lang="en-US" dirty="0">
                <a:latin typeface="Arial" charset="0"/>
                <a:cs typeface="+mn-cs"/>
              </a:rPr>
              <a:t>One study showed that 75% of women who had pelvic fractures in their 3</a:t>
            </a:r>
            <a:r>
              <a:rPr lang="en-US" baseline="30000" dirty="0">
                <a:latin typeface="Arial" charset="0"/>
                <a:cs typeface="+mn-cs"/>
              </a:rPr>
              <a:t>rd</a:t>
            </a:r>
            <a:r>
              <a:rPr lang="en-US" dirty="0">
                <a:latin typeface="Arial" charset="0"/>
                <a:cs typeface="+mn-cs"/>
              </a:rPr>
              <a:t> trimester, were able to give birth vaginally. </a:t>
            </a: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47</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751211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r>
              <a:rPr lang="en-US" dirty="0">
                <a:latin typeface="Arial" charset="0"/>
                <a:cs typeface="+mn-cs"/>
              </a:rPr>
              <a:t>Penetrating trauma: Depending on source and type of injury there is a 40-70% fetal demise rate and 5-10% maternal death rate. Pregnancy may be protective for the mother due to the displacement of internal organs, deflecting injury to the fetus. It the upper abdomen is injured there is more likely to be a bowel injury and lower abdomen is more likely to injure the fetus. </a:t>
            </a:r>
          </a:p>
          <a:p>
            <a:pPr defTabSz="951525">
              <a:defRPr/>
            </a:pPr>
            <a:endParaRPr lang="en-US" dirty="0">
              <a:latin typeface="Arial" charset="0"/>
              <a:cs typeface="+mn-cs"/>
            </a:endParaRPr>
          </a:p>
          <a:p>
            <a:pPr defTabSz="951525">
              <a:defRPr/>
            </a:pPr>
            <a:r>
              <a:rPr lang="en-US" dirty="0">
                <a:latin typeface="Arial" charset="0"/>
                <a:cs typeface="+mn-cs"/>
              </a:rPr>
              <a:t>The decision to take the patient to surgery should depend on the location of the injury, size of the uterus and maternal and fetal vitals. Injuries in the upper abdomen will usually be handled with surgery. If both mother and baby are stable and the injury is in the lower abdomen a conservative approach may be appropriate. </a:t>
            </a:r>
          </a:p>
          <a:p>
            <a:pPr defTabSz="951525">
              <a:defRPr/>
            </a:pPr>
            <a:endParaRPr lang="en-US" dirty="0">
              <a:latin typeface="Arial" charset="0"/>
              <a:cs typeface="+mn-cs"/>
            </a:endParaRPr>
          </a:p>
          <a:p>
            <a:pPr defTabSz="951525">
              <a:defRPr/>
            </a:pPr>
            <a:r>
              <a:rPr lang="en-US" dirty="0">
                <a:latin typeface="Arial" charset="0"/>
                <a:cs typeface="+mn-cs"/>
              </a:rPr>
              <a:t>Massive hemorrhage can occur from uterine injuries due to the blood that is shunted to uterus. Quick control of bleeding must be achieved. With GSW this requires exploratory surgery almost exclusively.</a:t>
            </a:r>
          </a:p>
          <a:p>
            <a:pPr defTabSz="951525">
              <a:defRPr/>
            </a:pPr>
            <a:endParaRPr lang="en-US" dirty="0">
              <a:latin typeface="Arial" charset="0"/>
              <a:cs typeface="+mn-cs"/>
            </a:endParaRPr>
          </a:p>
          <a:p>
            <a:pPr defTabSz="951525">
              <a:defRPr/>
            </a:pPr>
            <a:r>
              <a:rPr lang="en-US" dirty="0">
                <a:latin typeface="Arial" charset="0"/>
                <a:cs typeface="+mn-cs"/>
              </a:rPr>
              <a:t>Administer antibiotics for anaerobic and gram negative if bowel involvement.</a:t>
            </a:r>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48</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1182617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the event of a cardiac arrest in a gravid patient, a perimortem cesarean section should be considered as a potential lifesaving procedure for the mother and fetus. Despite the attempt to displace the uterus and decrease aortocaval compression, attempts to restore circulation may be unsuccessful. Both obstruction of the abdominal aorta and decreased compliance of the thoracic cavity, make CPR inadequate in the pregnant patient.  A cesarean delivery may be the best option for saving both patients. </a:t>
            </a:r>
          </a:p>
          <a:p>
            <a:endParaRPr lang="en-US" sz="1000" dirty="0"/>
          </a:p>
          <a:p>
            <a:pPr defTabSz="951525">
              <a:defRPr/>
            </a:pPr>
            <a:r>
              <a:rPr lang="en-US" sz="1000" dirty="0"/>
              <a:t>The minimal gestational age for a perimortem cesarean is a controversial issue. Compression of the aorta can occur as early as 20 weeks, it is unclear whether it is truly an impact of perfusion until 24 weeks. Further, viability of the fetus typically occurs around 23-24 weeks. Although there are some facilities that will care for a fetus as young as 22 weeks. Thus a  perimortem cesarean section could be done at 22-24 weeks of gestation and above. </a:t>
            </a:r>
          </a:p>
          <a:p>
            <a:pPr defTabSz="951525">
              <a:defRPr/>
            </a:pPr>
            <a:endParaRPr lang="en-US" sz="1000" dirty="0"/>
          </a:p>
          <a:p>
            <a:pPr defTabSz="951525">
              <a:defRPr/>
            </a:pPr>
            <a:r>
              <a:rPr lang="en-US" sz="1000" dirty="0"/>
              <a:t>Quick rule of thumb: If fundus is greater than or equal to 4 fingerbreadths above the umbilicus the fetus is likely 24 weeks old.</a:t>
            </a:r>
          </a:p>
          <a:p>
            <a:endParaRPr lang="en-US" sz="1000" dirty="0"/>
          </a:p>
          <a:p>
            <a:r>
              <a:rPr lang="en-US" sz="1000" dirty="0"/>
              <a:t>That patient should not be transported to the OR. An emergency C-section delivery kit should be available for immediate use in the emergency department. Neonatal resuscitation supplies and equipment (suction, intubation equipment, warmer, Braselow tape etc.) should be in the resuscitation room. </a:t>
            </a:r>
          </a:p>
          <a:p>
            <a:endParaRPr lang="en-US" sz="1000" dirty="0"/>
          </a:p>
          <a:p>
            <a:r>
              <a:rPr lang="en-US" sz="1000" dirty="0"/>
              <a:t>Team should include trauma team, obstetrician, neonatologist and neonatal ICU nurse. </a:t>
            </a:r>
          </a:p>
          <a:p>
            <a:endParaRPr lang="en-US" sz="1000" dirty="0"/>
          </a:p>
          <a:p>
            <a:endParaRPr lang="en-US" sz="1000" dirty="0"/>
          </a:p>
          <a:p>
            <a:endParaRPr lang="en-US" sz="1000"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49</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35520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13-19%</a:t>
            </a:r>
            <a:r>
              <a:rPr lang="en-US" baseline="0" dirty="0" smtClean="0"/>
              <a:t> of trauma in pregnancy is related to alcohol or drug use. </a:t>
            </a:r>
          </a:p>
          <a:p>
            <a:endParaRPr lang="en-US" baseline="0" dirty="0" smtClean="0"/>
          </a:p>
          <a:p>
            <a:r>
              <a:rPr lang="en-US" dirty="0">
                <a:latin typeface="Arial" charset="0"/>
                <a:cs typeface="+mn-cs"/>
              </a:rPr>
              <a:t>Between 34 and 64% of pregnant patients involved in MVC, are unrestrained.</a:t>
            </a:r>
          </a:p>
          <a:p>
            <a:endParaRPr lang="en-US" baseline="0" dirty="0" smtClean="0"/>
          </a:p>
          <a:p>
            <a:r>
              <a:rPr lang="en-US" dirty="0"/>
              <a:t>Substance abuse is a factor in traumatic injuries of pregnant patients. One institutional study showed that 45% of pregnant trauma patients were under the influence of an intoxicating substances. Further, intoxicant use lowers compliance with restraint usage. Education about the use of drugs and alcohol and their connection to trauma should be provided to women of childbearing age and during pregnancy. Additionally, social services should be offered to high risk women in particular to provide additional support during pregnancy.  </a:t>
            </a:r>
          </a:p>
          <a:p>
            <a:endParaRPr lang="en-US" dirty="0" smtClean="0"/>
          </a:p>
          <a:p>
            <a:endParaRPr lang="en-US" dirty="0" smtClean="0"/>
          </a:p>
        </p:txBody>
      </p:sp>
      <p:sp>
        <p:nvSpPr>
          <p:cNvPr id="6" name="Slide Number Placeholder 5"/>
          <p:cNvSpPr>
            <a:spLocks noGrp="1"/>
          </p:cNvSpPr>
          <p:nvPr>
            <p:ph type="sldNum" sz="quarter" idx="12"/>
          </p:nvPr>
        </p:nvSpPr>
        <p:spPr/>
        <p:txBody>
          <a:bodyPr/>
          <a:lstStyle/>
          <a:p>
            <a:fld id="{990BB5A2-6709-40F0-85C4-8EAB31E220BA}" type="slidenum">
              <a:rPr lang="en-US" smtClean="0"/>
              <a:pPr/>
              <a:t>5</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406629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0638" y="776288"/>
            <a:ext cx="4800600" cy="3600450"/>
          </a:xfrm>
        </p:spPr>
      </p:sp>
      <p:sp>
        <p:nvSpPr>
          <p:cNvPr id="3" name="Notes Placeholder 2"/>
          <p:cNvSpPr>
            <a:spLocks noGrp="1"/>
          </p:cNvSpPr>
          <p:nvPr>
            <p:ph type="body" idx="1"/>
          </p:nvPr>
        </p:nvSpPr>
        <p:spPr/>
        <p:txBody>
          <a:bodyPr/>
          <a:lstStyle/>
          <a:p>
            <a:r>
              <a:rPr lang="en-US" sz="1100" dirty="0">
                <a:solidFill>
                  <a:srgbClr val="FF0000"/>
                </a:solidFill>
              </a:rPr>
              <a:t>Case reports of perimortem cesarean sections, show that neonatal neurological outcomes are better if delivery occurs within 4 minutes of arrest. </a:t>
            </a:r>
          </a:p>
          <a:p>
            <a:endParaRPr lang="en-US" sz="1100" dirty="0">
              <a:solidFill>
                <a:srgbClr val="FF0000"/>
              </a:solidFill>
            </a:endParaRPr>
          </a:p>
          <a:p>
            <a:r>
              <a:rPr lang="en-US" sz="1100" dirty="0">
                <a:solidFill>
                  <a:srgbClr val="FF0000"/>
                </a:solidFill>
              </a:rPr>
              <a:t>Further, maternal return of circulation was found to improve when the uterus is emptied.   </a:t>
            </a:r>
          </a:p>
          <a:p>
            <a:endParaRPr lang="en-US" sz="1100" dirty="0">
              <a:solidFill>
                <a:srgbClr val="FF0000"/>
              </a:solidFill>
            </a:endParaRPr>
          </a:p>
          <a:p>
            <a:r>
              <a:rPr lang="en-US" sz="1100" dirty="0">
                <a:solidFill>
                  <a:srgbClr val="FF0000"/>
                </a:solidFill>
              </a:rPr>
              <a:t>EAST recommends that a perimortem cesarean section be performed within 4 minutes of maternal arrest. </a:t>
            </a:r>
          </a:p>
          <a:p>
            <a:endParaRPr lang="en-US" sz="1100" dirty="0"/>
          </a:p>
          <a:p>
            <a:r>
              <a:rPr lang="en-US" sz="1100" dirty="0"/>
              <a:t>Rationale: </a:t>
            </a:r>
          </a:p>
          <a:p>
            <a:pPr marL="178411" indent="-178411">
              <a:buFont typeface="Arial" pitchFamily="34" charset="0"/>
              <a:buChar char="•"/>
            </a:pPr>
            <a:r>
              <a:rPr lang="en-US" sz="1100" dirty="0"/>
              <a:t>Brain damage occurs in nonpregnant patients in 4 -6 minutes of anoxia. </a:t>
            </a:r>
          </a:p>
          <a:p>
            <a:pPr marL="178411" indent="-178411">
              <a:buFont typeface="Arial" pitchFamily="34" charset="0"/>
              <a:buChar char="•"/>
            </a:pPr>
            <a:r>
              <a:rPr lang="en-US" sz="1100" dirty="0"/>
              <a:t>Pregnant women become anoxic sooner, due to decreased functional residual capacity.</a:t>
            </a:r>
          </a:p>
          <a:p>
            <a:pPr marL="178411" indent="-178411">
              <a:buFont typeface="Arial" pitchFamily="34" charset="0"/>
              <a:buChar char="•"/>
            </a:pPr>
            <a:r>
              <a:rPr lang="en-US" sz="1100" dirty="0"/>
              <a:t>If the fundus is 4 fingerbreadths above the umbilicus, CPR is ineffective for resuscitation. Emptying the uterus will improve chance of maternal survival.</a:t>
            </a:r>
          </a:p>
          <a:p>
            <a:pPr marL="178411" indent="-178411">
              <a:buFont typeface="Arial" pitchFamily="34" charset="0"/>
              <a:buChar char="•"/>
            </a:pPr>
            <a:r>
              <a:rPr lang="en-US" sz="1100" dirty="0"/>
              <a:t>Fetal survival diminishes in the time between maternal death and delivery.</a:t>
            </a:r>
          </a:p>
          <a:p>
            <a:pPr marL="178411" indent="-178411">
              <a:buFont typeface="Arial" pitchFamily="34" charset="0"/>
              <a:buChar char="•"/>
            </a:pPr>
            <a:endParaRPr lang="en-US" sz="1100" dirty="0"/>
          </a:p>
          <a:p>
            <a:r>
              <a:rPr lang="en-US" sz="1100" dirty="0"/>
              <a:t>Chest compressions should be continued throughout and broad spectrum antibiotics should be given to decrease the risk of postpartum infection. </a:t>
            </a:r>
          </a:p>
          <a:p>
            <a:endParaRPr lang="en-US" sz="1100" dirty="0"/>
          </a:p>
          <a:p>
            <a:endParaRPr lang="en-US" sz="1100" dirty="0"/>
          </a:p>
          <a:p>
            <a:endParaRPr lang="en-US" sz="1100"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50</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700243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3C0619-DC8A-4C8C-B720-6FEF268A2AEA}" type="slidenum">
              <a:rPr lang="en-US"/>
              <a:pPr/>
              <a:t>51</a:t>
            </a:fld>
            <a:endParaRPr lang="en-US" dirty="0"/>
          </a:p>
        </p:txBody>
      </p:sp>
      <p:sp>
        <p:nvSpPr>
          <p:cNvPr id="200706"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00707" name="Rectangle 3"/>
          <p:cNvSpPr>
            <a:spLocks noGrp="1" noChangeArrowheads="1"/>
          </p:cNvSpPr>
          <p:nvPr>
            <p:ph type="body" idx="1"/>
          </p:nvPr>
        </p:nvSpPr>
        <p:spPr bwMode="auto">
          <a:xfrm>
            <a:off x="975915" y="4560570"/>
            <a:ext cx="5363372" cy="4320540"/>
          </a:xfrm>
          <a:prstGeom prst="rect">
            <a:avLst/>
          </a:prstGeom>
          <a:solidFill>
            <a:srgbClr val="FFFFFF"/>
          </a:solidFill>
          <a:ln>
            <a:noFill/>
            <a:miter lim="800000"/>
            <a:headEnd/>
            <a:tailEnd/>
          </a:ln>
        </p:spPr>
        <p:txBody>
          <a:bodyPr lIns="96656" tIns="48328" rIns="96656" bIns="48328"/>
          <a:lstStyle/>
          <a:p>
            <a:r>
              <a:rPr lang="en-US" dirty="0" smtClean="0"/>
              <a:t>Provide comfort to the mother and family by allowing them to be together at every opportunity</a:t>
            </a:r>
          </a:p>
          <a:p>
            <a:endParaRPr lang="en-US" dirty="0" smtClean="0"/>
          </a:p>
          <a:p>
            <a:r>
              <a:rPr lang="en-US" dirty="0" smtClean="0"/>
              <a:t>Allowing </a:t>
            </a:r>
            <a:r>
              <a:rPr lang="en-US" dirty="0"/>
              <a:t>patient to hear the fetal heart beat and see ultrasound images may lessen anxiety.</a:t>
            </a:r>
          </a:p>
          <a:p>
            <a:endParaRPr lang="en-US" dirty="0"/>
          </a:p>
          <a:p>
            <a:r>
              <a:rPr lang="en-US" dirty="0"/>
              <a:t>In addition to concerns about the baby, the patient and/or family may be experiencing guilt about events leading to the injury.</a:t>
            </a:r>
          </a:p>
          <a:p>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Recommendations</a:t>
            </a:r>
            <a:r>
              <a:rPr lang="en-US" baseline="0" dirty="0" smtClean="0"/>
              <a:t> for fetal monitoring after trauma vary.   However, a minimum of 6 hours is the current recommendation by EAST although some research suggests that 4 hours is acceptable. </a:t>
            </a:r>
          </a:p>
          <a:p>
            <a:endParaRPr lang="en-US" baseline="0" dirty="0" smtClean="0"/>
          </a:p>
          <a:p>
            <a:r>
              <a:rPr lang="en-US" baseline="0" dirty="0" smtClean="0"/>
              <a:t>Domestic violence is epidemic in this population of patients and is often under reported. Further investigation of effective screening methods in the pregnant population should be a priority.</a:t>
            </a:r>
          </a:p>
          <a:p>
            <a:endParaRPr lang="en-US" baseline="0" dirty="0" smtClean="0"/>
          </a:p>
          <a:p>
            <a:r>
              <a:rPr lang="en-US" baseline="0" dirty="0" smtClean="0"/>
              <a:t>Because airbags were designed to protect an average sized male who is restrained, further research and development should be conducted to ensure that the pregnant woman and her fetus are protected and not harmed by airbags.  Research is ongoing in this area.</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52</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6363441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25">
              <a:defRPr/>
            </a:pPr>
            <a:endParaRPr lang="en-US" dirty="0">
              <a:latin typeface="Arial" charset="0"/>
              <a:cs typeface="+mn-cs"/>
            </a:endParaRPr>
          </a:p>
          <a:p>
            <a:pPr defTabSz="951525">
              <a:defRPr/>
            </a:pPr>
            <a:r>
              <a:rPr lang="en-US" dirty="0">
                <a:latin typeface="Arial" charset="0"/>
                <a:cs typeface="+mn-cs"/>
              </a:rPr>
              <a:t>Virchow’s Triad refers to the three factors which play a role in thrombus formation. </a:t>
            </a:r>
          </a:p>
          <a:p>
            <a:pPr defTabSz="951525">
              <a:defRPr/>
            </a:pPr>
            <a:endParaRPr lang="en-US" dirty="0">
              <a:latin typeface="Arial" charset="0"/>
              <a:cs typeface="+mn-cs"/>
            </a:endParaRPr>
          </a:p>
          <a:p>
            <a:pPr defTabSz="951525">
              <a:defRPr/>
            </a:pPr>
            <a:r>
              <a:rPr lang="en-US" dirty="0">
                <a:latin typeface="Arial" charset="0"/>
                <a:cs typeface="+mn-cs"/>
              </a:rPr>
              <a:t>Stasis: In pregnancy venous stasis occurs from compression of the iliac veins as a result of the right iliac artery overlying the left iliac veins, the gravid uterus, hormonally mediated venous dilation and decreased activity. </a:t>
            </a:r>
          </a:p>
          <a:p>
            <a:pPr defTabSz="951525">
              <a:defRPr/>
            </a:pPr>
            <a:endParaRPr lang="en-US" dirty="0">
              <a:latin typeface="Arial" charset="0"/>
              <a:cs typeface="+mn-cs"/>
            </a:endParaRPr>
          </a:p>
          <a:p>
            <a:pPr defTabSz="951525">
              <a:defRPr/>
            </a:pPr>
            <a:r>
              <a:rPr lang="en-US" dirty="0">
                <a:latin typeface="Arial" charset="0"/>
                <a:cs typeface="+mn-cs"/>
              </a:rPr>
              <a:t>Hypercoagulability: Changes in procoagulant factors and anticoagulant and fibrinolytic activity, from the release of estrogen, result in more thrombin generation and less clot dissolution activity.</a:t>
            </a:r>
          </a:p>
          <a:p>
            <a:pPr defTabSz="951525">
              <a:defRPr/>
            </a:pPr>
            <a:endParaRPr lang="en-US" dirty="0">
              <a:latin typeface="Arial" charset="0"/>
              <a:cs typeface="+mn-cs"/>
            </a:endParaRPr>
          </a:p>
          <a:p>
            <a:pPr defTabSz="951525">
              <a:defRPr/>
            </a:pPr>
            <a:r>
              <a:rPr lang="en-US" dirty="0">
                <a:latin typeface="Arial" charset="0"/>
                <a:cs typeface="+mn-cs"/>
              </a:rPr>
              <a:t>Trauma: A trauma leading to endothelial injury, is the final factor of Virchow’s triad. </a:t>
            </a:r>
            <a:r>
              <a:rPr lang="en-US" dirty="0">
                <a:solidFill>
                  <a:schemeClr val="tx2"/>
                </a:solidFill>
                <a:latin typeface="Arial" charset="0"/>
                <a:cs typeface="+mn-cs"/>
              </a:rPr>
              <a:t>Thus traumatic injury in pregnancy puts the pregnant patient at an even greater risk for venous thrombus and it’s sequela. </a:t>
            </a:r>
          </a:p>
        </p:txBody>
      </p:sp>
      <p:sp>
        <p:nvSpPr>
          <p:cNvPr id="6" name="Slide Number Placeholder 5"/>
          <p:cNvSpPr>
            <a:spLocks noGrp="1"/>
          </p:cNvSpPr>
          <p:nvPr>
            <p:ph type="sldNum" sz="quarter" idx="12"/>
          </p:nvPr>
        </p:nvSpPr>
        <p:spPr/>
        <p:txBody>
          <a:bodyPr/>
          <a:lstStyle/>
          <a:p>
            <a:fld id="{990BB5A2-6709-40F0-85C4-8EAB31E220BA}" type="slidenum">
              <a:rPr lang="en-US" smtClean="0"/>
              <a:pPr/>
              <a:t>53</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2436088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Pulmonary embolism is the main cause of death of pregnant women in developed countries. An increased prothrombotic activity is observed during pregnancy. Moreover, the risk of venous thromboembolic disease can be elevated in cases of inherited thrombophilia, antiphospholipid syndrome or previous venous thromboembolic events. </a:t>
            </a:r>
          </a:p>
          <a:p>
            <a:endParaRPr lang="en-US" dirty="0" smtClean="0"/>
          </a:p>
          <a:p>
            <a:r>
              <a:rPr lang="en-US" dirty="0" smtClean="0"/>
              <a:t>According to presented guidelines of The American College of Chest Physicians, the risk stratification of venous thromboembolic disease during pregnancy and puerperium is a vital condition and proper antithrombotic prophylaxis should be implemented.</a:t>
            </a:r>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54</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17525094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4474B-2DFD-4759-BC89-3A32AAFDD24B}" type="slidenum">
              <a:rPr lang="en-US"/>
              <a:pPr/>
              <a:t>55</a:t>
            </a:fld>
            <a:endParaRPr lang="en-US" dirty="0"/>
          </a:p>
        </p:txBody>
      </p:sp>
      <p:sp>
        <p:nvSpPr>
          <p:cNvPr id="231426"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31427" name="Rectangle 3"/>
          <p:cNvSpPr>
            <a:spLocks noGrp="1" noChangeArrowheads="1"/>
          </p:cNvSpPr>
          <p:nvPr>
            <p:ph type="body" idx="1"/>
          </p:nvPr>
        </p:nvSpPr>
        <p:spPr bwMode="auto">
          <a:xfrm>
            <a:off x="975915" y="4560570"/>
            <a:ext cx="5363372" cy="4320540"/>
          </a:xfrm>
          <a:prstGeom prst="rect">
            <a:avLst/>
          </a:prstGeom>
          <a:solidFill>
            <a:srgbClr val="FFFFFF"/>
          </a:solidFill>
          <a:ln>
            <a:noFill/>
            <a:miter lim="800000"/>
            <a:headEnd/>
            <a:tailEnd/>
          </a:ln>
        </p:spPr>
        <p:txBody>
          <a:bodyPr lIns="96656" tIns="48328" rIns="96656" bIns="48328"/>
          <a:lstStyle/>
          <a:p>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3 causes of injury in pregnant woman remain:  </a:t>
            </a:r>
          </a:p>
          <a:p>
            <a:endParaRPr lang="en-US" dirty="0" smtClean="0"/>
          </a:p>
          <a:p>
            <a:pPr marL="237881" indent="-237881">
              <a:buAutoNum type="arabicParenR"/>
            </a:pPr>
            <a:r>
              <a:rPr lang="en-US" dirty="0" smtClean="0"/>
              <a:t>MVC</a:t>
            </a:r>
          </a:p>
          <a:p>
            <a:pPr marL="237881" indent="-237881">
              <a:buAutoNum type="arabicParenR"/>
            </a:pPr>
            <a:r>
              <a:rPr lang="en-US" dirty="0" smtClean="0"/>
              <a:t>Falls</a:t>
            </a:r>
          </a:p>
          <a:p>
            <a:pPr marL="237881" indent="-237881">
              <a:buAutoNum type="arabicParenR"/>
            </a:pPr>
            <a:r>
              <a:rPr lang="en-US" dirty="0" smtClean="0"/>
              <a:t>Abuse  (intimate partner</a:t>
            </a:r>
            <a:r>
              <a:rPr lang="en-US" baseline="0" dirty="0" smtClean="0"/>
              <a:t> violence)</a:t>
            </a:r>
          </a:p>
          <a:p>
            <a:pPr marL="237881" indent="-237881">
              <a:buAutoNum type="arabicParenR"/>
            </a:pPr>
            <a:endParaRPr lang="en-US" baseline="0" dirty="0" smtClean="0"/>
          </a:p>
          <a:p>
            <a:r>
              <a:rPr lang="en-US" baseline="0" dirty="0" smtClean="0"/>
              <a:t>The CDC and WHO now use the term: Intimate Partner Violence (IPV) which is the same as Domestic Violence</a:t>
            </a:r>
            <a:r>
              <a:rPr lang="en-US" dirty="0" smtClean="0"/>
              <a:t>  </a:t>
            </a:r>
          </a:p>
          <a:p>
            <a:endParaRPr lang="en-US" dirty="0" smtClean="0"/>
          </a:p>
          <a:p>
            <a:r>
              <a:rPr lang="en-US" dirty="0" smtClean="0"/>
              <a:t>Statistics vary among studies and geographic areas, yet motor</a:t>
            </a:r>
            <a:r>
              <a:rPr lang="en-US" baseline="0" dirty="0" smtClean="0"/>
              <a:t> vehicle crashes remain the number one cause of trauma in women of childbearing age. </a:t>
            </a:r>
          </a:p>
          <a:p>
            <a:endParaRPr lang="en-US" baseline="0" dirty="0" smtClean="0"/>
          </a:p>
          <a:p>
            <a:r>
              <a:rPr lang="en-US" baseline="0" dirty="0" smtClean="0"/>
              <a:t>Intimate partner violence is suspected to be under reported and may be significantly higher than 20%.</a:t>
            </a:r>
          </a:p>
          <a:p>
            <a:endParaRPr lang="en-US" baseline="0" dirty="0" smtClean="0"/>
          </a:p>
          <a:p>
            <a:endParaRPr lang="en-US" dirty="0"/>
          </a:p>
        </p:txBody>
      </p:sp>
      <p:sp>
        <p:nvSpPr>
          <p:cNvPr id="6" name="Slide Number Placeholder 5"/>
          <p:cNvSpPr>
            <a:spLocks noGrp="1"/>
          </p:cNvSpPr>
          <p:nvPr>
            <p:ph type="sldNum" sz="quarter" idx="12"/>
          </p:nvPr>
        </p:nvSpPr>
        <p:spPr/>
        <p:txBody>
          <a:bodyPr/>
          <a:lstStyle/>
          <a:p>
            <a:fld id="{990BB5A2-6709-40F0-85C4-8EAB31E220BA}" type="slidenum">
              <a:rPr lang="en-US" smtClean="0"/>
              <a:pPr/>
              <a:t>6</a:t>
            </a:fld>
            <a:endParaRPr lang="en-US" dirty="0"/>
          </a:p>
        </p:txBody>
      </p:sp>
      <p:sp>
        <p:nvSpPr>
          <p:cNvPr id="4" name="Footer Placeholder 3"/>
          <p:cNvSpPr>
            <a:spLocks noGrp="1"/>
          </p:cNvSpPr>
          <p:nvPr>
            <p:ph type="ftr" sz="quarter" idx="13"/>
          </p:nvPr>
        </p:nvSpPr>
        <p:spPr/>
        <p:txBody>
          <a:bodyPr/>
          <a:lstStyle/>
          <a:p>
            <a:r>
              <a:rPr lang="en-US" smtClean="0"/>
              <a:t>STN E-Library 2012</a:t>
            </a:r>
            <a:endParaRPr lang="en-US" dirty="0"/>
          </a:p>
        </p:txBody>
      </p:sp>
      <p:sp>
        <p:nvSpPr>
          <p:cNvPr id="5" name="Header Placeholder 4"/>
          <p:cNvSpPr>
            <a:spLocks noGrp="1"/>
          </p:cNvSpPr>
          <p:nvPr>
            <p:ph type="hdr" sz="quarter" idx="14"/>
          </p:nvPr>
        </p:nvSpPr>
        <p:spPr/>
        <p:txBody>
          <a:bodyPr/>
          <a:lstStyle/>
          <a:p>
            <a:r>
              <a:rPr lang="en-US" smtClean="0"/>
              <a:t>14_Pregnancy in Trauma</a:t>
            </a:r>
            <a:endParaRPr lang="en-US" dirty="0"/>
          </a:p>
        </p:txBody>
      </p:sp>
    </p:spTree>
    <p:extLst>
      <p:ext uri="{BB962C8B-B14F-4D97-AF65-F5344CB8AC3E}">
        <p14:creationId xmlns:p14="http://schemas.microsoft.com/office/powerpoint/2010/main" val="360760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520269-394A-4D09-A4F2-6ECDDC89B813}" type="slidenum">
              <a:rPr lang="en-US"/>
              <a:pPr/>
              <a:t>7</a:t>
            </a:fld>
            <a:endParaRPr lang="en-US" dirty="0"/>
          </a:p>
        </p:txBody>
      </p:sp>
      <p:sp>
        <p:nvSpPr>
          <p:cNvPr id="128002"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8003" name="Rectangle 3"/>
          <p:cNvSpPr>
            <a:spLocks noGrp="1" noChangeArrowheads="1"/>
          </p:cNvSpPr>
          <p:nvPr>
            <p:ph type="body" idx="1"/>
          </p:nvPr>
        </p:nvSpPr>
        <p:spPr bwMode="auto">
          <a:xfrm>
            <a:off x="975915" y="4560570"/>
            <a:ext cx="5363372" cy="4738126"/>
          </a:xfrm>
          <a:prstGeom prst="rect">
            <a:avLst/>
          </a:prstGeom>
          <a:noFill/>
          <a:ln>
            <a:noFill/>
            <a:miter lim="800000"/>
            <a:headEnd/>
            <a:tailEnd/>
          </a:ln>
        </p:spPr>
        <p:txBody>
          <a:bodyPr lIns="96656" tIns="48328" rIns="96656" bIns="48328"/>
          <a:lstStyle/>
          <a:p>
            <a:r>
              <a:rPr lang="en-US" sz="1100" dirty="0"/>
              <a:t>Providers should educate on the proper use of restraints. Many women are misinformed that seatbelts may harm the fetus. Further many women find seatbelts to be uncomfortable. Seat belt use has decreased maternal mortality from MVC from 33% to 5%.</a:t>
            </a:r>
          </a:p>
          <a:p>
            <a:endParaRPr lang="en-US" sz="1100" dirty="0"/>
          </a:p>
          <a:p>
            <a:r>
              <a:rPr lang="en-US" sz="1100" dirty="0"/>
              <a:t>Airbags detonate at 1200 lbs. of force with speeds approaching 230 mph and were designed for 5’8” males, weighing 180 lbs. Although not designed explicitly for pregnant women, studies demonstrate that they do provide a net protective effect for the woman, particularly when travelling at speeds over 32 mph. </a:t>
            </a:r>
          </a:p>
          <a:p>
            <a:endParaRPr lang="en-US" sz="1100" dirty="0"/>
          </a:p>
          <a:p>
            <a:r>
              <a:rPr lang="en-US" sz="1100" dirty="0"/>
              <a:t>Pregnant women should make an effort to have their sternum at least 10 inches from the steering wheel or dashboard. </a:t>
            </a:r>
          </a:p>
          <a:p>
            <a:endParaRPr lang="en-US" sz="1100" dirty="0"/>
          </a:p>
          <a:p>
            <a:r>
              <a:rPr lang="en-US" sz="1100" dirty="0"/>
              <a:t>No statistics were found regarding distracted driving in the pregnant population.  However, of the general population, age 18 to 29, 52% report regularly texting and emailing while driving.  This comprises a substantial portion of childbearing age women. </a:t>
            </a:r>
          </a:p>
          <a:p>
            <a:endParaRPr lang="en-US" sz="1100" dirty="0"/>
          </a:p>
          <a:p>
            <a:r>
              <a:rPr lang="en-US" sz="1100" dirty="0"/>
              <a:t>In 2009, over 5,400 people died in crashes were there was a distracted driver and 448,000 people were injured. </a:t>
            </a:r>
            <a:r>
              <a:rPr lang="en-US" sz="1100" dirty="0"/>
              <a:t> </a:t>
            </a:r>
            <a:r>
              <a:rPr lang="en-US" sz="1100" dirty="0"/>
              <a:t>Crash </a:t>
            </a:r>
            <a:r>
              <a:rPr lang="en-US" sz="1100" dirty="0"/>
              <a:t>dynamics are important in evaluating maternal and fetal injuries and will assist one in anticipating injuries.</a:t>
            </a:r>
          </a:p>
          <a:p>
            <a:endParaRPr lang="en-US" sz="1100" dirty="0"/>
          </a:p>
          <a:p>
            <a:r>
              <a:rPr lang="en-US" sz="1100" dirty="0"/>
              <a:t>Proper </a:t>
            </a:r>
            <a:r>
              <a:rPr lang="en-US" sz="1100" dirty="0"/>
              <a:t>use of seatbelts </a:t>
            </a:r>
            <a:r>
              <a:rPr lang="en-US" sz="1100" dirty="0"/>
              <a:t>help </a:t>
            </a:r>
            <a:r>
              <a:rPr lang="en-US" sz="1100" dirty="0"/>
              <a:t>to prevent ejection from vehicle, severe head injury, and lowers mortality for both the mother and the fetus.</a:t>
            </a:r>
          </a:p>
          <a:p>
            <a:endParaRPr lang="en-US" sz="1000"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EDBD7B-E244-4FCD-8639-175F81500625}" type="slidenum">
              <a:rPr lang="en-US"/>
              <a:pPr/>
              <a:t>8</a:t>
            </a:fld>
            <a:endParaRPr lang="en-US" dirty="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en-US" dirty="0" smtClean="0"/>
              <a:t>Proper seatbelt</a:t>
            </a:r>
            <a:r>
              <a:rPr lang="en-US" baseline="0" dirty="0" smtClean="0"/>
              <a:t> placement is vital to protecting the fetus and mother. The National Highway Traffic Safety Administration advises that the belt be placed between the breasts and mid-clavicular and positioned under the dome of the abdomen, low on the hips and across the upper thighs. Wearing the lap belt too high on the abdomen may be the cause of over half of fetal losses resulting from MVC. </a:t>
            </a:r>
          </a:p>
          <a:p>
            <a:endParaRPr lang="en-US" baseline="0" dirty="0" smtClean="0"/>
          </a:p>
          <a:p>
            <a:pPr marL="178411" indent="-178411">
              <a:buFont typeface="Arial" pitchFamily="34" charset="0"/>
              <a:buChar char="•"/>
            </a:pPr>
            <a:r>
              <a:rPr lang="en-US" baseline="0" dirty="0" smtClean="0"/>
              <a:t>Ethnic minorities may be less likely to use restraints and thus education should be stressed among this population. </a:t>
            </a:r>
          </a:p>
          <a:p>
            <a:pPr marL="178411" indent="-178411">
              <a:buFont typeface="Arial" pitchFamily="34" charset="0"/>
              <a:buChar char="•"/>
            </a:pPr>
            <a:endParaRPr lang="en-US" baseline="0" dirty="0" smtClean="0"/>
          </a:p>
          <a:p>
            <a:pPr marL="178411" indent="-178411">
              <a:buFont typeface="Arial" pitchFamily="34" charset="0"/>
              <a:buChar char="•"/>
            </a:pPr>
            <a:r>
              <a:rPr lang="en-US" baseline="0" dirty="0" smtClean="0"/>
              <a:t>Proper restraint use will be a primary predictor of survival of the mother and fetus, as ejection from the vehicle and head trauma are known to have likely bad outcomes. </a:t>
            </a:r>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50EB1-F9E6-449F-A0B4-76A2557DC8F9}" type="slidenum">
              <a:rPr lang="en-US"/>
              <a:pPr/>
              <a:t>9</a:t>
            </a:fld>
            <a:endParaRPr lang="en-US" dirty="0"/>
          </a:p>
        </p:txBody>
      </p:sp>
      <p:sp>
        <p:nvSpPr>
          <p:cNvPr id="131074"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31075" name="Rectangle 3"/>
          <p:cNvSpPr>
            <a:spLocks noGrp="1" noChangeArrowheads="1"/>
          </p:cNvSpPr>
          <p:nvPr>
            <p:ph type="body" idx="1"/>
          </p:nvPr>
        </p:nvSpPr>
        <p:spPr bwMode="auto">
          <a:xfrm>
            <a:off x="975915" y="4560570"/>
            <a:ext cx="5363372" cy="4320540"/>
          </a:xfrm>
          <a:prstGeom prst="rect">
            <a:avLst/>
          </a:prstGeom>
          <a:solidFill>
            <a:srgbClr val="FFFFFF"/>
          </a:solidFill>
          <a:ln>
            <a:noFill/>
            <a:miter lim="800000"/>
            <a:headEnd/>
            <a:tailEnd/>
          </a:ln>
        </p:spPr>
        <p:txBody>
          <a:bodyPr lIns="96656" tIns="48328" rIns="96656" bIns="48328"/>
          <a:lstStyle/>
          <a:p>
            <a:pPr defTabSz="951525">
              <a:defRPr/>
            </a:pPr>
            <a:r>
              <a:rPr lang="en-US" dirty="0" smtClean="0"/>
              <a:t>Due to the physiological and anatomical changes of pregnancy, pregnant</a:t>
            </a:r>
            <a:r>
              <a:rPr lang="en-US" baseline="0" dirty="0" smtClean="0"/>
              <a:t> women are likely to be at higher risk for falls. Falls occur more in the second and third trimester, as the center of gravity shifts forward with the growing fetus. The increase in relaxin production and secretion,</a:t>
            </a:r>
            <a:r>
              <a:rPr lang="en-US" dirty="0" smtClean="0"/>
              <a:t> </a:t>
            </a:r>
            <a:r>
              <a:rPr lang="en-US" baseline="0" dirty="0" smtClean="0"/>
              <a:t>causes joint hypermobility in the p</a:t>
            </a:r>
            <a:r>
              <a:rPr lang="en-US" dirty="0" smtClean="0"/>
              <a:t>regnant woman to prepare her body for delivery,</a:t>
            </a:r>
            <a:r>
              <a:rPr lang="en-US" baseline="0" dirty="0" smtClean="0"/>
              <a:t> however this loosening of joints puts stability at risk. The nerve roots of the lumbar and sacral spine, which become the sciatic nerve, are stretched. This may result in some altered sensory to the pelvis and lower extremities. Finally, two recent studies have shown an increase in postural sway which further adds to instability. </a:t>
            </a:r>
          </a:p>
          <a:p>
            <a:r>
              <a:rPr lang="en-US" dirty="0" smtClean="0"/>
              <a:t>27%</a:t>
            </a:r>
            <a:r>
              <a:rPr lang="en-US" baseline="0" dirty="0" smtClean="0"/>
              <a:t> of women reported falling </a:t>
            </a:r>
            <a:r>
              <a:rPr lang="en-US" dirty="0" smtClean="0"/>
              <a:t>at </a:t>
            </a:r>
            <a:r>
              <a:rPr lang="en-US" baseline="0" dirty="0" smtClean="0"/>
              <a:t>some time in their pregnancy, and younger women were twice as likely to fall as those over 35 years of age. Most falls occurred in the 6</a:t>
            </a:r>
            <a:r>
              <a:rPr lang="en-US" baseline="30000" dirty="0" smtClean="0"/>
              <a:t>th</a:t>
            </a:r>
            <a:r>
              <a:rPr lang="en-US" baseline="0" dirty="0" smtClean="0"/>
              <a:t> through 8</a:t>
            </a:r>
            <a:r>
              <a:rPr lang="en-US" baseline="30000" dirty="0" smtClean="0"/>
              <a:t>th</a:t>
            </a:r>
            <a:r>
              <a:rPr lang="en-US" baseline="0" dirty="0" smtClean="0"/>
              <a:t> gestational months and over 72.5% were found to have been caused by stairs and slippery floors.</a:t>
            </a:r>
          </a:p>
          <a:p>
            <a:r>
              <a:rPr lang="en-US" baseline="0" dirty="0" smtClean="0"/>
              <a:t>A woman seeking medical care for a fall should be assessed for the possibility of domestic violence. Suspicious indicators are: healing bruises of different ages, injuries to the breasts, back, and thighs, story that is inconsistent with the injury pattern and an overly intrusive significant other. </a:t>
            </a:r>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14_Pregnancy in Trauma</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667000"/>
            <a:ext cx="9144000" cy="1143000"/>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0" y="3886200"/>
            <a:ext cx="9144000" cy="609600"/>
          </a:xfrm>
        </p:spPr>
        <p:txBody>
          <a:bodyPr/>
          <a:lstStyle>
            <a:lvl1pPr marL="0" indent="0" algn="ctr">
              <a:buFontTx/>
              <a:buNone/>
              <a:defRPr sz="2800" b="1">
                <a:solidFill>
                  <a:schemeClr val="bg1"/>
                </a:solidFill>
                <a:latin typeface="Arial" pitchFamily="34" charset="0"/>
                <a:cs typeface="Arial"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FF725B9-EE24-48A2-BF03-E4148E6202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171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70E9F7-901E-4AC2-9AB0-FD0AB864BD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4153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DC23C9-8A13-4B9F-8766-447FADCE52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242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667000"/>
            <a:ext cx="9144000" cy="1143000"/>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0" y="3886200"/>
            <a:ext cx="9144000" cy="609600"/>
          </a:xfrm>
        </p:spPr>
        <p:txBody>
          <a:bodyPr/>
          <a:lstStyle>
            <a:lvl1pPr marL="0" indent="0" algn="ctr">
              <a:buFontTx/>
              <a:buNone/>
              <a:defRPr sz="2800" b="1">
                <a:solidFill>
                  <a:schemeClr val="bg1"/>
                </a:solidFill>
                <a:latin typeface="Arial" pitchFamily="34" charset="0"/>
                <a:cs typeface="Arial"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FF725B9-EE24-48A2-BF03-E4148E6202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295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358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accent2"/>
                </a:solidFill>
              </a:defRPr>
            </a:lvl2pPr>
            <a:lvl3pPr>
              <a:defRPr>
                <a:solidFill>
                  <a:schemeClr val="accent2">
                    <a:lumMod val="75000"/>
                  </a:schemeClr>
                </a:solidFill>
              </a:defRPr>
            </a:lvl3pPr>
            <a:lvl4pPr>
              <a:defRPr>
                <a:solidFill>
                  <a:schemeClr val="accent2">
                    <a:lumMod val="50000"/>
                  </a:schemeClr>
                </a:solidFill>
              </a:defRPr>
            </a:lvl4pPr>
            <a:lvl5pPr>
              <a:defRPr>
                <a:solidFill>
                  <a:schemeClr val="accent6">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A528-17C0-4D58-96ED-D1C9B1CC84D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7597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AFE360-6B78-4055-9BE1-D7DAA2974F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6461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9073CE7-5404-4E12-87C4-B4A4C95DA2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5709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0EBFAD-BC01-4F7F-8604-14C5700E7F5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7761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048406-6D87-4A56-9B95-F1C693F9F1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4434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593B13-1212-4FC1-A795-1D1B7D1287C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144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252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80D3B-1734-41EE-AB5E-E0DAD063012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4536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70E9F7-901E-4AC2-9AB0-FD0AB864BD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3196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DC23C9-8A13-4B9F-8766-447FADCE52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592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accent2"/>
                </a:solidFill>
              </a:defRPr>
            </a:lvl2pPr>
            <a:lvl3pPr>
              <a:defRPr>
                <a:solidFill>
                  <a:schemeClr val="accent2">
                    <a:lumMod val="75000"/>
                  </a:schemeClr>
                </a:solidFill>
              </a:defRPr>
            </a:lvl3pPr>
            <a:lvl4pPr>
              <a:defRPr>
                <a:solidFill>
                  <a:schemeClr val="accent2">
                    <a:lumMod val="50000"/>
                  </a:schemeClr>
                </a:solidFill>
              </a:defRPr>
            </a:lvl4pPr>
            <a:lvl5pPr>
              <a:defRPr>
                <a:solidFill>
                  <a:schemeClr val="accent6">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A528-17C0-4D58-96ED-D1C9B1CC84D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49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AFE360-6B78-4055-9BE1-D7DAA2974F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81757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9073CE7-5404-4E12-87C4-B4A4C95DA2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94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0EBFAD-BC01-4F7F-8604-14C5700E7F5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1059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048406-6D87-4A56-9B95-F1C693F9F1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1626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593B13-1212-4FC1-A795-1D1B7D1287C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217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80D3B-1734-41EE-AB5E-E0DAD063012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0830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latin typeface="Times" pitchFamily="-16"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latin typeface="Times" pitchFamily="-16"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4BA264B-8858-4D62-9832-0739FE337C65}" type="slidenum">
              <a:rPr lang="en-US">
                <a:solidFill>
                  <a:srgbClr val="000000"/>
                </a:solidFill>
                <a:latin typeface="Times" pitchFamily="-16" charset="0"/>
              </a:rPr>
              <a:pPr>
                <a:defRPr/>
              </a:pPr>
              <a:t>‹#›</a:t>
            </a:fld>
            <a:endParaRPr lang="en-US" dirty="0">
              <a:solidFill>
                <a:srgbClr val="000000"/>
              </a:solidFill>
              <a:latin typeface="Times" pitchFamily="-16" charset="0"/>
            </a:endParaRPr>
          </a:p>
        </p:txBody>
      </p:sp>
    </p:spTree>
    <p:extLst>
      <p:ext uri="{BB962C8B-B14F-4D97-AF65-F5344CB8AC3E}">
        <p14:creationId xmlns:p14="http://schemas.microsoft.com/office/powerpoint/2010/main" val="34840960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p:titleStyle>
    <p:bodyStyle>
      <a:lvl1pPr marL="457200" indent="-457200" algn="l" rtl="0" eaLnBrk="0" fontAlgn="base" hangingPunct="0">
        <a:spcBef>
          <a:spcPct val="20000"/>
        </a:spcBef>
        <a:spcAft>
          <a:spcPct val="0"/>
        </a:spcAft>
        <a:buFont typeface="Arial" charset="0"/>
        <a:buChar char="•"/>
        <a:defRPr sz="3200">
          <a:solidFill>
            <a:schemeClr val="tx1"/>
          </a:solidFill>
          <a:latin typeface="Arial" pitchFamily="34" charset="0"/>
          <a:ea typeface="+mn-ea"/>
          <a:cs typeface="Arial" pitchFamily="34" charset="0"/>
        </a:defRPr>
      </a:lvl1pPr>
      <a:lvl2pPr marL="914400" indent="-457200" algn="l" rtl="0" eaLnBrk="0" fontAlgn="base" hangingPunct="0">
        <a:spcBef>
          <a:spcPct val="20000"/>
        </a:spcBef>
        <a:spcAft>
          <a:spcPct val="0"/>
        </a:spcAft>
        <a:buFont typeface="Arial" charset="0"/>
        <a:buChar char="•"/>
        <a:defRPr sz="2800">
          <a:solidFill>
            <a:schemeClr val="accent2"/>
          </a:solidFill>
          <a:latin typeface="Arial" pitchFamily="34" charset="0"/>
          <a:cs typeface="Arial" pitchFamily="34" charset="0"/>
        </a:defRPr>
      </a:lvl2pPr>
      <a:lvl3pPr marL="1257300" indent="-342900" algn="l" rtl="0" eaLnBrk="0" fontAlgn="base" hangingPunct="0">
        <a:spcBef>
          <a:spcPct val="20000"/>
        </a:spcBef>
        <a:spcAft>
          <a:spcPct val="0"/>
        </a:spcAft>
        <a:buFont typeface="Arial" charset="0"/>
        <a:buChar char="•"/>
        <a:defRPr sz="2400">
          <a:solidFill>
            <a:srgbClr val="262673"/>
          </a:solidFill>
          <a:latin typeface="Arial" pitchFamily="34" charset="0"/>
          <a:cs typeface="Arial" pitchFamily="34" charset="0"/>
        </a:defRPr>
      </a:lvl3pPr>
      <a:lvl4pPr marL="1714500" indent="-342900" algn="l" rtl="0" eaLnBrk="0" fontAlgn="base" hangingPunct="0">
        <a:spcBef>
          <a:spcPct val="20000"/>
        </a:spcBef>
        <a:spcAft>
          <a:spcPct val="0"/>
        </a:spcAft>
        <a:buFont typeface="Arial" charset="0"/>
        <a:buChar char="•"/>
        <a:defRPr sz="2000">
          <a:solidFill>
            <a:srgbClr val="19194D"/>
          </a:solidFill>
          <a:latin typeface="Arial" pitchFamily="34" charset="0"/>
          <a:cs typeface="Arial" pitchFamily="34" charset="0"/>
        </a:defRPr>
      </a:lvl4pPr>
      <a:lvl5pPr marL="2171700" indent="-342900" algn="l" rtl="0" eaLnBrk="0" fontAlgn="base" hangingPunct="0">
        <a:spcBef>
          <a:spcPct val="20000"/>
        </a:spcBef>
        <a:spcAft>
          <a:spcPct val="0"/>
        </a:spcAft>
        <a:buFont typeface="Arial" charset="0"/>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lr>
          <a:srgbClr val="0089CD"/>
        </a:buClr>
        <a:buChar char="»"/>
        <a:defRPr sz="2000">
          <a:solidFill>
            <a:schemeClr val="tx1"/>
          </a:solidFill>
          <a:latin typeface="+mn-lt"/>
        </a:defRPr>
      </a:lvl6pPr>
      <a:lvl7pPr marL="2971800" indent="-228600" algn="l" rtl="0" fontAlgn="base">
        <a:spcBef>
          <a:spcPct val="20000"/>
        </a:spcBef>
        <a:spcAft>
          <a:spcPct val="0"/>
        </a:spcAft>
        <a:buClr>
          <a:srgbClr val="0089CD"/>
        </a:buClr>
        <a:buChar char="»"/>
        <a:defRPr sz="2000">
          <a:solidFill>
            <a:schemeClr val="tx1"/>
          </a:solidFill>
          <a:latin typeface="+mn-lt"/>
        </a:defRPr>
      </a:lvl7pPr>
      <a:lvl8pPr marL="3429000" indent="-228600" algn="l" rtl="0" fontAlgn="base">
        <a:spcBef>
          <a:spcPct val="20000"/>
        </a:spcBef>
        <a:spcAft>
          <a:spcPct val="0"/>
        </a:spcAft>
        <a:buClr>
          <a:srgbClr val="0089CD"/>
        </a:buClr>
        <a:buChar char="»"/>
        <a:defRPr sz="2000">
          <a:solidFill>
            <a:schemeClr val="tx1"/>
          </a:solidFill>
          <a:latin typeface="+mn-lt"/>
        </a:defRPr>
      </a:lvl8pPr>
      <a:lvl9pPr marL="3886200" indent="-228600" algn="l" rtl="0" fontAlgn="base">
        <a:spcBef>
          <a:spcPct val="20000"/>
        </a:spcBef>
        <a:spcAft>
          <a:spcPct val="0"/>
        </a:spcAft>
        <a:buClr>
          <a:srgbClr val="0089C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latin typeface="Times" pitchFamily="-16"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latin typeface="Times" pitchFamily="-16"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4BA264B-8858-4D62-9832-0739FE337C65}" type="slidenum">
              <a:rPr lang="en-US">
                <a:solidFill>
                  <a:srgbClr val="000000"/>
                </a:solidFill>
                <a:latin typeface="Times" pitchFamily="-16" charset="0"/>
              </a:rPr>
              <a:pPr>
                <a:defRPr/>
              </a:pPr>
              <a:t>‹#›</a:t>
            </a:fld>
            <a:endParaRPr lang="en-US" dirty="0">
              <a:solidFill>
                <a:srgbClr val="000000"/>
              </a:solidFill>
              <a:latin typeface="Times" pitchFamily="-16" charset="0"/>
            </a:endParaRPr>
          </a:p>
        </p:txBody>
      </p:sp>
    </p:spTree>
    <p:extLst>
      <p:ext uri="{BB962C8B-B14F-4D97-AF65-F5344CB8AC3E}">
        <p14:creationId xmlns:p14="http://schemas.microsoft.com/office/powerpoint/2010/main" val="647184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p:titleStyle>
    <p:bodyStyle>
      <a:lvl1pPr marL="457200" indent="-457200" algn="l" rtl="0" eaLnBrk="0" fontAlgn="base" hangingPunct="0">
        <a:spcBef>
          <a:spcPct val="20000"/>
        </a:spcBef>
        <a:spcAft>
          <a:spcPct val="0"/>
        </a:spcAft>
        <a:buFont typeface="Arial" charset="0"/>
        <a:buChar char="•"/>
        <a:defRPr sz="3200">
          <a:solidFill>
            <a:schemeClr val="tx1"/>
          </a:solidFill>
          <a:latin typeface="Arial" pitchFamily="34" charset="0"/>
          <a:ea typeface="+mn-ea"/>
          <a:cs typeface="Arial" pitchFamily="34" charset="0"/>
        </a:defRPr>
      </a:lvl1pPr>
      <a:lvl2pPr marL="914400" indent="-457200" algn="l" rtl="0" eaLnBrk="0" fontAlgn="base" hangingPunct="0">
        <a:spcBef>
          <a:spcPct val="20000"/>
        </a:spcBef>
        <a:spcAft>
          <a:spcPct val="0"/>
        </a:spcAft>
        <a:buFont typeface="Arial" charset="0"/>
        <a:buChar char="•"/>
        <a:defRPr sz="2800">
          <a:solidFill>
            <a:schemeClr val="accent2"/>
          </a:solidFill>
          <a:latin typeface="Arial" pitchFamily="34" charset="0"/>
          <a:cs typeface="Arial" pitchFamily="34" charset="0"/>
        </a:defRPr>
      </a:lvl2pPr>
      <a:lvl3pPr marL="1257300" indent="-342900" algn="l" rtl="0" eaLnBrk="0" fontAlgn="base" hangingPunct="0">
        <a:spcBef>
          <a:spcPct val="20000"/>
        </a:spcBef>
        <a:spcAft>
          <a:spcPct val="0"/>
        </a:spcAft>
        <a:buFont typeface="Arial" charset="0"/>
        <a:buChar char="•"/>
        <a:defRPr sz="2400">
          <a:solidFill>
            <a:srgbClr val="262673"/>
          </a:solidFill>
          <a:latin typeface="Arial" pitchFamily="34" charset="0"/>
          <a:cs typeface="Arial" pitchFamily="34" charset="0"/>
        </a:defRPr>
      </a:lvl3pPr>
      <a:lvl4pPr marL="1714500" indent="-342900" algn="l" rtl="0" eaLnBrk="0" fontAlgn="base" hangingPunct="0">
        <a:spcBef>
          <a:spcPct val="20000"/>
        </a:spcBef>
        <a:spcAft>
          <a:spcPct val="0"/>
        </a:spcAft>
        <a:buFont typeface="Arial" charset="0"/>
        <a:buChar char="•"/>
        <a:defRPr sz="2000">
          <a:solidFill>
            <a:srgbClr val="19194D"/>
          </a:solidFill>
          <a:latin typeface="Arial" pitchFamily="34" charset="0"/>
          <a:cs typeface="Arial" pitchFamily="34" charset="0"/>
        </a:defRPr>
      </a:lvl4pPr>
      <a:lvl5pPr marL="2171700" indent="-342900" algn="l" rtl="0" eaLnBrk="0" fontAlgn="base" hangingPunct="0">
        <a:spcBef>
          <a:spcPct val="20000"/>
        </a:spcBef>
        <a:spcAft>
          <a:spcPct val="0"/>
        </a:spcAft>
        <a:buFont typeface="Arial" charset="0"/>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lr>
          <a:srgbClr val="0089CD"/>
        </a:buClr>
        <a:buChar char="»"/>
        <a:defRPr sz="2000">
          <a:solidFill>
            <a:schemeClr val="tx1"/>
          </a:solidFill>
          <a:latin typeface="+mn-lt"/>
        </a:defRPr>
      </a:lvl6pPr>
      <a:lvl7pPr marL="2971800" indent="-228600" algn="l" rtl="0" fontAlgn="base">
        <a:spcBef>
          <a:spcPct val="20000"/>
        </a:spcBef>
        <a:spcAft>
          <a:spcPct val="0"/>
        </a:spcAft>
        <a:buClr>
          <a:srgbClr val="0089CD"/>
        </a:buClr>
        <a:buChar char="»"/>
        <a:defRPr sz="2000">
          <a:solidFill>
            <a:schemeClr val="tx1"/>
          </a:solidFill>
          <a:latin typeface="+mn-lt"/>
        </a:defRPr>
      </a:lvl7pPr>
      <a:lvl8pPr marL="3429000" indent="-228600" algn="l" rtl="0" fontAlgn="base">
        <a:spcBef>
          <a:spcPct val="20000"/>
        </a:spcBef>
        <a:spcAft>
          <a:spcPct val="0"/>
        </a:spcAft>
        <a:buClr>
          <a:srgbClr val="0089CD"/>
        </a:buClr>
        <a:buChar char="»"/>
        <a:defRPr sz="2000">
          <a:solidFill>
            <a:schemeClr val="tx1"/>
          </a:solidFill>
          <a:latin typeface="+mn-lt"/>
        </a:defRPr>
      </a:lvl8pPr>
      <a:lvl9pPr marL="3886200" indent="-228600" algn="l" rtl="0" fontAlgn="base">
        <a:spcBef>
          <a:spcPct val="20000"/>
        </a:spcBef>
        <a:spcAft>
          <a:spcPct val="0"/>
        </a:spcAft>
        <a:buClr>
          <a:srgbClr val="0089C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578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52400" y="304800"/>
            <a:ext cx="8991600" cy="1143000"/>
          </a:xfrm>
        </p:spPr>
        <p:txBody>
          <a:bodyPr>
            <a:noAutofit/>
          </a:bodyPr>
          <a:lstStyle/>
          <a:p>
            <a:r>
              <a:rPr lang="en-US" dirty="0"/>
              <a:t>Mechanism of </a:t>
            </a:r>
            <a:r>
              <a:rPr lang="en-US" dirty="0" smtClean="0"/>
              <a:t>Injury: </a:t>
            </a:r>
            <a:br>
              <a:rPr lang="en-US" dirty="0" smtClean="0"/>
            </a:br>
            <a:r>
              <a:rPr lang="en-US" dirty="0" smtClean="0"/>
              <a:t>Intimate Partner Violence (IPV)</a:t>
            </a:r>
            <a:br>
              <a:rPr lang="en-US" dirty="0" smtClean="0"/>
            </a:br>
            <a:r>
              <a:rPr lang="en-US" sz="2800" dirty="0" smtClean="0">
                <a:solidFill>
                  <a:schemeClr val="tx1"/>
                </a:solidFill>
              </a:rPr>
              <a:t>(Domestic Violence)</a:t>
            </a:r>
            <a:endParaRPr lang="en-US" sz="2800" dirty="0">
              <a:solidFill>
                <a:schemeClr val="tx1"/>
              </a:solidFill>
            </a:endParaRPr>
          </a:p>
        </p:txBody>
      </p:sp>
      <p:sp>
        <p:nvSpPr>
          <p:cNvPr id="134147" name="Rectangle 3"/>
          <p:cNvSpPr>
            <a:spLocks noGrp="1" noChangeArrowheads="1"/>
          </p:cNvSpPr>
          <p:nvPr>
            <p:ph sz="half" idx="1"/>
          </p:nvPr>
        </p:nvSpPr>
        <p:spPr>
          <a:xfrm>
            <a:off x="381000" y="1981200"/>
            <a:ext cx="4191000" cy="4114800"/>
          </a:xfrm>
        </p:spPr>
        <p:txBody>
          <a:bodyPr/>
          <a:lstStyle/>
          <a:p>
            <a:pPr>
              <a:lnSpc>
                <a:spcPct val="90000"/>
              </a:lnSpc>
            </a:pPr>
            <a:endParaRPr lang="en-US" sz="800" dirty="0">
              <a:latin typeface="+mj-lt"/>
              <a:cs typeface="Times New Roman" pitchFamily="18" charset="0"/>
            </a:endParaRPr>
          </a:p>
          <a:p>
            <a:pPr>
              <a:lnSpc>
                <a:spcPct val="90000"/>
              </a:lnSpc>
            </a:pPr>
            <a:r>
              <a:rPr lang="en-US" sz="3200" dirty="0" smtClean="0"/>
              <a:t>Risk Factors:</a:t>
            </a:r>
          </a:p>
          <a:p>
            <a:pPr lvl="1">
              <a:lnSpc>
                <a:spcPct val="90000"/>
              </a:lnSpc>
            </a:pPr>
            <a:r>
              <a:rPr lang="en-US" sz="2800" dirty="0" smtClean="0"/>
              <a:t>Young</a:t>
            </a:r>
          </a:p>
          <a:p>
            <a:pPr lvl="1">
              <a:lnSpc>
                <a:spcPct val="90000"/>
              </a:lnSpc>
            </a:pPr>
            <a:r>
              <a:rPr lang="en-US" sz="2800" dirty="0" smtClean="0"/>
              <a:t>Single  </a:t>
            </a:r>
          </a:p>
          <a:p>
            <a:pPr lvl="1">
              <a:lnSpc>
                <a:spcPct val="90000"/>
              </a:lnSpc>
            </a:pPr>
            <a:r>
              <a:rPr lang="en-US" sz="2800" dirty="0" smtClean="0"/>
              <a:t>Non-Caucasian</a:t>
            </a:r>
          </a:p>
          <a:p>
            <a:pPr lvl="1">
              <a:lnSpc>
                <a:spcPct val="90000"/>
              </a:lnSpc>
            </a:pPr>
            <a:r>
              <a:rPr lang="en-US" sz="2800" dirty="0" smtClean="0"/>
              <a:t>↓ </a:t>
            </a:r>
            <a:r>
              <a:rPr lang="en-US" sz="2800" dirty="0"/>
              <a:t>S</a:t>
            </a:r>
            <a:r>
              <a:rPr lang="en-US" sz="2800" dirty="0" smtClean="0"/>
              <a:t>ocioeconomic Status</a:t>
            </a:r>
          </a:p>
          <a:p>
            <a:pPr lvl="2">
              <a:lnSpc>
                <a:spcPct val="90000"/>
              </a:lnSpc>
            </a:pPr>
            <a:endParaRPr lang="en-US" b="0" dirty="0" smtClean="0">
              <a:latin typeface="+mj-lt"/>
              <a:cs typeface="Times New Roman" pitchFamily="18" charset="0"/>
            </a:endParaRPr>
          </a:p>
          <a:p>
            <a:pPr lvl="1">
              <a:lnSpc>
                <a:spcPct val="90000"/>
              </a:lnSpc>
            </a:pPr>
            <a:endParaRPr lang="en-US" dirty="0"/>
          </a:p>
        </p:txBody>
      </p:sp>
      <p:sp>
        <p:nvSpPr>
          <p:cNvPr id="2" name="Content Placeholder 1"/>
          <p:cNvSpPr>
            <a:spLocks noGrp="1"/>
          </p:cNvSpPr>
          <p:nvPr>
            <p:ph sz="half" idx="2"/>
          </p:nvPr>
        </p:nvSpPr>
        <p:spPr>
          <a:xfrm>
            <a:off x="4572000" y="2133600"/>
            <a:ext cx="4572000" cy="4648200"/>
          </a:xfrm>
        </p:spPr>
        <p:txBody>
          <a:bodyPr>
            <a:normAutofit/>
          </a:bodyPr>
          <a:lstStyle/>
          <a:p>
            <a:r>
              <a:rPr lang="en-US" sz="3200" dirty="0"/>
              <a:t>Frequently </a:t>
            </a:r>
            <a:r>
              <a:rPr lang="en-US" sz="3200" dirty="0" smtClean="0"/>
              <a:t> underreported</a:t>
            </a:r>
            <a:endParaRPr lang="en-US" sz="3200" dirty="0"/>
          </a:p>
          <a:p>
            <a:endParaRPr lang="en-US" dirty="0"/>
          </a:p>
          <a:p>
            <a:r>
              <a:rPr lang="en-US" sz="3200" dirty="0"/>
              <a:t>National Domestic Violence Hot Line</a:t>
            </a:r>
          </a:p>
          <a:p>
            <a:pPr marL="457200" lvl="1" indent="0">
              <a:buNone/>
            </a:pPr>
            <a:r>
              <a:rPr lang="en-US" sz="2800" dirty="0" smtClean="0"/>
              <a:t>1-800-799-SAFE </a:t>
            </a:r>
            <a:r>
              <a:rPr lang="en-US" sz="2800" dirty="0"/>
              <a:t>(7233</a:t>
            </a:r>
            <a:r>
              <a:rPr lang="en-US" sz="2800" dirty="0" smtClean="0"/>
              <a:t>)          </a:t>
            </a:r>
          </a:p>
          <a:p>
            <a:pPr marL="457200" lvl="1" indent="0">
              <a:buNone/>
            </a:pPr>
            <a:r>
              <a:rPr lang="en-US" sz="2800" dirty="0" smtClean="0"/>
              <a:t>1-800-787-3224 </a:t>
            </a:r>
            <a:r>
              <a:rPr lang="en-US" sz="2800" dirty="0"/>
              <a:t>(TDD)</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Intimate Partner Violence</a:t>
            </a:r>
            <a:br>
              <a:rPr lang="en-US" dirty="0" smtClean="0"/>
            </a:br>
            <a:r>
              <a:rPr lang="en-US" dirty="0" smtClean="0"/>
              <a:t>Progression During Pregnancy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20018354"/>
              </p:ext>
            </p:extLst>
          </p:nvPr>
        </p:nvGraphicFramePr>
        <p:xfrm>
          <a:off x="228600" y="1600200"/>
          <a:ext cx="853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654720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152400"/>
            <a:ext cx="8915400" cy="1295400"/>
          </a:xfrm>
        </p:spPr>
        <p:txBody>
          <a:bodyPr>
            <a:normAutofit fontScale="90000"/>
          </a:bodyPr>
          <a:lstStyle/>
          <a:p>
            <a:r>
              <a:rPr lang="en-US" sz="4000" dirty="0" smtClean="0"/>
              <a:t>Intimate Partner Violence </a:t>
            </a:r>
            <a:br>
              <a:rPr lang="en-US" sz="4000" dirty="0" smtClean="0"/>
            </a:br>
            <a:r>
              <a:rPr lang="en-US" sz="4000" dirty="0" smtClean="0"/>
              <a:t>Screening Tool</a:t>
            </a:r>
            <a:br>
              <a:rPr lang="en-US" sz="4000" dirty="0" smtClean="0"/>
            </a:br>
            <a:r>
              <a:rPr lang="en-US" sz="2800" dirty="0" smtClean="0">
                <a:solidFill>
                  <a:schemeClr val="tx1"/>
                </a:solidFill>
              </a:rPr>
              <a:t>(performed in absence of patient partner)</a:t>
            </a:r>
            <a:endParaRPr lang="en-US" sz="2800" dirty="0">
              <a:solidFill>
                <a:schemeClr val="tx1"/>
              </a:solidFill>
            </a:endParaRPr>
          </a:p>
        </p:txBody>
      </p:sp>
      <p:sp>
        <p:nvSpPr>
          <p:cNvPr id="138243" name="Rectangle 3"/>
          <p:cNvSpPr>
            <a:spLocks noGrp="1" noChangeArrowheads="1"/>
          </p:cNvSpPr>
          <p:nvPr>
            <p:ph idx="1"/>
          </p:nvPr>
        </p:nvSpPr>
        <p:spPr>
          <a:xfrm>
            <a:off x="990600" y="1752600"/>
            <a:ext cx="7162800" cy="4419600"/>
          </a:xfrm>
          <a:solidFill>
            <a:schemeClr val="bg1">
              <a:lumMod val="75000"/>
            </a:schemeClr>
          </a:solidFill>
        </p:spPr>
        <p:txBody>
          <a:bodyPr/>
          <a:lstStyle/>
          <a:p>
            <a:pPr marL="514350" indent="-514350">
              <a:buFont typeface="+mj-lt"/>
              <a:buAutoNum type="arabicPeriod"/>
            </a:pPr>
            <a:r>
              <a:rPr lang="en-US" sz="2600" dirty="0" smtClean="0"/>
              <a:t>Within </a:t>
            </a:r>
            <a:r>
              <a:rPr lang="en-US" sz="2600" dirty="0"/>
              <a:t>the past year -- or since you have been pregnant -- have you been hit, slapped, kicked or otherwise physically hurt by someone? </a:t>
            </a:r>
            <a:endParaRPr lang="en-US" sz="2600" dirty="0" smtClean="0"/>
          </a:p>
          <a:p>
            <a:pPr marL="0" indent="0">
              <a:buNone/>
            </a:pPr>
            <a:endParaRPr lang="en-US" sz="2600" dirty="0" smtClean="0"/>
          </a:p>
          <a:p>
            <a:pPr marL="514350" indent="-514350">
              <a:buFont typeface="+mj-lt"/>
              <a:buAutoNum type="arabicPeriod" startAt="2"/>
            </a:pPr>
            <a:r>
              <a:rPr lang="en-US" sz="2600" dirty="0" smtClean="0"/>
              <a:t>Are </a:t>
            </a:r>
            <a:r>
              <a:rPr lang="en-US" sz="2600" dirty="0"/>
              <a:t>you in a relationship with a person who threatens or physically hurts you</a:t>
            </a:r>
            <a:r>
              <a:rPr lang="en-US" sz="2600" dirty="0" smtClean="0"/>
              <a:t>?</a:t>
            </a:r>
          </a:p>
          <a:p>
            <a:pPr marL="0" indent="0">
              <a:buNone/>
            </a:pPr>
            <a:r>
              <a:rPr lang="en-US" sz="2600" dirty="0" smtClean="0"/>
              <a:t> </a:t>
            </a:r>
          </a:p>
          <a:p>
            <a:pPr marL="514350" indent="-514350">
              <a:buFont typeface="+mj-lt"/>
              <a:buAutoNum type="arabicPeriod" startAt="3"/>
            </a:pPr>
            <a:r>
              <a:rPr lang="en-US" sz="2600" dirty="0" smtClean="0"/>
              <a:t>Has </a:t>
            </a:r>
            <a:r>
              <a:rPr lang="en-US" sz="2600" dirty="0"/>
              <a:t>anyone forced you to have sexual activities that made you feel uncomfortable</a:t>
            </a:r>
            <a:r>
              <a:rPr lang="en-US" sz="2600" dirty="0" smtClean="0"/>
              <a:t>? </a:t>
            </a:r>
            <a:endParaRPr lang="en-US" sz="2600" dirty="0"/>
          </a:p>
          <a:p>
            <a:pPr marL="609600" indent="-609600">
              <a:lnSpc>
                <a:spcPct val="90000"/>
              </a:lnSpc>
              <a:buFontTx/>
              <a:buNone/>
            </a:pPr>
            <a:endParaRPr lang="en-US" sz="2400" dirty="0"/>
          </a:p>
        </p:txBody>
      </p:sp>
      <p:sp>
        <p:nvSpPr>
          <p:cNvPr id="138244" name="Rectangle 4"/>
          <p:cNvSpPr>
            <a:spLocks noChangeArrowheads="1"/>
          </p:cNvSpPr>
          <p:nvPr/>
        </p:nvSpPr>
        <p:spPr bwMode="auto">
          <a:xfrm>
            <a:off x="381000" y="6388936"/>
            <a:ext cx="7924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latin typeface="Arial" charset="0"/>
              </a:rPr>
              <a:t>(ACOG, 2012)</a:t>
            </a:r>
            <a:endParaRPr lang="en-US" sz="1600" b="1" dirty="0">
              <a:latin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Hemodynamic Changes in Pregnancy </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994115681"/>
              </p:ext>
            </p:extLst>
          </p:nvPr>
        </p:nvGraphicFramePr>
        <p:xfrm>
          <a:off x="228600" y="1219200"/>
          <a:ext cx="8763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Brace 2"/>
          <p:cNvSpPr/>
          <p:nvPr/>
        </p:nvSpPr>
        <p:spPr bwMode="auto">
          <a:xfrm>
            <a:off x="6172200" y="1752600"/>
            <a:ext cx="1402080" cy="4419600"/>
          </a:xfrm>
          <a:prstGeom prst="rightBrace">
            <a:avLst/>
          </a:prstGeom>
          <a:noFill/>
          <a:ln w="476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 name="TextBox 3"/>
          <p:cNvSpPr txBox="1"/>
          <p:nvPr/>
        </p:nvSpPr>
        <p:spPr>
          <a:xfrm>
            <a:off x="7708232" y="2839015"/>
            <a:ext cx="1219200" cy="2246769"/>
          </a:xfrm>
          <a:prstGeom prst="rect">
            <a:avLst/>
          </a:prstGeom>
          <a:noFill/>
        </p:spPr>
        <p:txBody>
          <a:bodyPr wrap="square" rtlCol="0">
            <a:spAutoFit/>
          </a:bodyPr>
          <a:lstStyle/>
          <a:p>
            <a:pPr algn="ctr"/>
            <a:r>
              <a:rPr lang="en-US" sz="2800" dirty="0" smtClean="0">
                <a:latin typeface="Arial" pitchFamily="34" charset="0"/>
                <a:cs typeface="Arial" pitchFamily="34" charset="0"/>
              </a:rPr>
              <a:t>Net EffectMay</a:t>
            </a:r>
          </a:p>
          <a:p>
            <a:pPr algn="ctr"/>
            <a:r>
              <a:rPr lang="en-US" sz="2800" dirty="0" smtClean="0">
                <a:latin typeface="Arial" pitchFamily="34" charset="0"/>
                <a:cs typeface="Arial" pitchFamily="34" charset="0"/>
              </a:rPr>
              <a:t>Mask</a:t>
            </a:r>
          </a:p>
          <a:p>
            <a:pPr algn="ctr"/>
            <a:r>
              <a:rPr lang="en-US" sz="2800" dirty="0" smtClean="0">
                <a:latin typeface="Arial" pitchFamily="34" charset="0"/>
                <a:cs typeface="Arial" pitchFamily="34" charset="0"/>
              </a:rPr>
              <a:t>Shock</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72066157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smtClean="0"/>
              <a:t>Pulmonary Changes in Pregnancy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3429472"/>
              </p:ext>
            </p:extLst>
          </p:nvPr>
        </p:nvGraphicFramePr>
        <p:xfrm>
          <a:off x="152400" y="1447800"/>
          <a:ext cx="89154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Brace 2"/>
          <p:cNvSpPr/>
          <p:nvPr/>
        </p:nvSpPr>
        <p:spPr bwMode="auto">
          <a:xfrm>
            <a:off x="6324600" y="1828800"/>
            <a:ext cx="990600" cy="4800600"/>
          </a:xfrm>
          <a:prstGeom prst="rightBrace">
            <a:avLst/>
          </a:prstGeom>
          <a:noFill/>
          <a:ln w="412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 name="TextBox 4"/>
          <p:cNvSpPr txBox="1"/>
          <p:nvPr/>
        </p:nvSpPr>
        <p:spPr>
          <a:xfrm>
            <a:off x="7315200" y="3048000"/>
            <a:ext cx="1676400" cy="2369880"/>
          </a:xfrm>
          <a:prstGeom prst="rect">
            <a:avLst/>
          </a:prstGeom>
          <a:noFill/>
        </p:spPr>
        <p:txBody>
          <a:bodyPr wrap="square" rtlCol="0">
            <a:spAutoFit/>
          </a:bodyPr>
          <a:lstStyle/>
          <a:p>
            <a:r>
              <a:rPr lang="en-US" sz="3200" dirty="0" smtClean="0">
                <a:latin typeface="Arial" pitchFamily="34" charset="0"/>
                <a:cs typeface="Arial" pitchFamily="34" charset="0"/>
              </a:rPr>
              <a:t>Intubate Early</a:t>
            </a:r>
          </a:p>
          <a:p>
            <a:endParaRPr lang="en-US" sz="2800" dirty="0">
              <a:latin typeface="Arial" pitchFamily="34" charset="0"/>
              <a:cs typeface="Arial" pitchFamily="34" charset="0"/>
            </a:endParaRPr>
          </a:p>
          <a:p>
            <a:r>
              <a:rPr lang="en-US" sz="2800" dirty="0" smtClean="0">
                <a:latin typeface="Arial" pitchFamily="34" charset="0"/>
                <a:cs typeface="Arial" pitchFamily="34" charset="0"/>
              </a:rPr>
              <a:t>High risk:</a:t>
            </a:r>
          </a:p>
          <a:p>
            <a:r>
              <a:rPr lang="en-US" sz="2800" dirty="0" smtClean="0">
                <a:latin typeface="Arial" pitchFamily="34" charset="0"/>
                <a:cs typeface="Arial" pitchFamily="34" charset="0"/>
              </a:rPr>
              <a:t>-Hypoxia</a:t>
            </a:r>
            <a:endParaRPr lang="en-US" sz="2800" dirty="0">
              <a:latin typeface="Arial" pitchFamily="34" charset="0"/>
              <a:cs typeface="Arial" pitchFamily="34" charset="0"/>
            </a:endParaRPr>
          </a:p>
        </p:txBody>
      </p:sp>
      <p:sp>
        <p:nvSpPr>
          <p:cNvPr id="6" name="Oval 5"/>
          <p:cNvSpPr/>
          <p:nvPr/>
        </p:nvSpPr>
        <p:spPr bwMode="auto">
          <a:xfrm>
            <a:off x="4596063" y="2963780"/>
            <a:ext cx="1905000" cy="1066800"/>
          </a:xfrm>
          <a:prstGeom prst="ellipse">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pitchFamily="34" charset="0"/>
                <a:cs typeface="Arial" pitchFamily="34" charset="0"/>
              </a:rPr>
              <a:t>Resp</a:t>
            </a:r>
          </a:p>
          <a:p>
            <a:pPr marL="0" marR="0" indent="0" algn="ctr" defTabSz="914400" rtl="0" eaLnBrk="0" fontAlgn="base" latinLnBrk="0" hangingPunct="0">
              <a:lnSpc>
                <a:spcPct val="100000"/>
              </a:lnSpc>
              <a:spcBef>
                <a:spcPct val="0"/>
              </a:spcBef>
              <a:spcAft>
                <a:spcPct val="0"/>
              </a:spcAft>
              <a:buClrTx/>
              <a:buSzTx/>
              <a:buFontTx/>
              <a:buNone/>
              <a:tabLst/>
            </a:pPr>
            <a:r>
              <a:rPr lang="en-US" sz="2200" dirty="0" smtClean="0">
                <a:latin typeface="Arial" pitchFamily="34" charset="0"/>
                <a:cs typeface="Arial" pitchFamily="34" charset="0"/>
              </a:rPr>
              <a:t>Alkalosis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2402477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Neurological Changes in Pregnancy</a:t>
            </a:r>
            <a:endParaRPr lang="en-US" dirty="0"/>
          </a:p>
        </p:txBody>
      </p:sp>
      <p:sp>
        <p:nvSpPr>
          <p:cNvPr id="4" name="Text Placeholder 3"/>
          <p:cNvSpPr>
            <a:spLocks noGrp="1"/>
          </p:cNvSpPr>
          <p:nvPr>
            <p:ph type="body" idx="1"/>
          </p:nvPr>
        </p:nvSpPr>
        <p:spPr>
          <a:xfrm>
            <a:off x="609600" y="1066800"/>
            <a:ext cx="4040188" cy="639762"/>
          </a:xfrm>
        </p:spPr>
        <p:txBody>
          <a:bodyPr>
            <a:normAutofit/>
          </a:bodyPr>
          <a:lstStyle/>
          <a:p>
            <a:r>
              <a:rPr lang="en-US" sz="3200" dirty="0" smtClean="0"/>
              <a:t>Normal Changes</a:t>
            </a:r>
            <a:endParaRPr lang="en-US" sz="3200" dirty="0"/>
          </a:p>
        </p:txBody>
      </p:sp>
      <p:sp>
        <p:nvSpPr>
          <p:cNvPr id="5" name="Content Placeholder 4"/>
          <p:cNvSpPr>
            <a:spLocks noGrp="1"/>
          </p:cNvSpPr>
          <p:nvPr>
            <p:ph sz="half" idx="2"/>
          </p:nvPr>
        </p:nvSpPr>
        <p:spPr>
          <a:xfrm>
            <a:off x="152400" y="1600200"/>
            <a:ext cx="4040188" cy="2590800"/>
          </a:xfrm>
        </p:spPr>
        <p:txBody>
          <a:bodyPr>
            <a:normAutofit/>
          </a:bodyPr>
          <a:lstStyle/>
          <a:p>
            <a:pPr lvl="1"/>
            <a:r>
              <a:rPr lang="en-US" sz="2800" dirty="0" smtClean="0"/>
              <a:t>Dizziness</a:t>
            </a:r>
          </a:p>
          <a:p>
            <a:pPr lvl="1"/>
            <a:r>
              <a:rPr lang="en-US" sz="2800" dirty="0" smtClean="0"/>
              <a:t>Syncope</a:t>
            </a:r>
          </a:p>
          <a:p>
            <a:pPr lvl="1"/>
            <a:r>
              <a:rPr lang="en-US" sz="2800" dirty="0" smtClean="0"/>
              <a:t>Balance changes</a:t>
            </a:r>
          </a:p>
          <a:p>
            <a:pPr lvl="1"/>
            <a:r>
              <a:rPr lang="en-US" sz="2800" dirty="0" smtClean="0"/>
              <a:t>Gait changes </a:t>
            </a:r>
          </a:p>
          <a:p>
            <a:pPr marL="457200" lvl="1" indent="0">
              <a:buNone/>
            </a:pPr>
            <a:endParaRPr lang="en-US" dirty="0" smtClean="0"/>
          </a:p>
          <a:p>
            <a:endParaRPr lang="en-US" dirty="0"/>
          </a:p>
        </p:txBody>
      </p:sp>
      <p:sp>
        <p:nvSpPr>
          <p:cNvPr id="6" name="Text Placeholder 5"/>
          <p:cNvSpPr>
            <a:spLocks noGrp="1"/>
          </p:cNvSpPr>
          <p:nvPr>
            <p:ph type="body" sz="quarter" idx="3"/>
          </p:nvPr>
        </p:nvSpPr>
        <p:spPr>
          <a:xfrm>
            <a:off x="4495800" y="1066800"/>
            <a:ext cx="4724400" cy="639762"/>
          </a:xfrm>
        </p:spPr>
        <p:txBody>
          <a:bodyPr>
            <a:noAutofit/>
          </a:bodyPr>
          <a:lstStyle/>
          <a:p>
            <a:r>
              <a:rPr lang="en-US" sz="2800" dirty="0" smtClean="0"/>
              <a:t>Neurologic Complications</a:t>
            </a:r>
          </a:p>
        </p:txBody>
      </p:sp>
      <p:sp>
        <p:nvSpPr>
          <p:cNvPr id="7" name="Content Placeholder 6"/>
          <p:cNvSpPr>
            <a:spLocks noGrp="1"/>
          </p:cNvSpPr>
          <p:nvPr>
            <p:ph sz="quarter" idx="4"/>
          </p:nvPr>
        </p:nvSpPr>
        <p:spPr>
          <a:xfrm>
            <a:off x="4381500" y="1600200"/>
            <a:ext cx="4495800" cy="3951288"/>
          </a:xfrm>
        </p:spPr>
        <p:txBody>
          <a:bodyPr/>
          <a:lstStyle/>
          <a:p>
            <a:r>
              <a:rPr lang="en-US" dirty="0" smtClean="0"/>
              <a:t>Pre-eclampsia / Eclampsia </a:t>
            </a:r>
          </a:p>
          <a:p>
            <a:pPr lvl="1"/>
            <a:r>
              <a:rPr lang="en-US" sz="2400" dirty="0" smtClean="0"/>
              <a:t>Hypertension</a:t>
            </a:r>
          </a:p>
          <a:p>
            <a:pPr lvl="1"/>
            <a:r>
              <a:rPr lang="en-US" sz="2400" dirty="0" smtClean="0"/>
              <a:t>Headaches</a:t>
            </a:r>
          </a:p>
          <a:p>
            <a:pPr lvl="1"/>
            <a:r>
              <a:rPr lang="en-US" sz="2400" dirty="0" smtClean="0"/>
              <a:t>Vision changes</a:t>
            </a:r>
          </a:p>
          <a:p>
            <a:pPr lvl="1"/>
            <a:r>
              <a:rPr lang="en-US" sz="2400" dirty="0" smtClean="0"/>
              <a:t>Hyperreflexia</a:t>
            </a:r>
          </a:p>
          <a:p>
            <a:pPr lvl="1"/>
            <a:r>
              <a:rPr lang="en-US" sz="2400" dirty="0" smtClean="0"/>
              <a:t>Seizures</a:t>
            </a:r>
          </a:p>
          <a:p>
            <a:pPr marL="457200" lvl="1" indent="0">
              <a:buNone/>
            </a:pPr>
            <a:endParaRPr lang="en-US" dirty="0" smtClean="0"/>
          </a:p>
          <a:p>
            <a:pPr marL="457200" lvl="1" indent="0">
              <a:buNone/>
            </a:pPr>
            <a:endParaRPr lang="en-US" dirty="0"/>
          </a:p>
        </p:txBody>
      </p:sp>
      <p:sp>
        <p:nvSpPr>
          <p:cNvPr id="8" name="Down Arrow 7"/>
          <p:cNvSpPr/>
          <p:nvPr/>
        </p:nvSpPr>
        <p:spPr bwMode="auto">
          <a:xfrm>
            <a:off x="5867400" y="4572000"/>
            <a:ext cx="1066800" cy="1295400"/>
          </a:xfrm>
          <a:prstGeom prst="downArrow">
            <a:avLst/>
          </a:prstGeom>
          <a:solidFill>
            <a:srgbClr val="7030A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TextBox 8"/>
          <p:cNvSpPr txBox="1"/>
          <p:nvPr/>
        </p:nvSpPr>
        <p:spPr>
          <a:xfrm>
            <a:off x="4572000" y="5845115"/>
            <a:ext cx="3657600" cy="461665"/>
          </a:xfrm>
          <a:prstGeom prst="rect">
            <a:avLst/>
          </a:prstGeom>
          <a:noFill/>
        </p:spPr>
        <p:txBody>
          <a:bodyPr wrap="square" rtlCol="0">
            <a:spAutoFit/>
          </a:bodyPr>
          <a:lstStyle/>
          <a:p>
            <a:r>
              <a:rPr lang="en-US" b="1" dirty="0" smtClean="0">
                <a:latin typeface="Arial" pitchFamily="34" charset="0"/>
                <a:cs typeface="Arial" pitchFamily="34" charset="0"/>
              </a:rPr>
              <a:t>Can mimic head injury!</a:t>
            </a:r>
            <a:endParaRPr lang="en-US" b="1" dirty="0">
              <a:latin typeface="Arial" pitchFamily="34" charset="0"/>
              <a:cs typeface="Arial"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038600"/>
            <a:ext cx="3124200" cy="2563446"/>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61153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1143000"/>
          </a:xfrm>
        </p:spPr>
        <p:txBody>
          <a:bodyPr/>
          <a:lstStyle/>
          <a:p>
            <a:r>
              <a:rPr lang="en-US" dirty="0" smtClean="0"/>
              <a:t>Gastrointestinal Changes in Pregnancy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0345118"/>
              </p:ext>
            </p:extLst>
          </p:nvPr>
        </p:nvGraphicFramePr>
        <p:xfrm>
          <a:off x="533400" y="1524000"/>
          <a:ext cx="8305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93722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762000"/>
          </a:xfrm>
        </p:spPr>
        <p:txBody>
          <a:bodyPr/>
          <a:lstStyle/>
          <a:p>
            <a:r>
              <a:rPr lang="en-US" dirty="0" smtClean="0"/>
              <a:t>Urologic Changes in Pregnancy</a:t>
            </a:r>
            <a:endParaRPr lang="en-US" dirty="0"/>
          </a:p>
        </p:txBody>
      </p:sp>
      <p:sp>
        <p:nvSpPr>
          <p:cNvPr id="3" name="Content Placeholder 2"/>
          <p:cNvSpPr>
            <a:spLocks noGrp="1"/>
          </p:cNvSpPr>
          <p:nvPr>
            <p:ph sz="half" idx="1"/>
          </p:nvPr>
        </p:nvSpPr>
        <p:spPr>
          <a:xfrm>
            <a:off x="381000" y="1752600"/>
            <a:ext cx="4267200" cy="4572000"/>
          </a:xfrm>
        </p:spPr>
        <p:txBody>
          <a:bodyPr>
            <a:normAutofit lnSpcReduction="10000"/>
          </a:bodyPr>
          <a:lstStyle/>
          <a:p>
            <a:r>
              <a:rPr lang="en-US" sz="2800" dirty="0" smtClean="0"/>
              <a:t>Increased pelvic blood flow</a:t>
            </a:r>
          </a:p>
          <a:p>
            <a:r>
              <a:rPr lang="en-US" sz="2800" dirty="0" smtClean="0"/>
              <a:t>Bladder </a:t>
            </a:r>
          </a:p>
          <a:p>
            <a:pPr lvl="1"/>
            <a:r>
              <a:rPr lang="en-US" sz="2400" dirty="0" smtClean="0"/>
              <a:t>Displaced anterior and superior (&gt; 12 wks)</a:t>
            </a:r>
          </a:p>
          <a:p>
            <a:r>
              <a:rPr lang="en-US" sz="2800" dirty="0" smtClean="0"/>
              <a:t>Increased glomerular filtration rate</a:t>
            </a:r>
          </a:p>
          <a:p>
            <a:r>
              <a:rPr lang="en-US" sz="2800" dirty="0" smtClean="0"/>
              <a:t>Low: BUN</a:t>
            </a:r>
          </a:p>
          <a:p>
            <a:pPr marL="0" indent="0">
              <a:buNone/>
            </a:pPr>
            <a:r>
              <a:rPr lang="en-US" sz="2800" dirty="0" smtClean="0"/>
              <a:t>    creatinine, calcium          </a:t>
            </a:r>
          </a:p>
          <a:p>
            <a:pPr marL="0" indent="0">
              <a:buNone/>
            </a:pPr>
            <a:r>
              <a:rPr lang="en-US" dirty="0"/>
              <a:t> </a:t>
            </a:r>
            <a:r>
              <a:rPr lang="en-US" dirty="0" smtClean="0"/>
              <a:t>   </a:t>
            </a:r>
            <a:r>
              <a:rPr lang="en-US" sz="2800" dirty="0" smtClean="0"/>
              <a:t>and magnesium</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16980" y="1752600"/>
            <a:ext cx="4512592" cy="4800600"/>
          </a:xfrm>
        </p:spPr>
      </p:pic>
    </p:spTree>
    <p:extLst>
      <p:ext uri="{BB962C8B-B14F-4D97-AF65-F5344CB8AC3E}">
        <p14:creationId xmlns:p14="http://schemas.microsoft.com/office/powerpoint/2010/main" val="271911067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
            <a:ext cx="7772400" cy="1143000"/>
          </a:xfrm>
        </p:spPr>
        <p:txBody>
          <a:bodyPr/>
          <a:lstStyle/>
          <a:p>
            <a:r>
              <a:rPr lang="en-US" dirty="0" smtClean="0"/>
              <a:t>Triage </a:t>
            </a:r>
            <a:endParaRPr lang="en-US" dirty="0"/>
          </a:p>
        </p:txBody>
      </p:sp>
      <p:graphicFrame>
        <p:nvGraphicFramePr>
          <p:cNvPr id="4" name="Diagram 3"/>
          <p:cNvGraphicFramePr/>
          <p:nvPr>
            <p:extLst>
              <p:ext uri="{D42A27DB-BD31-4B8C-83A1-F6EECF244321}">
                <p14:modId xmlns:p14="http://schemas.microsoft.com/office/powerpoint/2010/main" val="2495717680"/>
              </p:ext>
            </p:extLst>
          </p:nvPr>
        </p:nvGraphicFramePr>
        <p:xfrm>
          <a:off x="762000" y="1600200"/>
          <a:ext cx="7772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752600" y="6147682"/>
            <a:ext cx="6052554" cy="461665"/>
          </a:xfrm>
          <a:prstGeom prst="rect">
            <a:avLst/>
          </a:prstGeom>
          <a:noFill/>
        </p:spPr>
        <p:txBody>
          <a:bodyPr wrap="none" rtlCol="0">
            <a:spAutoFit/>
          </a:bodyPr>
          <a:lstStyle/>
          <a:p>
            <a:r>
              <a:rPr lang="en-US" dirty="0" smtClean="0">
                <a:latin typeface="Arial" pitchFamily="34" charset="0"/>
                <a:cs typeface="Arial" pitchFamily="34" charset="0"/>
              </a:rPr>
              <a:t>2011 Trauma Field Triage Guidelines, CDC</a:t>
            </a:r>
            <a:endParaRPr lang="en-US" dirty="0">
              <a:latin typeface="Arial" pitchFamily="34" charset="0"/>
              <a:cs typeface="Arial" pitchFamily="34" charset="0"/>
            </a:endParaRPr>
          </a:p>
        </p:txBody>
      </p:sp>
    </p:spTree>
    <p:extLst>
      <p:ext uri="{BB962C8B-B14F-4D97-AF65-F5344CB8AC3E}">
        <p14:creationId xmlns:p14="http://schemas.microsoft.com/office/powerpoint/2010/main" val="130749901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solidFill>
                  <a:srgbClr val="FF0000"/>
                </a:solidFill>
              </a:rPr>
              <a:t/>
            </a:r>
            <a:br>
              <a:rPr lang="en-US" dirty="0" smtClean="0">
                <a:solidFill>
                  <a:srgbClr val="FF0000"/>
                </a:solidFill>
              </a:rPr>
            </a:br>
            <a:r>
              <a:rPr lang="en-US" dirty="0" smtClean="0"/>
              <a:t> </a:t>
            </a:r>
            <a:endParaRPr lang="en-US" dirty="0"/>
          </a:p>
        </p:txBody>
      </p:sp>
      <p:sp>
        <p:nvSpPr>
          <p:cNvPr id="4" name="Rectangle 3"/>
          <p:cNvSpPr/>
          <p:nvPr/>
        </p:nvSpPr>
        <p:spPr>
          <a:xfrm>
            <a:off x="838200" y="228600"/>
            <a:ext cx="7696200" cy="1169551"/>
          </a:xfrm>
          <a:prstGeom prst="rect">
            <a:avLst/>
          </a:prstGeom>
        </p:spPr>
        <p:txBody>
          <a:bodyPr wrap="square">
            <a:spAutoFit/>
          </a:bodyPr>
          <a:lstStyle/>
          <a:p>
            <a:pPr algn="ctr"/>
            <a:r>
              <a:rPr lang="en-US" sz="3600" b="1" dirty="0" smtClean="0">
                <a:solidFill>
                  <a:schemeClr val="bg1"/>
                </a:solidFill>
                <a:latin typeface="Arial" pitchFamily="34" charset="0"/>
                <a:cs typeface="Arial" pitchFamily="34" charset="0"/>
              </a:rPr>
              <a:t>Assessment and Management of </a:t>
            </a:r>
            <a:r>
              <a:rPr lang="en-US" sz="3400" b="1" dirty="0" smtClean="0">
                <a:latin typeface="Arial" pitchFamily="34" charset="0"/>
                <a:cs typeface="Arial" pitchFamily="34" charset="0"/>
              </a:rPr>
              <a:t>The Pregnant Patient with Trauma</a:t>
            </a:r>
            <a:endParaRPr lang="en-US" sz="3400" b="1" dirty="0">
              <a:latin typeface="Arial" pitchFamily="34" charset="0"/>
              <a:cs typeface="Arial"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696" y="1981200"/>
            <a:ext cx="8534155" cy="3962400"/>
          </a:xfrm>
          <a:prstGeom prst="rect">
            <a:avLst/>
          </a:prstGeom>
        </p:spPr>
      </p:pic>
    </p:spTree>
    <p:extLst>
      <p:ext uri="{BB962C8B-B14F-4D97-AF65-F5344CB8AC3E}">
        <p14:creationId xmlns:p14="http://schemas.microsoft.com/office/powerpoint/2010/main" val="217804899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6" name="Rectangle 12"/>
          <p:cNvSpPr>
            <a:spLocks noChangeArrowheads="1"/>
          </p:cNvSpPr>
          <p:nvPr/>
        </p:nvSpPr>
        <p:spPr bwMode="auto">
          <a:xfrm>
            <a:off x="3048000" y="647700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200" b="1" dirty="0">
              <a:effectLst>
                <a:outerShdw blurRad="38100" dist="38100" dir="2700000" algn="tl">
                  <a:srgbClr val="000000"/>
                </a:outerShdw>
              </a:effectLst>
              <a:latin typeface="Arial" charset="0"/>
            </a:endParaRPr>
          </a:p>
        </p:txBody>
      </p:sp>
      <p:sp>
        <p:nvSpPr>
          <p:cNvPr id="3" name="Title 2"/>
          <p:cNvSpPr>
            <a:spLocks noGrp="1"/>
          </p:cNvSpPr>
          <p:nvPr>
            <p:ph type="ctrTitle"/>
          </p:nvPr>
        </p:nvSpPr>
        <p:spPr/>
        <p:txBody>
          <a:bodyPr/>
          <a:lstStyle/>
          <a:p>
            <a:r>
              <a:rPr lang="en-US" sz="4800" dirty="0" smtClean="0"/>
              <a:t>Pregnancy in Trauma</a:t>
            </a:r>
            <a:endParaRPr lang="en-US" sz="48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933450"/>
          </a:xfrm>
        </p:spPr>
        <p:txBody>
          <a:bodyPr/>
          <a:lstStyle/>
          <a:p>
            <a:pPr algn="ctr"/>
            <a:r>
              <a:rPr lang="en-US" sz="3600" dirty="0" smtClean="0"/>
              <a:t>Team Work</a:t>
            </a:r>
            <a:endParaRPr lang="en-US" sz="3600" dirty="0"/>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50" r="9000"/>
          <a:stretch/>
        </p:blipFill>
        <p:spPr>
          <a:xfrm>
            <a:off x="4759720" y="1897162"/>
            <a:ext cx="4536680" cy="3817838"/>
          </a:xfrm>
          <a:effectLst>
            <a:softEdge rad="635000"/>
          </a:effectLst>
        </p:spPr>
      </p:pic>
      <p:sp>
        <p:nvSpPr>
          <p:cNvPr id="10" name="Text Placeholder 9"/>
          <p:cNvSpPr>
            <a:spLocks noGrp="1"/>
          </p:cNvSpPr>
          <p:nvPr>
            <p:ph type="body" sz="half" idx="2"/>
          </p:nvPr>
        </p:nvSpPr>
        <p:spPr>
          <a:xfrm>
            <a:off x="381000" y="1524000"/>
            <a:ext cx="4800600" cy="5148263"/>
          </a:xfrm>
        </p:spPr>
        <p:txBody>
          <a:bodyPr/>
          <a:lstStyle/>
          <a:p>
            <a:pPr marL="457200" indent="-457200">
              <a:buFont typeface="Arial" pitchFamily="34" charset="0"/>
              <a:buChar char="•"/>
            </a:pPr>
            <a:r>
              <a:rPr lang="en-US" sz="3200" dirty="0" smtClean="0"/>
              <a:t>Trauma Team</a:t>
            </a:r>
          </a:p>
          <a:p>
            <a:pPr marL="457200" indent="-457200">
              <a:buFont typeface="Arial" pitchFamily="34" charset="0"/>
              <a:buChar char="•"/>
            </a:pPr>
            <a:r>
              <a:rPr lang="en-US" sz="3200" dirty="0" smtClean="0"/>
              <a:t>Obstetrician</a:t>
            </a:r>
          </a:p>
          <a:p>
            <a:pPr marL="457200" indent="-457200">
              <a:buFont typeface="Arial" pitchFamily="34" charset="0"/>
              <a:buChar char="•"/>
            </a:pPr>
            <a:r>
              <a:rPr lang="en-US" sz="3200" dirty="0" smtClean="0"/>
              <a:t>L&amp;D Nurse</a:t>
            </a:r>
          </a:p>
          <a:p>
            <a:pPr marL="457200" indent="-457200">
              <a:buFont typeface="Arial" pitchFamily="34" charset="0"/>
              <a:buChar char="•"/>
            </a:pPr>
            <a:r>
              <a:rPr lang="en-US" sz="3200" dirty="0" smtClean="0"/>
              <a:t>Consult radiologist for radiation exposure</a:t>
            </a:r>
          </a:p>
          <a:p>
            <a:pPr marL="457200" indent="-457200">
              <a:buFont typeface="Arial" pitchFamily="34" charset="0"/>
              <a:buChar char="•"/>
            </a:pPr>
            <a:r>
              <a:rPr lang="en-US" sz="3200" dirty="0" smtClean="0"/>
              <a:t>Neonatologist </a:t>
            </a:r>
          </a:p>
          <a:p>
            <a:pPr marL="688975" lvl="1" indent="-231775">
              <a:buFont typeface="Arial" pitchFamily="34" charset="0"/>
              <a:buChar char="•"/>
            </a:pPr>
            <a:r>
              <a:rPr lang="en-US" sz="3000" dirty="0"/>
              <a:t> </a:t>
            </a:r>
            <a:r>
              <a:rPr lang="en-US" sz="3000" dirty="0" smtClean="0"/>
              <a:t> imminent delivery </a:t>
            </a:r>
          </a:p>
        </p:txBody>
      </p:sp>
    </p:spTree>
    <p:extLst>
      <p:ext uri="{BB962C8B-B14F-4D97-AF65-F5344CB8AC3E}">
        <p14:creationId xmlns:p14="http://schemas.microsoft.com/office/powerpoint/2010/main" val="90378974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Initial Assessment</a:t>
            </a:r>
            <a:endParaRPr lang="en-US" dirty="0"/>
          </a:p>
        </p:txBody>
      </p:sp>
      <p:sp>
        <p:nvSpPr>
          <p:cNvPr id="3" name="Content Placeholder 2"/>
          <p:cNvSpPr>
            <a:spLocks noGrp="1"/>
          </p:cNvSpPr>
          <p:nvPr>
            <p:ph sz="half" idx="1"/>
          </p:nvPr>
        </p:nvSpPr>
        <p:spPr>
          <a:xfrm>
            <a:off x="304800" y="1600200"/>
            <a:ext cx="4648200" cy="4495800"/>
          </a:xfrm>
        </p:spPr>
        <p:txBody>
          <a:bodyPr/>
          <a:lstStyle/>
          <a:p>
            <a:r>
              <a:rPr lang="en-US" sz="3200" b="0" dirty="0" smtClean="0"/>
              <a:t>Transport to trauma center</a:t>
            </a:r>
          </a:p>
          <a:p>
            <a:r>
              <a:rPr lang="en-US" sz="3200" b="0" dirty="0" smtClean="0"/>
              <a:t>ATLS management </a:t>
            </a:r>
          </a:p>
          <a:p>
            <a:r>
              <a:rPr lang="en-US" sz="3200" b="0" dirty="0" smtClean="0"/>
              <a:t>Assess and stabilize mother FIRST</a:t>
            </a:r>
          </a:p>
          <a:p>
            <a:r>
              <a:rPr lang="en-US" sz="3200" b="0" dirty="0" smtClean="0"/>
              <a:t>Identify pregnancy</a:t>
            </a:r>
          </a:p>
          <a:p>
            <a:r>
              <a:rPr lang="en-US" sz="3200" b="0" dirty="0" smtClean="0"/>
              <a:t>Assess during secondary survey</a:t>
            </a:r>
          </a:p>
          <a:p>
            <a:endParaRPr lang="en-US" dirty="0"/>
          </a:p>
        </p:txBody>
      </p:sp>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953000" y="2209800"/>
            <a:ext cx="3810000" cy="2641207"/>
          </a:xfrm>
          <a:prstGeom prst="rect">
            <a:avLst/>
          </a:prstGeom>
          <a:noFill/>
          <a:ln w="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70178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p:spPr>
        <p:txBody>
          <a:bodyPr/>
          <a:lstStyle/>
          <a:p>
            <a:r>
              <a:rPr lang="en-US" dirty="0" smtClean="0"/>
              <a:t>Pregnancy Test</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8600" y="1752600"/>
            <a:ext cx="4724400" cy="4152304"/>
          </a:xfrm>
          <a:ln w="38100">
            <a:noFill/>
          </a:ln>
        </p:spPr>
      </p:pic>
      <p:sp>
        <p:nvSpPr>
          <p:cNvPr id="4" name="Content Placeholder 3"/>
          <p:cNvSpPr>
            <a:spLocks noGrp="1"/>
          </p:cNvSpPr>
          <p:nvPr>
            <p:ph sz="half" idx="2"/>
          </p:nvPr>
        </p:nvSpPr>
        <p:spPr>
          <a:xfrm>
            <a:off x="5105400" y="1981200"/>
            <a:ext cx="4191000" cy="4114800"/>
          </a:xfrm>
        </p:spPr>
        <p:txBody>
          <a:bodyPr/>
          <a:lstStyle/>
          <a:p>
            <a:r>
              <a:rPr lang="en-US" dirty="0"/>
              <a:t>All female trauma </a:t>
            </a:r>
            <a:endParaRPr lang="en-US" dirty="0" smtClean="0"/>
          </a:p>
          <a:p>
            <a:r>
              <a:rPr lang="en-US" dirty="0" smtClean="0"/>
              <a:t>Childbearing age</a:t>
            </a:r>
          </a:p>
          <a:p>
            <a:pPr marL="0" indent="0">
              <a:buNone/>
            </a:pPr>
            <a:endParaRPr lang="en-US" dirty="0" smtClean="0"/>
          </a:p>
          <a:p>
            <a:pPr marL="0" indent="0" algn="ctr">
              <a:buNone/>
            </a:pPr>
            <a:r>
              <a:rPr lang="en-US" dirty="0" smtClean="0"/>
              <a:t>Treatment decisions based on gravid status</a:t>
            </a:r>
            <a:endParaRPr lang="en-US" dirty="0"/>
          </a:p>
          <a:p>
            <a:endParaRPr lang="en-US" dirty="0"/>
          </a:p>
        </p:txBody>
      </p:sp>
    </p:spTree>
    <p:extLst>
      <p:ext uri="{BB962C8B-B14F-4D97-AF65-F5344CB8AC3E}">
        <p14:creationId xmlns:p14="http://schemas.microsoft.com/office/powerpoint/2010/main" val="108242150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Primary Survey</a:t>
            </a:r>
            <a:endParaRPr lang="en-US" dirty="0"/>
          </a:p>
        </p:txBody>
      </p:sp>
      <p:pic>
        <p:nvPicPr>
          <p:cNvPr id="3" name="Content Placeholder 2"/>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tretch/>
        </p:blipFill>
        <p:spPr>
          <a:xfrm>
            <a:off x="228600" y="1600200"/>
            <a:ext cx="4800600" cy="4295273"/>
          </a:xfrm>
          <a:ln w="38100">
            <a:noFill/>
          </a:ln>
        </p:spPr>
      </p:pic>
      <p:sp>
        <p:nvSpPr>
          <p:cNvPr id="4" name="Content Placeholder 3"/>
          <p:cNvSpPr>
            <a:spLocks noGrp="1"/>
          </p:cNvSpPr>
          <p:nvPr>
            <p:ph sz="half" idx="2"/>
          </p:nvPr>
        </p:nvSpPr>
        <p:spPr>
          <a:xfrm>
            <a:off x="5181600" y="1676400"/>
            <a:ext cx="3810000" cy="4371472"/>
          </a:xfrm>
        </p:spPr>
        <p:txBody>
          <a:bodyPr/>
          <a:lstStyle/>
          <a:p>
            <a:r>
              <a:rPr lang="en-US" dirty="0" smtClean="0"/>
              <a:t>Airway/breathing</a:t>
            </a:r>
          </a:p>
          <a:p>
            <a:r>
              <a:rPr lang="en-US" dirty="0" smtClean="0"/>
              <a:t>C-spine control</a:t>
            </a:r>
          </a:p>
          <a:p>
            <a:r>
              <a:rPr lang="en-US" dirty="0" smtClean="0"/>
              <a:t>Oxygen</a:t>
            </a:r>
          </a:p>
          <a:p>
            <a:r>
              <a:rPr lang="en-US" dirty="0" smtClean="0"/>
              <a:t>Prevent aorto-caval compression</a:t>
            </a:r>
          </a:p>
          <a:p>
            <a:r>
              <a:rPr lang="en-US" dirty="0" smtClean="0"/>
              <a:t>If bleeding, aggressive volume resuscitation</a:t>
            </a:r>
          </a:p>
          <a:p>
            <a:endParaRPr lang="en-US" dirty="0"/>
          </a:p>
        </p:txBody>
      </p:sp>
      <p:sp>
        <p:nvSpPr>
          <p:cNvPr id="10" name="Bent Arrow 9"/>
          <p:cNvSpPr/>
          <p:nvPr/>
        </p:nvSpPr>
        <p:spPr bwMode="auto">
          <a:xfrm>
            <a:off x="3022092" y="4084321"/>
            <a:ext cx="813816" cy="868680"/>
          </a:xfrm>
          <a:prstGeom prst="bent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1" name="Rectangle 10"/>
          <p:cNvSpPr/>
          <p:nvPr/>
        </p:nvSpPr>
        <p:spPr bwMode="auto">
          <a:xfrm>
            <a:off x="228600" y="5895473"/>
            <a:ext cx="4800600" cy="810127"/>
          </a:xfrm>
          <a:prstGeom prst="rect">
            <a:avLst/>
          </a:prstGeom>
          <a:solidFill>
            <a:schemeClr val="accent6">
              <a:lumMod val="40000"/>
              <a:lumOff val="60000"/>
            </a:schemeClr>
          </a:solidFill>
          <a:ln w="9525" cap="flat" cmpd="sng" algn="ctr">
            <a:solidFill>
              <a:schemeClr val="accent6">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rPr>
              <a:t>     Displace</a:t>
            </a:r>
            <a:r>
              <a:rPr kumimoji="0" lang="en-US" sz="2400" b="0" i="0" u="none" strike="noStrike" cap="none" normalizeH="0" dirty="0" smtClean="0">
                <a:ln>
                  <a:noFill/>
                </a:ln>
                <a:solidFill>
                  <a:schemeClr val="tx1"/>
                </a:solidFill>
                <a:effectLst/>
                <a:latin typeface="Times New Roman" pitchFamily="18" charset="0"/>
              </a:rPr>
              <a:t> uterus to lef</a:t>
            </a:r>
            <a:r>
              <a:rPr kumimoji="0" lang="en-US" sz="2400" b="1" i="0" u="none" strike="noStrike" cap="none" normalizeH="0" dirty="0" smtClean="0">
                <a:ln>
                  <a:noFill/>
                </a:ln>
                <a:solidFill>
                  <a:schemeClr val="tx1"/>
                </a:solidFill>
                <a:effectLst/>
                <a:latin typeface="Times New Roman" pitchFamily="18" charset="0"/>
              </a:rPr>
              <a:t>t - </a:t>
            </a:r>
            <a:r>
              <a:rPr kumimoji="0" lang="en-US" sz="2400" b="0" i="0" u="none" strike="noStrike" cap="none" normalizeH="0" dirty="0" smtClean="0">
                <a:ln>
                  <a:noFill/>
                </a:ln>
                <a:solidFill>
                  <a:schemeClr val="tx1"/>
                </a:solidFill>
                <a:effectLst/>
                <a:latin typeface="Times New Roman" pitchFamily="18" charset="0"/>
              </a:rPr>
              <a:t>Log roll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          1</a:t>
            </a:r>
            <a:r>
              <a:rPr kumimoji="0" lang="en-US" sz="2400" b="0" i="0" u="none" strike="noStrike" cap="none" normalizeH="0" dirty="0" smtClean="0">
                <a:ln>
                  <a:noFill/>
                </a:ln>
                <a:solidFill>
                  <a:schemeClr val="tx1"/>
                </a:solidFill>
                <a:effectLst/>
                <a:latin typeface="Times New Roman" pitchFamily="18" charset="0"/>
              </a:rPr>
              <a:t>5-30 degree tilt</a:t>
            </a: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2777126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143000"/>
          </a:xfrm>
        </p:spPr>
        <p:txBody>
          <a:bodyPr>
            <a:noAutofit/>
          </a:bodyPr>
          <a:lstStyle/>
          <a:p>
            <a:r>
              <a:rPr lang="en-US" dirty="0" smtClean="0"/>
              <a:t>Cardiac Output in Pregnancy and Effect of Left Lateral Position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0013238"/>
              </p:ext>
            </p:extLst>
          </p:nvPr>
        </p:nvGraphicFramePr>
        <p:xfrm>
          <a:off x="838200" y="1472073"/>
          <a:ext cx="7772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bwMode="auto">
          <a:xfrm>
            <a:off x="3988467" y="5638800"/>
            <a:ext cx="2107533" cy="388451"/>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Weeks gestation</a:t>
            </a:r>
          </a:p>
        </p:txBody>
      </p:sp>
      <p:sp>
        <p:nvSpPr>
          <p:cNvPr id="6" name="Rectangle 5"/>
          <p:cNvSpPr/>
          <p:nvPr/>
        </p:nvSpPr>
        <p:spPr bwMode="auto">
          <a:xfrm rot="16200000">
            <a:off x="-1177376" y="3089826"/>
            <a:ext cx="3650151" cy="381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Change in cardiac output, %</a:t>
            </a:r>
          </a:p>
        </p:txBody>
      </p:sp>
      <p:sp>
        <p:nvSpPr>
          <p:cNvPr id="3" name="TextBox 2"/>
          <p:cNvSpPr txBox="1"/>
          <p:nvPr/>
        </p:nvSpPr>
        <p:spPr>
          <a:xfrm>
            <a:off x="6172200" y="2205335"/>
            <a:ext cx="1127232" cy="461665"/>
          </a:xfrm>
          <a:prstGeom prst="rect">
            <a:avLst/>
          </a:prstGeom>
          <a:noFill/>
        </p:spPr>
        <p:txBody>
          <a:bodyPr wrap="none" rtlCol="0">
            <a:spAutoFit/>
          </a:bodyPr>
          <a:lstStyle/>
          <a:p>
            <a:r>
              <a:rPr lang="en-US" dirty="0" smtClean="0">
                <a:solidFill>
                  <a:schemeClr val="accent2"/>
                </a:solidFill>
                <a:latin typeface="Arial" pitchFamily="34" charset="0"/>
                <a:cs typeface="Arial" pitchFamily="34" charset="0"/>
              </a:rPr>
              <a:t>Lateral</a:t>
            </a:r>
            <a:endParaRPr lang="en-US" dirty="0">
              <a:solidFill>
                <a:schemeClr val="accent2"/>
              </a:solidFill>
              <a:latin typeface="Arial" pitchFamily="34" charset="0"/>
              <a:cs typeface="Arial" pitchFamily="34" charset="0"/>
            </a:endParaRPr>
          </a:p>
        </p:txBody>
      </p:sp>
    </p:spTree>
    <p:extLst>
      <p:ext uri="{BB962C8B-B14F-4D97-AF65-F5344CB8AC3E}">
        <p14:creationId xmlns:p14="http://schemas.microsoft.com/office/powerpoint/2010/main" val="248106151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90600"/>
          </a:xfrm>
        </p:spPr>
        <p:txBody>
          <a:bodyPr/>
          <a:lstStyle/>
          <a:p>
            <a:r>
              <a:rPr lang="en-US" dirty="0" smtClean="0"/>
              <a:t>Resuscitation Tube Tips </a:t>
            </a:r>
            <a:endParaRPr lang="en-US" dirty="0"/>
          </a:p>
        </p:txBody>
      </p:sp>
      <p:sp>
        <p:nvSpPr>
          <p:cNvPr id="3" name="Content Placeholder 2"/>
          <p:cNvSpPr>
            <a:spLocks noGrp="1"/>
          </p:cNvSpPr>
          <p:nvPr>
            <p:ph idx="1"/>
          </p:nvPr>
        </p:nvSpPr>
        <p:spPr>
          <a:xfrm>
            <a:off x="4332779" y="1524000"/>
            <a:ext cx="4811221" cy="4724400"/>
          </a:xfrm>
        </p:spPr>
        <p:txBody>
          <a:bodyPr>
            <a:normAutofit fontScale="92500" lnSpcReduction="10000"/>
          </a:bodyPr>
          <a:lstStyle/>
          <a:p>
            <a:r>
              <a:rPr lang="en-US" sz="2800" b="0" dirty="0" smtClean="0"/>
              <a:t>Airway edema common →</a:t>
            </a:r>
          </a:p>
          <a:p>
            <a:pPr marL="0" indent="0">
              <a:buNone/>
            </a:pPr>
            <a:r>
              <a:rPr lang="en-US" sz="2800" b="0" dirty="0" smtClean="0"/>
              <a:t>    difficult  Intubation</a:t>
            </a:r>
          </a:p>
          <a:p>
            <a:pPr lvl="1"/>
            <a:r>
              <a:rPr lang="en-US" sz="2400" b="0" dirty="0" smtClean="0"/>
              <a:t>Consider smaller ETT</a:t>
            </a:r>
          </a:p>
          <a:p>
            <a:pPr marL="0" indent="0">
              <a:buNone/>
            </a:pPr>
            <a:r>
              <a:rPr lang="en-US" sz="2800" b="0" dirty="0" smtClean="0"/>
              <a:t> </a:t>
            </a:r>
            <a:endParaRPr lang="en-US" sz="2400" b="0" dirty="0" smtClean="0"/>
          </a:p>
          <a:p>
            <a:r>
              <a:rPr lang="en-US" sz="2800" b="0" dirty="0" smtClean="0"/>
              <a:t>Delayed gastric emptying  ↑ risk of aspiration  →</a:t>
            </a:r>
          </a:p>
          <a:p>
            <a:pPr lvl="1"/>
            <a:r>
              <a:rPr lang="en-US" sz="2400" b="0" dirty="0" smtClean="0"/>
              <a:t>Consider early NGT</a:t>
            </a:r>
          </a:p>
          <a:p>
            <a:endParaRPr lang="en-US" sz="2800" b="0" dirty="0" smtClean="0"/>
          </a:p>
          <a:p>
            <a:r>
              <a:rPr lang="en-US" sz="2800" b="0" dirty="0" smtClean="0"/>
              <a:t>Elevated diaphragm </a:t>
            </a:r>
          </a:p>
          <a:p>
            <a:pPr lvl="1"/>
            <a:r>
              <a:rPr lang="en-US" sz="2400" b="0" dirty="0" smtClean="0"/>
              <a:t>Consider higher Chest tube placement</a:t>
            </a:r>
          </a:p>
          <a:p>
            <a:endParaRPr lang="en-US" dirty="0"/>
          </a:p>
        </p:txBody>
      </p:sp>
      <p:pic>
        <p:nvPicPr>
          <p:cNvPr id="4" name="Picture 3"/>
          <p:cNvPicPr>
            <a:picLocks noChangeAspect="1"/>
          </p:cNvPicPr>
          <p:nvPr/>
        </p:nvPicPr>
        <p:blipFill>
          <a:blip r:embed="rId3" cstate="print">
            <a:lum bright="10000"/>
            <a:extLst>
              <a:ext uri="{28A0092B-C50C-407E-A947-70E740481C1C}">
                <a14:useLocalDpi xmlns:a14="http://schemas.microsoft.com/office/drawing/2010/main" val="0"/>
              </a:ext>
            </a:extLst>
          </a:blip>
          <a:stretch>
            <a:fillRect/>
          </a:stretch>
        </p:blipFill>
        <p:spPr>
          <a:xfrm>
            <a:off x="348696" y="1752600"/>
            <a:ext cx="3842304" cy="4090011"/>
          </a:xfrm>
          <a:prstGeom prst="rect">
            <a:avLst/>
          </a:prstGeom>
        </p:spPr>
      </p:pic>
    </p:spTree>
    <p:extLst>
      <p:ext uri="{BB962C8B-B14F-4D97-AF65-F5344CB8AC3E}">
        <p14:creationId xmlns:p14="http://schemas.microsoft.com/office/powerpoint/2010/main" val="225746155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1752600"/>
            <a:ext cx="8839200" cy="5105401"/>
          </a:xfrm>
        </p:spPr>
        <p:txBody>
          <a:bodyPr/>
          <a:lstStyle/>
          <a:p>
            <a:r>
              <a:rPr lang="en-US" sz="4400" dirty="0" smtClean="0"/>
              <a:t>Fetal death more common than maternal death.</a:t>
            </a:r>
            <a:br>
              <a:rPr lang="en-US" sz="4400" dirty="0" smtClean="0"/>
            </a:br>
            <a:r>
              <a:rPr lang="en-US" sz="4400" dirty="0"/>
              <a:t/>
            </a:r>
            <a:br>
              <a:rPr lang="en-US" sz="4400" dirty="0"/>
            </a:br>
            <a:r>
              <a:rPr lang="en-US" sz="4400" dirty="0" smtClean="0"/>
              <a:t>What is the #1 cause of </a:t>
            </a:r>
            <a:br>
              <a:rPr lang="en-US" sz="4400" dirty="0" smtClean="0"/>
            </a:br>
            <a:r>
              <a:rPr lang="en-US" sz="4400" dirty="0" smtClean="0"/>
              <a:t>fetal death in trauma?</a:t>
            </a:r>
            <a:endParaRPr lang="en-US" sz="4400" dirty="0"/>
          </a:p>
        </p:txBody>
      </p:sp>
    </p:spTree>
    <p:extLst>
      <p:ext uri="{BB962C8B-B14F-4D97-AF65-F5344CB8AC3E}">
        <p14:creationId xmlns:p14="http://schemas.microsoft.com/office/powerpoint/2010/main" val="308621122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1143000"/>
          </a:xfrm>
        </p:spPr>
        <p:txBody>
          <a:bodyPr>
            <a:noAutofit/>
          </a:bodyPr>
          <a:lstStyle/>
          <a:p>
            <a:r>
              <a:rPr lang="en-US" dirty="0" smtClean="0"/>
              <a:t>Resuscitation Guiding Principle</a:t>
            </a:r>
            <a:endParaRPr lang="en-US" dirty="0"/>
          </a:p>
        </p:txBody>
      </p:sp>
      <p:sp>
        <p:nvSpPr>
          <p:cNvPr id="3" name="Content Placeholder 2"/>
          <p:cNvSpPr>
            <a:spLocks noGrp="1"/>
          </p:cNvSpPr>
          <p:nvPr>
            <p:ph sz="half" idx="1"/>
          </p:nvPr>
        </p:nvSpPr>
        <p:spPr>
          <a:xfrm>
            <a:off x="457200" y="2438400"/>
            <a:ext cx="5181600" cy="4114800"/>
          </a:xfrm>
        </p:spPr>
        <p:txBody>
          <a:bodyPr/>
          <a:lstStyle/>
          <a:p>
            <a:pPr marL="0" indent="0">
              <a:buNone/>
            </a:pPr>
            <a:r>
              <a:rPr lang="en-US" sz="4400" i="1" dirty="0" smtClean="0">
                <a:solidFill>
                  <a:schemeClr val="bg2"/>
                </a:solidFill>
                <a:latin typeface="Arial Black" pitchFamily="34" charset="0"/>
              </a:rPr>
              <a:t>Resuscitating the mother will resuscitate the fetus</a:t>
            </a:r>
            <a:endParaRPr lang="en-US" sz="4400" i="1" dirty="0">
              <a:solidFill>
                <a:schemeClr val="bg2"/>
              </a:solidFill>
              <a:latin typeface="Arial Black" pitchFamily="34" charset="0"/>
            </a:endParaRP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1676399"/>
            <a:ext cx="9144000" cy="5181601"/>
          </a:xfrm>
        </p:spPr>
      </p:pic>
    </p:spTree>
    <p:extLst>
      <p:ext uri="{BB962C8B-B14F-4D97-AF65-F5344CB8AC3E}">
        <p14:creationId xmlns:p14="http://schemas.microsoft.com/office/powerpoint/2010/main" val="294776080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376613"/>
          </a:xfrm>
        </p:spPr>
        <p:txBody>
          <a:bodyPr>
            <a:normAutofit fontScale="90000"/>
          </a:bodyPr>
          <a:lstStyle/>
          <a:p>
            <a:r>
              <a:rPr lang="en-US" sz="4000" dirty="0" smtClean="0"/>
              <a:t>Resuscitation – Maternal Shock</a:t>
            </a:r>
            <a:r>
              <a:rPr lang="en-US" dirty="0" smtClean="0"/>
              <a:t/>
            </a:r>
            <a:br>
              <a:rPr lang="en-US" dirty="0" smtClean="0"/>
            </a:br>
            <a:r>
              <a:rPr lang="en-US" sz="2800" dirty="0" smtClean="0"/>
              <a:t>Adaptations to blood loss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3122565"/>
              </p:ext>
            </p:extLst>
          </p:nvPr>
        </p:nvGraphicFramePr>
        <p:xfrm>
          <a:off x="685800" y="259080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bwMode="auto">
          <a:xfrm>
            <a:off x="685800" y="2819400"/>
            <a:ext cx="1868905" cy="13716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Mild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1200-1500ml</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p:txBody>
      </p:sp>
      <p:sp>
        <p:nvSpPr>
          <p:cNvPr id="6" name="Rectangle 5"/>
          <p:cNvSpPr/>
          <p:nvPr/>
        </p:nvSpPr>
        <p:spPr bwMode="auto">
          <a:xfrm>
            <a:off x="3429000" y="2209800"/>
            <a:ext cx="1828800" cy="13335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Moderate 1500-2000ml</a:t>
            </a:r>
          </a:p>
        </p:txBody>
      </p:sp>
      <p:sp>
        <p:nvSpPr>
          <p:cNvPr id="7" name="Rectangle 6"/>
          <p:cNvSpPr/>
          <p:nvPr/>
        </p:nvSpPr>
        <p:spPr bwMode="auto">
          <a:xfrm>
            <a:off x="6172200" y="1600200"/>
            <a:ext cx="1828800" cy="1300413"/>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Severe &gt;2000ml</a:t>
            </a:r>
          </a:p>
        </p:txBody>
      </p:sp>
    </p:spTree>
    <p:extLst>
      <p:ext uri="{BB962C8B-B14F-4D97-AF65-F5344CB8AC3E}">
        <p14:creationId xmlns:p14="http://schemas.microsoft.com/office/powerpoint/2010/main" val="251864732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0"/>
            <a:ext cx="9144000" cy="5410200"/>
          </a:xfrm>
          <a:prstGeom prst="rect">
            <a:avLst/>
          </a:prstGeom>
        </p:spPr>
      </p:pic>
      <p:sp>
        <p:nvSpPr>
          <p:cNvPr id="4" name="Title 3"/>
          <p:cNvSpPr>
            <a:spLocks noGrp="1"/>
          </p:cNvSpPr>
          <p:nvPr>
            <p:ph type="title"/>
          </p:nvPr>
        </p:nvSpPr>
        <p:spPr>
          <a:xfrm>
            <a:off x="685800" y="76200"/>
            <a:ext cx="7772400" cy="1143000"/>
          </a:xfrm>
        </p:spPr>
        <p:txBody>
          <a:bodyPr/>
          <a:lstStyle/>
          <a:p>
            <a:r>
              <a:rPr lang="en-US" dirty="0" smtClean="0"/>
              <a:t>Two </a:t>
            </a:r>
            <a:r>
              <a:rPr lang="en-US" u="sng" dirty="0" smtClean="0"/>
              <a:t>Differen</a:t>
            </a:r>
            <a:r>
              <a:rPr lang="en-US" dirty="0" smtClean="0"/>
              <a:t>t Patients!</a:t>
            </a:r>
            <a:endParaRPr lang="en-US" dirty="0"/>
          </a:p>
        </p:txBody>
      </p:sp>
      <p:sp>
        <p:nvSpPr>
          <p:cNvPr id="5" name="Content Placeholder 4"/>
          <p:cNvSpPr>
            <a:spLocks noGrp="1"/>
          </p:cNvSpPr>
          <p:nvPr>
            <p:ph idx="1"/>
          </p:nvPr>
        </p:nvSpPr>
        <p:spPr>
          <a:xfrm>
            <a:off x="685800" y="2209800"/>
            <a:ext cx="7772400" cy="3962400"/>
          </a:xfrm>
        </p:spPr>
        <p:txBody>
          <a:bodyPr/>
          <a:lstStyle/>
          <a:p>
            <a:pPr marL="0" indent="0">
              <a:buNone/>
            </a:pPr>
            <a:r>
              <a:rPr lang="en-US" sz="4400" dirty="0" smtClean="0">
                <a:solidFill>
                  <a:schemeClr val="bg1"/>
                </a:solidFill>
                <a:latin typeface="Arial Black" pitchFamily="34" charset="0"/>
              </a:rPr>
              <a:t>Mother may lose up to 1500 cc of blood without hemodynamic instability WHILE the fetus may be in shock!</a:t>
            </a:r>
            <a:endParaRPr lang="en-US" sz="4400" dirty="0">
              <a:solidFill>
                <a:schemeClr val="bg1"/>
              </a:solidFill>
              <a:latin typeface="Arial Black" pitchFamily="34" charset="0"/>
            </a:endParaRPr>
          </a:p>
        </p:txBody>
      </p:sp>
    </p:spTree>
    <p:extLst>
      <p:ext uri="{BB962C8B-B14F-4D97-AF65-F5344CB8AC3E}">
        <p14:creationId xmlns:p14="http://schemas.microsoft.com/office/powerpoint/2010/main" val="131370165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0"/>
            <a:ext cx="7772400" cy="1143000"/>
          </a:xfrm>
        </p:spPr>
        <p:txBody>
          <a:bodyPr/>
          <a:lstStyle/>
          <a:p>
            <a:r>
              <a:rPr lang="en-US" dirty="0"/>
              <a:t>Objectives</a:t>
            </a:r>
          </a:p>
        </p:txBody>
      </p:sp>
      <p:sp>
        <p:nvSpPr>
          <p:cNvPr id="122883" name="Rectangle 3"/>
          <p:cNvSpPr>
            <a:spLocks noGrp="1" noChangeArrowheads="1"/>
          </p:cNvSpPr>
          <p:nvPr>
            <p:ph idx="1"/>
          </p:nvPr>
        </p:nvSpPr>
        <p:spPr>
          <a:xfrm>
            <a:off x="304800" y="1524000"/>
            <a:ext cx="8534400" cy="5486400"/>
          </a:xfrm>
        </p:spPr>
        <p:txBody>
          <a:bodyPr/>
          <a:lstStyle/>
          <a:p>
            <a:pPr algn="ctr" eaLnBrk="1" hangingPunct="1">
              <a:buNone/>
            </a:pPr>
            <a:r>
              <a:rPr lang="en-US" b="1" dirty="0" smtClean="0"/>
              <a:t>At the conclusion of this presentation the participant will be able to:</a:t>
            </a:r>
          </a:p>
          <a:p>
            <a:pPr>
              <a:lnSpc>
                <a:spcPct val="90000"/>
              </a:lnSpc>
              <a:buFontTx/>
              <a:buNone/>
            </a:pPr>
            <a:endParaRPr lang="en-US" sz="800" dirty="0"/>
          </a:p>
          <a:p>
            <a:pPr lvl="1">
              <a:lnSpc>
                <a:spcPct val="90000"/>
              </a:lnSpc>
            </a:pPr>
            <a:r>
              <a:rPr lang="en-US" dirty="0"/>
              <a:t>Discuss the </a:t>
            </a:r>
            <a:r>
              <a:rPr lang="en-US" dirty="0" smtClean="0"/>
              <a:t>epidemiology, incidence and prevention </a:t>
            </a:r>
            <a:r>
              <a:rPr lang="en-US" dirty="0"/>
              <a:t>of trauma </a:t>
            </a:r>
            <a:r>
              <a:rPr lang="en-US" dirty="0" smtClean="0"/>
              <a:t>in pregnancy </a:t>
            </a:r>
            <a:endParaRPr lang="en-US" dirty="0"/>
          </a:p>
          <a:p>
            <a:pPr lvl="1">
              <a:lnSpc>
                <a:spcPct val="90000"/>
              </a:lnSpc>
            </a:pPr>
            <a:endParaRPr lang="en-US" sz="800" dirty="0"/>
          </a:p>
          <a:p>
            <a:pPr lvl="1">
              <a:lnSpc>
                <a:spcPct val="90000"/>
              </a:lnSpc>
            </a:pPr>
            <a:r>
              <a:rPr lang="en-US" dirty="0"/>
              <a:t>Identify </a:t>
            </a:r>
            <a:r>
              <a:rPr lang="en-US" dirty="0" smtClean="0"/>
              <a:t>physiologic &amp; anatomic </a:t>
            </a:r>
            <a:r>
              <a:rPr lang="en-US" dirty="0"/>
              <a:t>changes in pregnancy </a:t>
            </a:r>
            <a:r>
              <a:rPr lang="en-US" dirty="0" smtClean="0"/>
              <a:t>pertinent to trauma care</a:t>
            </a:r>
            <a:endParaRPr lang="en-US" sz="800" dirty="0"/>
          </a:p>
          <a:p>
            <a:pPr lvl="1">
              <a:lnSpc>
                <a:spcPct val="90000"/>
              </a:lnSpc>
            </a:pPr>
            <a:r>
              <a:rPr lang="en-US" dirty="0" smtClean="0"/>
              <a:t>Discuss resuscitative management unique to the pregnant trauma patient</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Caution!</a:t>
            </a:r>
            <a:endParaRPr lang="en-US" dirty="0"/>
          </a:p>
        </p:txBody>
      </p:sp>
      <p:sp>
        <p:nvSpPr>
          <p:cNvPr id="3" name="Content Placeholder 2"/>
          <p:cNvSpPr>
            <a:spLocks noGrp="1"/>
          </p:cNvSpPr>
          <p:nvPr>
            <p:ph idx="1"/>
          </p:nvPr>
        </p:nvSpPr>
        <p:spPr>
          <a:xfrm>
            <a:off x="838200" y="2286000"/>
            <a:ext cx="7772400" cy="4114800"/>
          </a:xfrm>
        </p:spPr>
        <p:txBody>
          <a:bodyPr/>
          <a:lstStyle/>
          <a:p>
            <a:r>
              <a:rPr lang="en-US" dirty="0" smtClean="0"/>
              <a:t>The hemodynamically stable mother may be compensating at expense of the fetus!</a:t>
            </a:r>
            <a:endParaRPr lang="en-US" dirty="0"/>
          </a:p>
        </p:txBody>
      </p:sp>
    </p:spTree>
    <p:extLst>
      <p:ext uri="{BB962C8B-B14F-4D97-AF65-F5344CB8AC3E}">
        <p14:creationId xmlns:p14="http://schemas.microsoft.com/office/powerpoint/2010/main" val="57692863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85800" y="76200"/>
            <a:ext cx="7772400" cy="1143000"/>
          </a:xfrm>
        </p:spPr>
        <p:txBody>
          <a:bodyPr/>
          <a:lstStyle/>
          <a:p>
            <a:r>
              <a:rPr lang="en-US" dirty="0" smtClean="0"/>
              <a:t>Secondary Survey </a:t>
            </a:r>
            <a:endParaRPr lang="en-US" dirty="0"/>
          </a:p>
        </p:txBody>
      </p:sp>
      <p:pic>
        <p:nvPicPr>
          <p:cNvPr id="1026"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13060"/>
          <a:stretch/>
        </p:blipFill>
        <p:spPr bwMode="auto">
          <a:xfrm rot="10800000">
            <a:off x="304801" y="1981200"/>
            <a:ext cx="3048000" cy="341302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half" idx="2"/>
          </p:nvPr>
        </p:nvSpPr>
        <p:spPr>
          <a:xfrm>
            <a:off x="3505200" y="1447800"/>
            <a:ext cx="5943600" cy="5105400"/>
          </a:xfrm>
        </p:spPr>
        <p:txBody>
          <a:bodyPr/>
          <a:lstStyle/>
          <a:p>
            <a:pPr>
              <a:lnSpc>
                <a:spcPct val="90000"/>
              </a:lnSpc>
            </a:pPr>
            <a:r>
              <a:rPr lang="en-US" b="0" dirty="0" smtClean="0"/>
              <a:t>Head to toe assessment</a:t>
            </a:r>
          </a:p>
          <a:p>
            <a:pPr>
              <a:lnSpc>
                <a:spcPct val="90000"/>
              </a:lnSpc>
            </a:pPr>
            <a:r>
              <a:rPr lang="en-US" b="0" dirty="0" smtClean="0"/>
              <a:t>Obtain obstetrical history:</a:t>
            </a:r>
            <a:endParaRPr lang="en-US" b="0" dirty="0"/>
          </a:p>
          <a:p>
            <a:pPr lvl="1">
              <a:lnSpc>
                <a:spcPct val="90000"/>
              </a:lnSpc>
            </a:pPr>
            <a:r>
              <a:rPr lang="en-US" sz="2800" b="0" dirty="0" smtClean="0"/>
              <a:t>Last </a:t>
            </a:r>
            <a:r>
              <a:rPr lang="en-US" sz="2800" b="0" dirty="0"/>
              <a:t>menstrual </a:t>
            </a:r>
            <a:r>
              <a:rPr lang="en-US" sz="2800" b="0" dirty="0" smtClean="0"/>
              <a:t>period (LMP)</a:t>
            </a:r>
          </a:p>
          <a:p>
            <a:pPr lvl="1">
              <a:lnSpc>
                <a:spcPct val="90000"/>
              </a:lnSpc>
            </a:pPr>
            <a:r>
              <a:rPr lang="en-US" sz="2800" b="0" dirty="0" smtClean="0"/>
              <a:t>Due date</a:t>
            </a:r>
            <a:endParaRPr lang="en-US" sz="2800" b="0" dirty="0"/>
          </a:p>
          <a:p>
            <a:pPr lvl="1">
              <a:lnSpc>
                <a:spcPct val="90000"/>
              </a:lnSpc>
            </a:pPr>
            <a:r>
              <a:rPr lang="en-US" sz="2800" b="0" dirty="0"/>
              <a:t>Previous </a:t>
            </a:r>
            <a:r>
              <a:rPr lang="en-US" sz="2800" b="0" dirty="0" smtClean="0"/>
              <a:t>pregnancies:</a:t>
            </a:r>
          </a:p>
          <a:p>
            <a:pPr lvl="2">
              <a:lnSpc>
                <a:spcPct val="90000"/>
              </a:lnSpc>
            </a:pPr>
            <a:r>
              <a:rPr lang="en-US" sz="2400" b="0" dirty="0" smtClean="0"/>
              <a:t>miscarriages</a:t>
            </a:r>
          </a:p>
          <a:p>
            <a:pPr lvl="2">
              <a:lnSpc>
                <a:spcPct val="90000"/>
              </a:lnSpc>
            </a:pPr>
            <a:r>
              <a:rPr lang="en-US" sz="2400" b="0" dirty="0" smtClean="0"/>
              <a:t>premature deliveries</a:t>
            </a:r>
          </a:p>
          <a:p>
            <a:pPr lvl="2">
              <a:lnSpc>
                <a:spcPct val="90000"/>
              </a:lnSpc>
            </a:pPr>
            <a:r>
              <a:rPr lang="en-US" sz="2400" b="0" dirty="0" smtClean="0"/>
              <a:t>abortions</a:t>
            </a:r>
            <a:endParaRPr lang="en-US" sz="2400" b="0" dirty="0"/>
          </a:p>
          <a:p>
            <a:pPr lvl="1">
              <a:lnSpc>
                <a:spcPct val="90000"/>
              </a:lnSpc>
            </a:pPr>
            <a:r>
              <a:rPr lang="en-US" sz="2800" b="0" dirty="0"/>
              <a:t>Delivery history </a:t>
            </a:r>
            <a:endParaRPr lang="en-US" sz="2800" b="0" dirty="0" smtClean="0"/>
          </a:p>
          <a:p>
            <a:pPr lvl="2">
              <a:lnSpc>
                <a:spcPct val="90000"/>
              </a:lnSpc>
            </a:pPr>
            <a:r>
              <a:rPr lang="en-US" sz="2400" b="0" dirty="0" smtClean="0"/>
              <a:t>type</a:t>
            </a:r>
            <a:r>
              <a:rPr lang="en-US" sz="2400" b="0" dirty="0"/>
              <a:t>, </a:t>
            </a:r>
            <a:r>
              <a:rPr lang="en-US" sz="2400" b="0" dirty="0" smtClean="0"/>
              <a:t>complications</a:t>
            </a:r>
            <a:endParaRPr lang="en-US" sz="2400" b="0" dirty="0"/>
          </a:p>
          <a:p>
            <a:pPr marL="457200" lvl="1" indent="0">
              <a:lnSpc>
                <a:spcPct val="90000"/>
              </a:lnSpc>
              <a:buNone/>
            </a:pPr>
            <a:endParaRPr 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381000" y="457200"/>
            <a:ext cx="2971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000" b="1" dirty="0">
                <a:latin typeface="Arial" charset="0"/>
              </a:rPr>
              <a:t>Parity </a:t>
            </a:r>
            <a:r>
              <a:rPr lang="en-US" sz="4000" b="1" dirty="0" smtClean="0">
                <a:latin typeface="Arial" charset="0"/>
              </a:rPr>
              <a:t>and Gravidity</a:t>
            </a:r>
          </a:p>
          <a:p>
            <a:r>
              <a:rPr lang="en-US" sz="4000" b="1" dirty="0" smtClean="0">
                <a:latin typeface="Arial" charset="0"/>
              </a:rPr>
              <a:t>Review </a:t>
            </a:r>
            <a:endParaRPr lang="en-US" sz="4000" b="1" dirty="0">
              <a:latin typeface="Arial" charset="0"/>
            </a:endParaRPr>
          </a:p>
        </p:txBody>
      </p:sp>
      <p:sp>
        <p:nvSpPr>
          <p:cNvPr id="146435" name="Rectangle 3"/>
          <p:cNvSpPr>
            <a:spLocks noChangeArrowheads="1"/>
          </p:cNvSpPr>
          <p:nvPr/>
        </p:nvSpPr>
        <p:spPr bwMode="auto">
          <a:xfrm>
            <a:off x="228600" y="1066800"/>
            <a:ext cx="3581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pPr>
            <a:r>
              <a:rPr lang="en-US" sz="1000" b="1" dirty="0">
                <a:latin typeface="Arial" charset="0"/>
              </a:rPr>
              <a:t>			</a:t>
            </a:r>
          </a:p>
          <a:p>
            <a:pPr>
              <a:lnSpc>
                <a:spcPct val="80000"/>
              </a:lnSpc>
              <a:spcBef>
                <a:spcPct val="20000"/>
              </a:spcBef>
            </a:pPr>
            <a:endParaRPr lang="en-US" sz="1000" b="1" dirty="0">
              <a:latin typeface="Arial" charset="0"/>
            </a:endParaRPr>
          </a:p>
        </p:txBody>
      </p:sp>
      <p:sp>
        <p:nvSpPr>
          <p:cNvPr id="146444" name="Text Box 12"/>
          <p:cNvSpPr txBox="1">
            <a:spLocks noChangeArrowheads="1"/>
          </p:cNvSpPr>
          <p:nvPr/>
        </p:nvSpPr>
        <p:spPr bwMode="auto">
          <a:xfrm>
            <a:off x="762000" y="838200"/>
            <a:ext cx="8153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dirty="0"/>
          </a:p>
        </p:txBody>
      </p:sp>
      <p:sp>
        <p:nvSpPr>
          <p:cNvPr id="2" name="Rectangle 1"/>
          <p:cNvSpPr/>
          <p:nvPr/>
        </p:nvSpPr>
        <p:spPr bwMode="auto">
          <a:xfrm>
            <a:off x="3429000" y="190500"/>
            <a:ext cx="5410200" cy="8382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600" b="1" i="0" u="sng" strike="noStrike" cap="none" normalizeH="0" baseline="0" dirty="0" smtClean="0">
                <a:ln>
                  <a:noFill/>
                </a:ln>
                <a:solidFill>
                  <a:schemeClr val="tx1"/>
                </a:solidFill>
                <a:effectLst/>
                <a:latin typeface="Arial" pitchFamily="34" charset="0"/>
                <a:cs typeface="Arial" pitchFamily="34" charset="0"/>
              </a:rPr>
              <a:t>Parity</a:t>
            </a:r>
            <a:r>
              <a:rPr kumimoji="0" lang="en-US" sz="2600" b="0" i="0" u="none" strike="noStrike" cap="none" normalizeH="0" baseline="0" dirty="0" smtClean="0">
                <a:ln>
                  <a:noFill/>
                </a:ln>
                <a:solidFill>
                  <a:schemeClr val="tx1"/>
                </a:solidFill>
                <a:effectLst/>
                <a:latin typeface="Arial" pitchFamily="34" charset="0"/>
                <a:cs typeface="Arial" pitchFamily="34" charset="0"/>
              </a:rPr>
              <a:t>: </a:t>
            </a:r>
            <a:r>
              <a:rPr lang="en-US" sz="2600" dirty="0" smtClean="0">
                <a:latin typeface="Arial" pitchFamily="34" charset="0"/>
                <a:cs typeface="Arial" pitchFamily="34" charset="0"/>
              </a:rPr>
              <a:t># births to fetus &gt; 24 weeks</a:t>
            </a:r>
            <a:endParaRPr kumimoji="0" lang="en-US" sz="2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bwMode="auto">
          <a:xfrm>
            <a:off x="3429000" y="1143000"/>
            <a:ext cx="5406189" cy="9144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b="1" u="sng" dirty="0" smtClean="0">
                <a:latin typeface="Arial" pitchFamily="34" charset="0"/>
                <a:cs typeface="Arial" pitchFamily="34" charset="0"/>
              </a:rPr>
              <a:t>Gravidity</a:t>
            </a:r>
            <a:r>
              <a:rPr lang="en-US" sz="2600" dirty="0" smtClean="0">
                <a:latin typeface="Arial" pitchFamily="34" charset="0"/>
                <a:cs typeface="Arial" pitchFamily="34" charset="0"/>
              </a:rPr>
              <a:t>: # of times pregnant</a:t>
            </a:r>
            <a:endParaRPr kumimoji="0" lang="en-US" sz="26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802212230"/>
              </p:ext>
            </p:extLst>
          </p:nvPr>
        </p:nvGraphicFramePr>
        <p:xfrm>
          <a:off x="385011" y="2514599"/>
          <a:ext cx="8606589" cy="4038601"/>
        </p:xfrm>
        <a:graphic>
          <a:graphicData uri="http://schemas.openxmlformats.org/drawingml/2006/table">
            <a:tbl>
              <a:tblPr firstRow="1" bandRow="1">
                <a:tableStyleId>{5C22544A-7EE6-4342-B048-85BDC9FD1C3A}</a:tableStyleId>
              </a:tblPr>
              <a:tblGrid>
                <a:gridCol w="2053389"/>
                <a:gridCol w="6553200"/>
              </a:tblGrid>
              <a:tr h="1009650">
                <a:tc>
                  <a:txBody>
                    <a:bodyPr/>
                    <a:lstStyle/>
                    <a:p>
                      <a:pPr algn="ctr"/>
                      <a:r>
                        <a:rPr lang="en-US" sz="2800" dirty="0" smtClean="0">
                          <a:solidFill>
                            <a:schemeClr val="bg1"/>
                          </a:solidFill>
                        </a:rPr>
                        <a:t>5 Digit System</a:t>
                      </a:r>
                      <a:endParaRPr lang="en-US" sz="2800" dirty="0">
                        <a:solidFill>
                          <a:schemeClr val="bg1"/>
                        </a:solidFill>
                      </a:endParaRPr>
                    </a:p>
                  </a:txBody>
                  <a:tcPr>
                    <a:solidFill>
                      <a:schemeClr val="accent6">
                        <a:lumMod val="60000"/>
                        <a:lumOff val="40000"/>
                      </a:schemeClr>
                    </a:solidFill>
                  </a:tcPr>
                </a:tc>
                <a:tc>
                  <a:txBody>
                    <a:bodyPr/>
                    <a:lstStyle/>
                    <a:p>
                      <a:pPr algn="l"/>
                      <a:r>
                        <a:rPr lang="en-US" sz="2800" dirty="0" smtClean="0">
                          <a:solidFill>
                            <a:schemeClr val="bg1"/>
                          </a:solidFill>
                        </a:rPr>
                        <a:t>A</a:t>
                      </a:r>
                      <a:r>
                        <a:rPr lang="en-US" sz="2800" baseline="0" dirty="0" smtClean="0">
                          <a:solidFill>
                            <a:schemeClr val="bg1"/>
                          </a:solidFill>
                        </a:rPr>
                        <a:t>-B-C-D-E </a:t>
                      </a:r>
                    </a:p>
                    <a:p>
                      <a:pPr algn="l"/>
                      <a:r>
                        <a:rPr lang="en-US" sz="2800" baseline="0" dirty="0" smtClean="0">
                          <a:solidFill>
                            <a:schemeClr val="bg1"/>
                          </a:solidFill>
                        </a:rPr>
                        <a:t>Example: 3-2-0-1-3</a:t>
                      </a:r>
                      <a:endParaRPr lang="en-US" sz="2800" dirty="0">
                        <a:solidFill>
                          <a:schemeClr val="bg1"/>
                        </a:solidFill>
                      </a:endParaRPr>
                    </a:p>
                  </a:txBody>
                  <a:tcPr>
                    <a:solidFill>
                      <a:schemeClr val="accent6">
                        <a:lumMod val="60000"/>
                        <a:lumOff val="40000"/>
                      </a:schemeClr>
                    </a:solidFill>
                  </a:tcPr>
                </a:tc>
              </a:tr>
              <a:tr h="521110">
                <a:tc>
                  <a:txBody>
                    <a:bodyPr/>
                    <a:lstStyle/>
                    <a:p>
                      <a:pPr algn="ctr"/>
                      <a:r>
                        <a:rPr lang="en-US" sz="2600" dirty="0" smtClean="0"/>
                        <a:t>A</a:t>
                      </a:r>
                      <a:endParaRPr lang="en-US" sz="2600" dirty="0"/>
                    </a:p>
                  </a:txBody>
                  <a:tcPr>
                    <a:solidFill>
                      <a:schemeClr val="accent6">
                        <a:lumMod val="40000"/>
                        <a:lumOff val="60000"/>
                      </a:schemeClr>
                    </a:solidFill>
                  </a:tcPr>
                </a:tc>
                <a:tc>
                  <a:txBody>
                    <a:bodyPr/>
                    <a:lstStyle/>
                    <a:p>
                      <a:r>
                        <a:rPr lang="en-US" sz="2600" dirty="0" smtClean="0"/>
                        <a:t>Times the uterus</a:t>
                      </a:r>
                      <a:r>
                        <a:rPr lang="en-US" sz="2600" baseline="0" dirty="0" smtClean="0"/>
                        <a:t> is pregnant (3)</a:t>
                      </a:r>
                      <a:endParaRPr lang="en-US" sz="2600" dirty="0"/>
                    </a:p>
                  </a:txBody>
                  <a:tcPr>
                    <a:solidFill>
                      <a:schemeClr val="accent6">
                        <a:lumMod val="40000"/>
                        <a:lumOff val="60000"/>
                      </a:schemeClr>
                    </a:solidFill>
                  </a:tcPr>
                </a:tc>
              </a:tr>
              <a:tr h="521110">
                <a:tc>
                  <a:txBody>
                    <a:bodyPr/>
                    <a:lstStyle/>
                    <a:p>
                      <a:pPr algn="ctr"/>
                      <a:r>
                        <a:rPr lang="en-US" sz="2600" dirty="0" smtClean="0"/>
                        <a:t>B</a:t>
                      </a:r>
                      <a:endParaRPr lang="en-US" sz="2600" dirty="0"/>
                    </a:p>
                  </a:txBody>
                  <a:tcPr>
                    <a:solidFill>
                      <a:schemeClr val="accent6">
                        <a:lumMod val="20000"/>
                        <a:lumOff val="80000"/>
                      </a:schemeClr>
                    </a:solidFill>
                  </a:tcPr>
                </a:tc>
                <a:tc>
                  <a:txBody>
                    <a:bodyPr/>
                    <a:lstStyle/>
                    <a:p>
                      <a:r>
                        <a:rPr lang="en-US" sz="2600" dirty="0" smtClean="0"/>
                        <a:t>Number of deliveries (2)</a:t>
                      </a:r>
                      <a:endParaRPr lang="en-US" sz="2600" dirty="0"/>
                    </a:p>
                  </a:txBody>
                  <a:tcPr>
                    <a:solidFill>
                      <a:schemeClr val="accent6">
                        <a:lumMod val="20000"/>
                        <a:lumOff val="80000"/>
                      </a:schemeClr>
                    </a:solidFill>
                  </a:tcPr>
                </a:tc>
              </a:tr>
              <a:tr h="521110">
                <a:tc>
                  <a:txBody>
                    <a:bodyPr/>
                    <a:lstStyle/>
                    <a:p>
                      <a:pPr algn="ctr"/>
                      <a:r>
                        <a:rPr lang="en-US" sz="2600" dirty="0" smtClean="0"/>
                        <a:t>C</a:t>
                      </a:r>
                      <a:endParaRPr lang="en-US" sz="2600" dirty="0"/>
                    </a:p>
                  </a:txBody>
                  <a:tcPr>
                    <a:solidFill>
                      <a:schemeClr val="accent6">
                        <a:lumMod val="40000"/>
                        <a:lumOff val="60000"/>
                      </a:schemeClr>
                    </a:solidFill>
                  </a:tcPr>
                </a:tc>
                <a:tc>
                  <a:txBody>
                    <a:bodyPr/>
                    <a:lstStyle/>
                    <a:p>
                      <a:r>
                        <a:rPr lang="en-US" sz="2600" dirty="0" smtClean="0"/>
                        <a:t>Number</a:t>
                      </a:r>
                      <a:r>
                        <a:rPr lang="en-US" sz="2600" baseline="0" dirty="0" smtClean="0"/>
                        <a:t> of premature deliveries (0)</a:t>
                      </a:r>
                      <a:endParaRPr lang="en-US" sz="2600" dirty="0"/>
                    </a:p>
                  </a:txBody>
                  <a:tcPr>
                    <a:solidFill>
                      <a:schemeClr val="accent6">
                        <a:lumMod val="40000"/>
                        <a:lumOff val="60000"/>
                      </a:schemeClr>
                    </a:solidFill>
                  </a:tcPr>
                </a:tc>
              </a:tr>
              <a:tr h="944511">
                <a:tc>
                  <a:txBody>
                    <a:bodyPr/>
                    <a:lstStyle/>
                    <a:p>
                      <a:pPr algn="ctr"/>
                      <a:r>
                        <a:rPr lang="en-US" sz="2600" dirty="0" smtClean="0"/>
                        <a:t>D</a:t>
                      </a:r>
                      <a:endParaRPr lang="en-US" sz="2600" dirty="0"/>
                    </a:p>
                  </a:txBody>
                  <a:tcPr>
                    <a:solidFill>
                      <a:schemeClr val="accent6">
                        <a:lumMod val="20000"/>
                        <a:lumOff val="80000"/>
                      </a:schemeClr>
                    </a:solidFill>
                  </a:tcPr>
                </a:tc>
                <a:tc>
                  <a:txBody>
                    <a:bodyPr/>
                    <a:lstStyle/>
                    <a:p>
                      <a:r>
                        <a:rPr lang="en-US" sz="2600" dirty="0" smtClean="0"/>
                        <a:t>Number of abortions                       </a:t>
                      </a:r>
                    </a:p>
                    <a:p>
                      <a:r>
                        <a:rPr lang="en-US" sz="2600" dirty="0" smtClean="0"/>
                        <a:t>(spontaneous</a:t>
                      </a:r>
                      <a:r>
                        <a:rPr lang="en-US" sz="2600" baseline="0" dirty="0" smtClean="0"/>
                        <a:t> &amp; therapeutic) (1)</a:t>
                      </a:r>
                      <a:endParaRPr lang="en-US" sz="2600" dirty="0"/>
                    </a:p>
                  </a:txBody>
                  <a:tcPr>
                    <a:solidFill>
                      <a:schemeClr val="accent6">
                        <a:lumMod val="20000"/>
                        <a:lumOff val="80000"/>
                      </a:schemeClr>
                    </a:solidFill>
                  </a:tcPr>
                </a:tc>
              </a:tr>
              <a:tr h="521110">
                <a:tc>
                  <a:txBody>
                    <a:bodyPr/>
                    <a:lstStyle/>
                    <a:p>
                      <a:pPr algn="ctr"/>
                      <a:r>
                        <a:rPr lang="en-US" sz="2600" dirty="0" smtClean="0"/>
                        <a:t>E</a:t>
                      </a:r>
                      <a:endParaRPr lang="en-US" sz="2600" dirty="0"/>
                    </a:p>
                  </a:txBody>
                  <a:tcPr>
                    <a:solidFill>
                      <a:schemeClr val="accent6">
                        <a:lumMod val="40000"/>
                        <a:lumOff val="60000"/>
                      </a:schemeClr>
                    </a:solidFill>
                  </a:tcPr>
                </a:tc>
                <a:tc>
                  <a:txBody>
                    <a:bodyPr/>
                    <a:lstStyle/>
                    <a:p>
                      <a:r>
                        <a:rPr lang="en-US" sz="2600" dirty="0" smtClean="0"/>
                        <a:t>Number of living children (3)</a:t>
                      </a:r>
                      <a:endParaRPr lang="en-US" sz="2600" dirty="0"/>
                    </a:p>
                  </a:txBody>
                  <a:tcPr>
                    <a:solidFill>
                      <a:schemeClr val="accent6">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Fetal Assessment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3398100"/>
              </p:ext>
            </p:extLst>
          </p:nvPr>
        </p:nvGraphicFramePr>
        <p:xfrm>
          <a:off x="304800" y="1981200"/>
          <a:ext cx="86868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477593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533400"/>
          </a:xfrm>
        </p:spPr>
        <p:txBody>
          <a:bodyPr>
            <a:normAutofit fontScale="90000"/>
          </a:bodyPr>
          <a:lstStyle/>
          <a:p>
            <a:r>
              <a:rPr lang="en-US" sz="4000" dirty="0" smtClean="0"/>
              <a:t>Fetal Monitoring </a:t>
            </a:r>
            <a:br>
              <a:rPr lang="en-US" sz="4000" dirty="0" smtClean="0"/>
            </a:br>
            <a:endParaRPr lang="en-US" dirty="0"/>
          </a:p>
        </p:txBody>
      </p:sp>
      <p:sp>
        <p:nvSpPr>
          <p:cNvPr id="3" name="Content Placeholder 2"/>
          <p:cNvSpPr>
            <a:spLocks noGrp="1"/>
          </p:cNvSpPr>
          <p:nvPr>
            <p:ph idx="1"/>
          </p:nvPr>
        </p:nvSpPr>
        <p:spPr>
          <a:xfrm>
            <a:off x="457200" y="2895600"/>
            <a:ext cx="8458200" cy="3657599"/>
          </a:xfrm>
        </p:spPr>
        <p:txBody>
          <a:bodyPr/>
          <a:lstStyle/>
          <a:p>
            <a:pPr eaLnBrk="1" fontAlgn="auto" hangingPunct="1">
              <a:spcBef>
                <a:spcPts val="0"/>
              </a:spcBef>
              <a:spcAft>
                <a:spcPts val="0"/>
              </a:spcAft>
            </a:pPr>
            <a:r>
              <a:rPr lang="en-US" sz="2800" b="0" kern="1200" dirty="0"/>
              <a:t>All pregnant </a:t>
            </a:r>
            <a:r>
              <a:rPr lang="en-US" sz="2800" b="0" kern="1200" dirty="0" smtClean="0"/>
              <a:t>trauma &gt; </a:t>
            </a:r>
            <a:r>
              <a:rPr lang="en-US" sz="2800" b="0" kern="1200" dirty="0"/>
              <a:t>20 weeks’ </a:t>
            </a:r>
            <a:r>
              <a:rPr lang="en-US" sz="2800" b="0" kern="1200" dirty="0" smtClean="0"/>
              <a:t>gestation</a:t>
            </a:r>
          </a:p>
          <a:p>
            <a:pPr eaLnBrk="1" fontAlgn="auto" hangingPunct="1">
              <a:spcBef>
                <a:spcPts val="0"/>
              </a:spcBef>
              <a:spcAft>
                <a:spcPts val="0"/>
              </a:spcAft>
            </a:pPr>
            <a:r>
              <a:rPr lang="en-US" sz="2800" b="0" kern="1200" dirty="0" smtClean="0"/>
              <a:t>Minimum of </a:t>
            </a:r>
            <a:r>
              <a:rPr lang="en-US" sz="2800" b="0" u="sng" kern="1200" dirty="0" smtClean="0"/>
              <a:t>6 hours </a:t>
            </a:r>
            <a:r>
              <a:rPr lang="en-US" sz="2800" b="0" kern="1200" dirty="0" smtClean="0"/>
              <a:t>continuous fetal monitoring</a:t>
            </a:r>
          </a:p>
          <a:p>
            <a:pPr eaLnBrk="1" fontAlgn="auto" hangingPunct="1">
              <a:spcBef>
                <a:spcPts val="0"/>
              </a:spcBef>
              <a:spcAft>
                <a:spcPts val="0"/>
              </a:spcAft>
            </a:pPr>
            <a:r>
              <a:rPr lang="en-US" sz="2800" b="0" kern="1200" dirty="0" smtClean="0"/>
              <a:t>Further continuous monitoring and evaluation if:</a:t>
            </a:r>
          </a:p>
          <a:p>
            <a:pPr lvl="1" eaLnBrk="1" fontAlgn="auto" hangingPunct="1">
              <a:spcBef>
                <a:spcPts val="0"/>
              </a:spcBef>
              <a:spcAft>
                <a:spcPts val="0"/>
              </a:spcAft>
            </a:pPr>
            <a:r>
              <a:rPr lang="en-US" sz="2400" b="0" kern="1200" dirty="0" smtClean="0"/>
              <a:t>uterine contractions </a:t>
            </a:r>
          </a:p>
          <a:p>
            <a:pPr lvl="1" eaLnBrk="1" fontAlgn="auto" hangingPunct="1">
              <a:spcBef>
                <a:spcPts val="0"/>
              </a:spcBef>
              <a:spcAft>
                <a:spcPts val="0"/>
              </a:spcAft>
            </a:pPr>
            <a:r>
              <a:rPr lang="en-US" sz="2400" b="0" kern="1200" dirty="0" smtClean="0"/>
              <a:t>non-reassuring </a:t>
            </a:r>
            <a:r>
              <a:rPr lang="en-US" sz="2400" b="0" kern="1200" dirty="0"/>
              <a:t>fetal heart rate </a:t>
            </a:r>
            <a:r>
              <a:rPr lang="en-US" sz="2400" b="0" kern="1200" dirty="0" smtClean="0"/>
              <a:t>pattern</a:t>
            </a:r>
          </a:p>
          <a:p>
            <a:pPr lvl="1" eaLnBrk="1" fontAlgn="auto" hangingPunct="1">
              <a:spcBef>
                <a:spcPts val="0"/>
              </a:spcBef>
              <a:spcAft>
                <a:spcPts val="0"/>
              </a:spcAft>
            </a:pPr>
            <a:r>
              <a:rPr lang="en-US" sz="2400" b="0" kern="1200" dirty="0" smtClean="0"/>
              <a:t>vaginal bleeding </a:t>
            </a:r>
          </a:p>
          <a:p>
            <a:pPr lvl="1" eaLnBrk="1" fontAlgn="auto" hangingPunct="1">
              <a:spcBef>
                <a:spcPts val="0"/>
              </a:spcBef>
              <a:spcAft>
                <a:spcPts val="0"/>
              </a:spcAft>
            </a:pPr>
            <a:r>
              <a:rPr lang="en-US" sz="2400" b="0" kern="1200" dirty="0" smtClean="0"/>
              <a:t>significant </a:t>
            </a:r>
            <a:r>
              <a:rPr lang="en-US" sz="2400" b="0" kern="1200" dirty="0"/>
              <a:t>uterine tenderness or </a:t>
            </a:r>
            <a:r>
              <a:rPr lang="en-US" sz="2400" b="0" kern="1200" dirty="0" smtClean="0"/>
              <a:t>irritability </a:t>
            </a:r>
          </a:p>
          <a:p>
            <a:pPr lvl="1" eaLnBrk="1" fontAlgn="auto" hangingPunct="1">
              <a:spcBef>
                <a:spcPts val="0"/>
              </a:spcBef>
              <a:spcAft>
                <a:spcPts val="0"/>
              </a:spcAft>
            </a:pPr>
            <a:r>
              <a:rPr lang="en-US" sz="2400" b="0" kern="1200" dirty="0" smtClean="0"/>
              <a:t>serious </a:t>
            </a:r>
            <a:r>
              <a:rPr lang="en-US" sz="2400" b="0" kern="1200" dirty="0"/>
              <a:t>maternal </a:t>
            </a:r>
            <a:r>
              <a:rPr lang="en-US" sz="2400" b="0" kern="1200" dirty="0" smtClean="0"/>
              <a:t>injury</a:t>
            </a:r>
          </a:p>
          <a:p>
            <a:pPr lvl="1" eaLnBrk="1" fontAlgn="auto" hangingPunct="1">
              <a:spcBef>
                <a:spcPts val="0"/>
              </a:spcBef>
              <a:spcAft>
                <a:spcPts val="0"/>
              </a:spcAft>
            </a:pPr>
            <a:r>
              <a:rPr lang="en-US" sz="2400" b="0" kern="1200" dirty="0" smtClean="0"/>
              <a:t>rupture </a:t>
            </a:r>
            <a:r>
              <a:rPr lang="en-US" sz="2400" b="0" kern="1200" dirty="0"/>
              <a:t>of the amniotic </a:t>
            </a:r>
            <a:r>
              <a:rPr lang="en-US" sz="2400" b="0" kern="1200" dirty="0" smtClean="0"/>
              <a:t>membranes</a:t>
            </a:r>
            <a:r>
              <a:rPr lang="en-US" sz="2400" b="0" kern="1200" dirty="0"/>
              <a:t> </a:t>
            </a:r>
            <a:r>
              <a:rPr lang="en-US" sz="2400" b="0" kern="1200" dirty="0" smtClean="0"/>
              <a:t>       </a:t>
            </a:r>
            <a:r>
              <a:rPr lang="en-US" sz="2400" b="0" kern="1200" dirty="0" smtClean="0">
                <a:latin typeface="Times New Roman"/>
              </a:rPr>
              <a:t> </a:t>
            </a:r>
          </a:p>
          <a:p>
            <a:pPr marL="457200" lvl="1" indent="0" eaLnBrk="1" fontAlgn="auto" hangingPunct="1">
              <a:spcBef>
                <a:spcPts val="0"/>
              </a:spcBef>
              <a:spcAft>
                <a:spcPts val="0"/>
              </a:spcAft>
              <a:buNone/>
            </a:pPr>
            <a:r>
              <a:rPr lang="en-US" sz="2400" kern="1200" dirty="0">
                <a:latin typeface="Times New Roman"/>
              </a:rPr>
              <a:t>	</a:t>
            </a:r>
            <a:r>
              <a:rPr lang="en-US" sz="2400" kern="1200" dirty="0" smtClean="0">
                <a:latin typeface="Times New Roman"/>
              </a:rPr>
              <a:t>						</a:t>
            </a:r>
            <a:r>
              <a:rPr lang="en-US" sz="1800" b="0" dirty="0" smtClean="0"/>
              <a:t>EAST 2005</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914400"/>
            <a:ext cx="8763000" cy="190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99286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Unit Placement</a:t>
            </a:r>
            <a:endParaRPr lang="en-US" dirty="0"/>
          </a:p>
        </p:txBody>
      </p:sp>
      <p:sp>
        <p:nvSpPr>
          <p:cNvPr id="3" name="Content Placeholder 2"/>
          <p:cNvSpPr>
            <a:spLocks noGrp="1"/>
          </p:cNvSpPr>
          <p:nvPr>
            <p:ph sz="half" idx="1"/>
          </p:nvPr>
        </p:nvSpPr>
        <p:spPr>
          <a:xfrm>
            <a:off x="304800" y="1676400"/>
            <a:ext cx="4343400" cy="4495800"/>
          </a:xfrm>
        </p:spPr>
        <p:txBody>
          <a:bodyPr/>
          <a:lstStyle/>
          <a:p>
            <a:r>
              <a:rPr lang="en-US" sz="3200" b="0" dirty="0" smtClean="0"/>
              <a:t>Admit to the </a:t>
            </a:r>
            <a:r>
              <a:rPr lang="en-US" sz="3200" b="0" u="sng" dirty="0" smtClean="0"/>
              <a:t>most </a:t>
            </a:r>
            <a:r>
              <a:rPr lang="en-US" sz="3200" b="0" dirty="0" smtClean="0"/>
              <a:t>appropriate unit</a:t>
            </a:r>
          </a:p>
          <a:p>
            <a:r>
              <a:rPr lang="en-US" sz="3200" b="0" dirty="0" smtClean="0"/>
              <a:t>Matched to patients needs</a:t>
            </a:r>
          </a:p>
          <a:p>
            <a:r>
              <a:rPr lang="en-US" sz="3200" b="0" dirty="0" smtClean="0"/>
              <a:t>Standard of care must be maintained  regardless of unit selected</a:t>
            </a:r>
            <a:endParaRPr lang="en-US" sz="3200" b="0" dirty="0"/>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30970" y="1828800"/>
            <a:ext cx="3479630" cy="4114800"/>
          </a:xfrm>
        </p:spPr>
      </p:pic>
    </p:spTree>
    <p:extLst>
      <p:ext uri="{BB962C8B-B14F-4D97-AF65-F5344CB8AC3E}">
        <p14:creationId xmlns:p14="http://schemas.microsoft.com/office/powerpoint/2010/main" val="326887779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lstStyle/>
          <a:p>
            <a:r>
              <a:rPr lang="en-US" dirty="0" smtClean="0"/>
              <a:t>Who Admits &amp; Where?</a:t>
            </a:r>
            <a:endParaRPr lang="en-US" dirty="0"/>
          </a:p>
        </p:txBody>
      </p:sp>
      <p:sp>
        <p:nvSpPr>
          <p:cNvPr id="6" name="Text Placeholder 5"/>
          <p:cNvSpPr>
            <a:spLocks noGrp="1"/>
          </p:cNvSpPr>
          <p:nvPr>
            <p:ph type="body" idx="1"/>
          </p:nvPr>
        </p:nvSpPr>
        <p:spPr>
          <a:xfrm>
            <a:off x="304800" y="1219200"/>
            <a:ext cx="4040188" cy="639762"/>
          </a:xfrm>
        </p:spPr>
        <p:txBody>
          <a:bodyPr/>
          <a:lstStyle/>
          <a:p>
            <a:pPr algn="ctr"/>
            <a:r>
              <a:rPr lang="en-US" u="sng" dirty="0" smtClean="0"/>
              <a:t>To Trauma ICU</a:t>
            </a:r>
            <a:endParaRPr lang="en-US" u="sng" dirty="0"/>
          </a:p>
        </p:txBody>
      </p:sp>
      <p:sp>
        <p:nvSpPr>
          <p:cNvPr id="7" name="Content Placeholder 6"/>
          <p:cNvSpPr>
            <a:spLocks noGrp="1"/>
          </p:cNvSpPr>
          <p:nvPr>
            <p:ph sz="half" idx="2"/>
          </p:nvPr>
        </p:nvSpPr>
        <p:spPr>
          <a:xfrm>
            <a:off x="304800" y="2174874"/>
            <a:ext cx="4040188" cy="4454525"/>
          </a:xfrm>
        </p:spPr>
        <p:txBody>
          <a:bodyPr/>
          <a:lstStyle/>
          <a:p>
            <a:r>
              <a:rPr lang="en-US" sz="2600" dirty="0"/>
              <a:t>Mother </a:t>
            </a:r>
            <a:r>
              <a:rPr lang="en-US" sz="2600" dirty="0" smtClean="0"/>
              <a:t>severely injured </a:t>
            </a:r>
            <a:r>
              <a:rPr lang="en-US" sz="2600" dirty="0"/>
              <a:t>&amp; viable </a:t>
            </a:r>
            <a:r>
              <a:rPr lang="en-US" sz="2600" dirty="0" smtClean="0"/>
              <a:t>fetus</a:t>
            </a:r>
          </a:p>
          <a:p>
            <a:r>
              <a:rPr lang="en-US" sz="2600" dirty="0" smtClean="0"/>
              <a:t>Admit to trauma</a:t>
            </a:r>
            <a:endParaRPr lang="en-US" sz="2600" dirty="0"/>
          </a:p>
          <a:p>
            <a:r>
              <a:rPr lang="en-US" sz="2600" dirty="0" smtClean="0"/>
              <a:t>Double teamed</a:t>
            </a:r>
          </a:p>
          <a:p>
            <a:pPr lvl="1"/>
            <a:r>
              <a:rPr lang="en-US" sz="2600" dirty="0" smtClean="0"/>
              <a:t>Trauma Nurse</a:t>
            </a:r>
          </a:p>
          <a:p>
            <a:pPr lvl="1"/>
            <a:r>
              <a:rPr lang="en-US" sz="2600" dirty="0" smtClean="0"/>
              <a:t>L &amp; D Nurse</a:t>
            </a:r>
          </a:p>
          <a:p>
            <a:pPr lvl="1"/>
            <a:r>
              <a:rPr lang="en-US" sz="2600" dirty="0" smtClean="0"/>
              <a:t>At minimum remote </a:t>
            </a:r>
            <a:r>
              <a:rPr lang="en-US" sz="2600" dirty="0"/>
              <a:t>continuous fetal monitoring</a:t>
            </a:r>
          </a:p>
          <a:p>
            <a:endParaRPr lang="en-US" dirty="0"/>
          </a:p>
        </p:txBody>
      </p:sp>
      <p:sp>
        <p:nvSpPr>
          <p:cNvPr id="8" name="Text Placeholder 7"/>
          <p:cNvSpPr>
            <a:spLocks noGrp="1"/>
          </p:cNvSpPr>
          <p:nvPr>
            <p:ph type="body" sz="quarter" idx="3"/>
          </p:nvPr>
        </p:nvSpPr>
        <p:spPr>
          <a:xfrm>
            <a:off x="4648200" y="1143000"/>
            <a:ext cx="4041775" cy="639762"/>
          </a:xfrm>
        </p:spPr>
        <p:txBody>
          <a:bodyPr/>
          <a:lstStyle/>
          <a:p>
            <a:pPr algn="ctr"/>
            <a:r>
              <a:rPr lang="en-US" u="sng" dirty="0" smtClean="0"/>
              <a:t>To Obstetric Unit</a:t>
            </a:r>
            <a:endParaRPr lang="en-US" u="sng" dirty="0"/>
          </a:p>
        </p:txBody>
      </p:sp>
      <p:sp>
        <p:nvSpPr>
          <p:cNvPr id="9" name="Content Placeholder 8"/>
          <p:cNvSpPr>
            <a:spLocks noGrp="1"/>
          </p:cNvSpPr>
          <p:nvPr>
            <p:ph sz="quarter" idx="4"/>
          </p:nvPr>
        </p:nvSpPr>
        <p:spPr/>
        <p:txBody>
          <a:bodyPr>
            <a:normAutofit/>
          </a:bodyPr>
          <a:lstStyle/>
          <a:p>
            <a:r>
              <a:rPr lang="en-US" sz="2600" dirty="0"/>
              <a:t>Mother less </a:t>
            </a:r>
            <a:r>
              <a:rPr lang="en-US" sz="2600" dirty="0" smtClean="0"/>
              <a:t>injured, stable </a:t>
            </a:r>
            <a:r>
              <a:rPr lang="en-US" sz="2600" dirty="0"/>
              <a:t>&amp; viable fetus</a:t>
            </a:r>
          </a:p>
          <a:p>
            <a:r>
              <a:rPr lang="en-US" sz="2600" dirty="0" smtClean="0"/>
              <a:t>Initially admitted </a:t>
            </a:r>
            <a:r>
              <a:rPr lang="en-US" sz="2600" dirty="0"/>
              <a:t>to trauma </a:t>
            </a:r>
            <a:r>
              <a:rPr lang="en-US" sz="2600" dirty="0" smtClean="0"/>
              <a:t>surgeon with OB on consult </a:t>
            </a:r>
            <a:endParaRPr lang="en-US" sz="2600" dirty="0"/>
          </a:p>
          <a:p>
            <a:r>
              <a:rPr lang="en-US" sz="2600" dirty="0" smtClean="0"/>
              <a:t>Care </a:t>
            </a:r>
            <a:r>
              <a:rPr lang="en-US" sz="2600" dirty="0"/>
              <a:t>may be transferred to OB after 24-48 hrs</a:t>
            </a:r>
          </a:p>
          <a:p>
            <a:endParaRPr lang="en-US" sz="2600" dirty="0"/>
          </a:p>
        </p:txBody>
      </p:sp>
      <p:sp>
        <p:nvSpPr>
          <p:cNvPr id="3" name="Quad Arrow 2"/>
          <p:cNvSpPr/>
          <p:nvPr/>
        </p:nvSpPr>
        <p:spPr bwMode="auto">
          <a:xfrm>
            <a:off x="3733800" y="1143000"/>
            <a:ext cx="1219200" cy="1066800"/>
          </a:xfrm>
          <a:prstGeom prst="quadArrow">
            <a:avLst>
              <a:gd name="adj1" fmla="val 26346"/>
              <a:gd name="adj2" fmla="val 22500"/>
              <a:gd name="adj3" fmla="val 22500"/>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0775208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990600"/>
          </a:xfrm>
        </p:spPr>
        <p:txBody>
          <a:bodyPr>
            <a:noAutofit/>
          </a:bodyPr>
          <a:lstStyle/>
          <a:p>
            <a:r>
              <a:rPr lang="en-US" dirty="0" smtClean="0"/>
              <a:t>Labs </a:t>
            </a:r>
            <a:br>
              <a:rPr lang="en-US" dirty="0" smtClean="0"/>
            </a:br>
            <a:r>
              <a:rPr lang="en-US" dirty="0" smtClean="0"/>
              <a:t>Specific to Pregnancy</a:t>
            </a:r>
            <a:endParaRPr lang="en-US" dirty="0"/>
          </a:p>
        </p:txBody>
      </p:sp>
      <p:sp>
        <p:nvSpPr>
          <p:cNvPr id="3" name="Content Placeholder 2"/>
          <p:cNvSpPr>
            <a:spLocks noGrp="1"/>
          </p:cNvSpPr>
          <p:nvPr>
            <p:ph sz="half" idx="1"/>
          </p:nvPr>
        </p:nvSpPr>
        <p:spPr>
          <a:xfrm>
            <a:off x="381000" y="1600200"/>
            <a:ext cx="5562600" cy="4800600"/>
          </a:xfrm>
        </p:spPr>
        <p:txBody>
          <a:bodyPr/>
          <a:lstStyle/>
          <a:p>
            <a:pPr marL="0" indent="0">
              <a:buNone/>
            </a:pPr>
            <a:r>
              <a:rPr lang="en-US" dirty="0" smtClean="0"/>
              <a:t>Blood &amp; Antibody Status</a:t>
            </a:r>
          </a:p>
          <a:p>
            <a:r>
              <a:rPr lang="en-US" sz="2200" dirty="0" smtClean="0"/>
              <a:t>Mother Rh neg &amp; no antibodies: </a:t>
            </a:r>
            <a:endParaRPr lang="en-US" sz="2200" dirty="0"/>
          </a:p>
          <a:p>
            <a:pPr marL="463550" indent="-463550">
              <a:buNone/>
            </a:pPr>
            <a:r>
              <a:rPr lang="en-US" sz="2200" dirty="0" smtClean="0"/>
              <a:t>	give </a:t>
            </a:r>
            <a:r>
              <a:rPr lang="en-US" sz="2200" dirty="0"/>
              <a:t>Rh immunoglobulin </a:t>
            </a:r>
            <a:r>
              <a:rPr lang="en-US" sz="2200" dirty="0" smtClean="0"/>
              <a:t>therapy (Rhogam)</a:t>
            </a:r>
          </a:p>
          <a:p>
            <a:pPr marL="0" indent="0">
              <a:buNone/>
            </a:pPr>
            <a:r>
              <a:rPr lang="en-US" sz="2800" dirty="0" smtClean="0"/>
              <a:t>Kleihauer-Betke (KB) Test </a:t>
            </a:r>
          </a:p>
          <a:p>
            <a:pPr marL="0" indent="0">
              <a:buNone/>
            </a:pPr>
            <a:r>
              <a:rPr lang="en-US" sz="2000" dirty="0"/>
              <a:t>(</a:t>
            </a:r>
            <a:r>
              <a:rPr lang="en-US" sz="2000" dirty="0" smtClean="0"/>
              <a:t>detects feto-maternal hemorrhage)</a:t>
            </a:r>
          </a:p>
          <a:p>
            <a:r>
              <a:rPr lang="en-US" sz="2200" dirty="0" smtClean="0"/>
              <a:t>Draw in </a:t>
            </a:r>
            <a:r>
              <a:rPr lang="en-US" sz="2200" dirty="0"/>
              <a:t>all </a:t>
            </a:r>
            <a:r>
              <a:rPr lang="en-US" sz="2200" dirty="0" smtClean="0"/>
              <a:t>pregnant trauma patients      &gt; 12 weeks gestation (EAST, 2005)</a:t>
            </a:r>
          </a:p>
          <a:p>
            <a:r>
              <a:rPr lang="en-US" sz="2200" dirty="0" smtClean="0"/>
              <a:t>Guides Rhogam dosage Rh- mothers</a:t>
            </a:r>
          </a:p>
          <a:p>
            <a:r>
              <a:rPr lang="en-US" sz="2200" dirty="0" smtClean="0"/>
              <a:t>Controversial as correlate to risk for preterm labor </a:t>
            </a:r>
            <a:endParaRPr lang="en-US" sz="2400" dirty="0" smtClean="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43600" y="1752600"/>
            <a:ext cx="2677508" cy="4114800"/>
          </a:xfrm>
        </p:spPr>
      </p:pic>
    </p:spTree>
    <p:extLst>
      <p:ext uri="{BB962C8B-B14F-4D97-AF65-F5344CB8AC3E}">
        <p14:creationId xmlns:p14="http://schemas.microsoft.com/office/powerpoint/2010/main" val="419257738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Radiology in</a:t>
            </a:r>
            <a:br>
              <a:rPr lang="en-US" dirty="0" smtClean="0"/>
            </a:br>
            <a:r>
              <a:rPr lang="en-US" dirty="0" smtClean="0"/>
              <a:t>Trauma and Pregnancy</a:t>
            </a:r>
            <a:endParaRPr lang="en-US" dirty="0"/>
          </a:p>
        </p:txBody>
      </p:sp>
      <p:sp>
        <p:nvSpPr>
          <p:cNvPr id="5" name="Subtitle 4"/>
          <p:cNvSpPr>
            <a:spLocks noGrp="1"/>
          </p:cNvSpPr>
          <p:nvPr>
            <p:ph idx="1"/>
          </p:nvPr>
        </p:nvSpPr>
        <p:spPr>
          <a:xfrm>
            <a:off x="665876" y="5105400"/>
            <a:ext cx="7772400" cy="1066800"/>
          </a:xfrm>
        </p:spPr>
        <p:txBody>
          <a:bodyPr/>
          <a:lstStyle/>
          <a:p>
            <a:pPr marL="0" indent="0" algn="ctr">
              <a:buNone/>
            </a:pPr>
            <a:r>
              <a:rPr lang="en-US" b="1" dirty="0" smtClean="0"/>
              <a:t>Benefits to the mother outweigh small risks to the fetus!</a:t>
            </a:r>
            <a:endParaRPr lang="en-US"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060" y="1752600"/>
            <a:ext cx="4922340" cy="3048001"/>
          </a:xfrm>
          <a:prstGeom prst="rect">
            <a:avLst/>
          </a:prstGeom>
        </p:spPr>
      </p:pic>
    </p:spTree>
    <p:extLst>
      <p:ext uri="{BB962C8B-B14F-4D97-AF65-F5344CB8AC3E}">
        <p14:creationId xmlns:p14="http://schemas.microsoft.com/office/powerpoint/2010/main" val="270855299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Radiation Exposure Risks</a:t>
            </a:r>
            <a:endParaRPr lang="en-US" dirty="0"/>
          </a:p>
        </p:txBody>
      </p:sp>
      <p:sp>
        <p:nvSpPr>
          <p:cNvPr id="3" name="Content Placeholder 2"/>
          <p:cNvSpPr>
            <a:spLocks noGrp="1"/>
          </p:cNvSpPr>
          <p:nvPr>
            <p:ph sz="half" idx="1"/>
          </p:nvPr>
        </p:nvSpPr>
        <p:spPr>
          <a:xfrm>
            <a:off x="457200" y="1600200"/>
            <a:ext cx="5715000" cy="4267200"/>
          </a:xfrm>
        </p:spPr>
        <p:txBody>
          <a:bodyPr/>
          <a:lstStyle/>
          <a:p>
            <a:pPr marL="0" indent="0">
              <a:buNone/>
            </a:pPr>
            <a:r>
              <a:rPr lang="en-US" sz="3200" b="0" dirty="0" smtClean="0"/>
              <a:t>Greatest risk first 25 weeks</a:t>
            </a:r>
          </a:p>
          <a:p>
            <a:r>
              <a:rPr lang="en-US" b="0" dirty="0" smtClean="0"/>
              <a:t>Week 1-3:  embryo death </a:t>
            </a:r>
          </a:p>
          <a:p>
            <a:r>
              <a:rPr lang="en-US" b="0" dirty="0" smtClean="0"/>
              <a:t>Week 8-25: CNS effects (↓ IQ)</a:t>
            </a:r>
          </a:p>
          <a:p>
            <a:r>
              <a:rPr lang="en-US" b="0" dirty="0" smtClean="0"/>
              <a:t>Week &gt; 25: childhood cancer                       </a:t>
            </a:r>
          </a:p>
          <a:p>
            <a:endParaRPr lang="en-US" b="0" dirty="0" smtClean="0"/>
          </a:p>
          <a:p>
            <a:r>
              <a:rPr lang="en-US" b="0" dirty="0" smtClean="0"/>
              <a:t>CT highest rad dose</a:t>
            </a:r>
          </a:p>
          <a:p>
            <a:r>
              <a:rPr lang="en-US" b="0" dirty="0" smtClean="0"/>
              <a:t>Weigh risks &amp; benefits</a:t>
            </a:r>
          </a:p>
          <a:p>
            <a:pPr marL="57150" indent="0">
              <a:buNone/>
            </a:pPr>
            <a:endParaRPr lang="en-US" b="0" dirty="0" smtClean="0"/>
          </a:p>
        </p:txBody>
      </p:sp>
      <p:pic>
        <p:nvPicPr>
          <p:cNvPr id="409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334000" y="3708954"/>
            <a:ext cx="3657600" cy="306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86270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dirty="0">
                <a:cs typeface="Times New Roman" pitchFamily="18" charset="0"/>
              </a:rPr>
              <a:t>Epidemiology</a:t>
            </a:r>
          </a:p>
        </p:txBody>
      </p:sp>
      <p:sp>
        <p:nvSpPr>
          <p:cNvPr id="124931" name="Rectangle 3"/>
          <p:cNvSpPr>
            <a:spLocks noGrp="1" noChangeArrowheads="1"/>
          </p:cNvSpPr>
          <p:nvPr>
            <p:ph idx="1"/>
          </p:nvPr>
        </p:nvSpPr>
        <p:spPr>
          <a:xfrm>
            <a:off x="685800" y="1524000"/>
            <a:ext cx="7772400" cy="4114800"/>
          </a:xfrm>
        </p:spPr>
        <p:txBody>
          <a:bodyPr/>
          <a:lstStyle/>
          <a:p>
            <a:pPr>
              <a:lnSpc>
                <a:spcPct val="80000"/>
              </a:lnSpc>
            </a:pPr>
            <a:r>
              <a:rPr lang="en-US" dirty="0"/>
              <a:t>L</a:t>
            </a:r>
            <a:r>
              <a:rPr lang="en-US" dirty="0" smtClean="0"/>
              <a:t>eading cause non-obstetric maternal death</a:t>
            </a:r>
          </a:p>
          <a:p>
            <a:pPr>
              <a:lnSpc>
                <a:spcPct val="80000"/>
              </a:lnSpc>
            </a:pPr>
            <a:r>
              <a:rPr lang="en-US" dirty="0" smtClean="0"/>
              <a:t>7% of pregnancies experience trauma</a:t>
            </a:r>
          </a:p>
          <a:p>
            <a:pPr>
              <a:lnSpc>
                <a:spcPct val="80000"/>
              </a:lnSpc>
            </a:pPr>
            <a:r>
              <a:rPr lang="en-US" dirty="0" smtClean="0"/>
              <a:t>Most common:</a:t>
            </a:r>
          </a:p>
          <a:p>
            <a:pPr lvl="2">
              <a:lnSpc>
                <a:spcPct val="80000"/>
              </a:lnSpc>
            </a:pPr>
            <a:r>
              <a:rPr lang="en-US" sz="2800" dirty="0" smtClean="0"/>
              <a:t>Motor vehicle crashes (MVC)</a:t>
            </a:r>
          </a:p>
          <a:p>
            <a:pPr lvl="2">
              <a:lnSpc>
                <a:spcPct val="80000"/>
              </a:lnSpc>
            </a:pPr>
            <a:r>
              <a:rPr lang="en-US" sz="2800" dirty="0" smtClean="0"/>
              <a:t>Falls</a:t>
            </a:r>
          </a:p>
          <a:p>
            <a:pPr lvl="2">
              <a:lnSpc>
                <a:spcPct val="80000"/>
              </a:lnSpc>
            </a:pPr>
            <a:r>
              <a:rPr lang="en-US" sz="2800" dirty="0" smtClean="0"/>
              <a:t>Battering or physical abuse</a:t>
            </a:r>
          </a:p>
          <a:p>
            <a:pPr marL="914400" lvl="2" indent="0">
              <a:lnSpc>
                <a:spcPct val="80000"/>
              </a:lnSpc>
              <a:buNone/>
            </a:pPr>
            <a:endParaRPr lang="en-US" sz="2800" dirty="0" smtClean="0">
              <a:latin typeface="+mj-lt"/>
              <a:cs typeface="Times New Roman" pitchFamily="18" charset="0"/>
            </a:endParaRPr>
          </a:p>
          <a:p>
            <a:pPr marL="914400" lvl="2" indent="0">
              <a:lnSpc>
                <a:spcPct val="80000"/>
              </a:lnSpc>
              <a:buNone/>
            </a:pPr>
            <a:endParaRPr lang="en-US" sz="2800" dirty="0">
              <a:latin typeface="+mj-lt"/>
              <a:cs typeface="Times New Roman" pitchFamily="18" charset="0"/>
            </a:endParaRPr>
          </a:p>
          <a:p>
            <a:pPr>
              <a:lnSpc>
                <a:spcPct val="80000"/>
              </a:lnSpc>
            </a:pPr>
            <a:endParaRPr lang="en-US" dirty="0">
              <a:latin typeface="+mj-lt"/>
              <a:cs typeface="Times New Roman" pitchFamily="18" charset="0"/>
            </a:endParaRPr>
          </a:p>
          <a:p>
            <a:pPr>
              <a:lnSpc>
                <a:spcPct val="80000"/>
              </a:lnSpc>
            </a:pPr>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32" y="228600"/>
            <a:ext cx="7772400" cy="838200"/>
          </a:xfrm>
        </p:spPr>
        <p:txBody>
          <a:bodyPr/>
          <a:lstStyle/>
          <a:p>
            <a:r>
              <a:rPr lang="en-US" dirty="0" smtClean="0"/>
              <a:t>Radiologic Studies</a:t>
            </a:r>
            <a:endParaRPr lang="en-US" dirty="0"/>
          </a:p>
        </p:txBody>
      </p:sp>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85" t="14230" b="19981"/>
          <a:stretch/>
        </p:blipFill>
        <p:spPr bwMode="auto">
          <a:xfrm>
            <a:off x="4876800" y="1568116"/>
            <a:ext cx="3810000" cy="2707105"/>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bwMode="auto">
          <a:xfrm>
            <a:off x="6541168" y="3741821"/>
            <a:ext cx="2462463" cy="1211179"/>
          </a:xfrm>
          <a:prstGeom prst="ellipse">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pitchFamily="34" charset="0"/>
                <a:cs typeface="Arial" pitchFamily="34" charset="0"/>
              </a:rPr>
              <a:t>18 week old</a:t>
            </a:r>
            <a:r>
              <a:rPr lang="en-US" sz="2200" dirty="0">
                <a:latin typeface="Arial" pitchFamily="34" charset="0"/>
                <a:cs typeface="Arial" pitchFamily="34" charset="0"/>
              </a:rPr>
              <a:t> </a:t>
            </a:r>
            <a:r>
              <a:rPr kumimoji="0" lang="en-US" sz="2200" b="0" i="0" u="none" strike="noStrike" cap="none" normalizeH="0" dirty="0" smtClean="0">
                <a:ln>
                  <a:noFill/>
                </a:ln>
                <a:solidFill>
                  <a:schemeClr val="tx1"/>
                </a:solidFill>
                <a:effectLst/>
                <a:latin typeface="Arial" pitchFamily="34" charset="0"/>
                <a:cs typeface="Arial" pitchFamily="34" charset="0"/>
              </a:rPr>
              <a:t>fetus on CT</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6" name="Straight Arrow Connector 5"/>
          <p:cNvCxnSpPr/>
          <p:nvPr/>
        </p:nvCxnSpPr>
        <p:spPr bwMode="auto">
          <a:xfrm flipH="1" flipV="1">
            <a:off x="7239000" y="2819400"/>
            <a:ext cx="685800" cy="1251285"/>
          </a:xfrm>
          <a:prstGeom prst="straightConnector1">
            <a:avLst/>
          </a:prstGeom>
          <a:solidFill>
            <a:schemeClr val="accent1"/>
          </a:solidFill>
          <a:ln w="381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533400" y="1304012"/>
            <a:ext cx="4892842" cy="5262979"/>
          </a:xfrm>
          <a:prstGeom prst="rect">
            <a:avLst/>
          </a:prstGeom>
          <a:noFill/>
        </p:spPr>
        <p:txBody>
          <a:bodyPr wrap="square" rtlCol="0">
            <a:spAutoFit/>
          </a:bodyPr>
          <a:lstStyle/>
          <a:p>
            <a:pPr marL="457200" indent="-457200">
              <a:buFont typeface="Arial" pitchFamily="34" charset="0"/>
              <a:buChar char="•"/>
            </a:pPr>
            <a:r>
              <a:rPr lang="en-US" sz="2800" dirty="0" smtClean="0">
                <a:latin typeface="+mj-lt"/>
              </a:rPr>
              <a:t>Ultrasound </a:t>
            </a:r>
          </a:p>
          <a:p>
            <a:pPr marL="914400" lvl="1" indent="-457200">
              <a:buFont typeface="Arial" pitchFamily="34" charset="0"/>
              <a:buChar char="•"/>
            </a:pPr>
            <a:r>
              <a:rPr lang="en-US" dirty="0" smtClean="0">
                <a:solidFill>
                  <a:srgbClr val="333399"/>
                </a:solidFill>
                <a:latin typeface="+mj-lt"/>
              </a:rPr>
              <a:t>Preferred test for           mom &amp; fetus</a:t>
            </a:r>
          </a:p>
          <a:p>
            <a:pPr marL="457200" indent="-457200">
              <a:buFont typeface="Arial" pitchFamily="34" charset="0"/>
              <a:buChar char="•"/>
            </a:pPr>
            <a:r>
              <a:rPr lang="en-US" sz="2800" dirty="0" smtClean="0">
                <a:latin typeface="+mj-lt"/>
              </a:rPr>
              <a:t>Plain films </a:t>
            </a:r>
          </a:p>
          <a:p>
            <a:pPr marL="914400" lvl="1" indent="-457200">
              <a:buFont typeface="Arial" pitchFamily="34" charset="0"/>
              <a:buChar char="•"/>
            </a:pPr>
            <a:r>
              <a:rPr lang="en-US" sz="2800" dirty="0" smtClean="0">
                <a:solidFill>
                  <a:srgbClr val="333399"/>
                </a:solidFill>
                <a:latin typeface="+mj-lt"/>
              </a:rPr>
              <a:t>useful </a:t>
            </a:r>
          </a:p>
          <a:p>
            <a:pPr marL="914400" lvl="1" indent="-457200">
              <a:buFont typeface="Arial" pitchFamily="34" charset="0"/>
              <a:buChar char="•"/>
            </a:pPr>
            <a:r>
              <a:rPr lang="en-US" sz="2800" dirty="0" smtClean="0">
                <a:solidFill>
                  <a:srgbClr val="333399"/>
                </a:solidFill>
                <a:latin typeface="+mj-lt"/>
              </a:rPr>
              <a:t>exposure low</a:t>
            </a:r>
          </a:p>
          <a:p>
            <a:pPr marL="457200" indent="-457200">
              <a:buFont typeface="Arial" pitchFamily="34" charset="0"/>
              <a:buChar char="•"/>
            </a:pPr>
            <a:r>
              <a:rPr lang="en-US" sz="2800" dirty="0" smtClean="0">
                <a:latin typeface="+mj-lt"/>
              </a:rPr>
              <a:t>CT</a:t>
            </a:r>
          </a:p>
          <a:p>
            <a:pPr marL="914400" lvl="1" indent="-457200">
              <a:buFont typeface="Arial" pitchFamily="34" charset="0"/>
              <a:buChar char="•"/>
            </a:pPr>
            <a:r>
              <a:rPr lang="en-US" sz="2800" dirty="0">
                <a:solidFill>
                  <a:srgbClr val="333399"/>
                </a:solidFill>
                <a:latin typeface="+mj-lt"/>
              </a:rPr>
              <a:t>↑ radiation </a:t>
            </a:r>
            <a:r>
              <a:rPr lang="en-US" sz="2800" dirty="0" smtClean="0">
                <a:solidFill>
                  <a:srgbClr val="333399"/>
                </a:solidFill>
                <a:latin typeface="+mj-lt"/>
              </a:rPr>
              <a:t>dose</a:t>
            </a:r>
          </a:p>
          <a:p>
            <a:pPr lvl="1"/>
            <a:r>
              <a:rPr lang="en-US" sz="2800" dirty="0" smtClean="0">
                <a:latin typeface="+mj-lt"/>
              </a:rPr>
              <a:t> </a:t>
            </a:r>
          </a:p>
          <a:p>
            <a:pPr marL="457200" indent="-457200">
              <a:buFont typeface="Arial" pitchFamily="34" charset="0"/>
              <a:buChar char="•"/>
            </a:pPr>
            <a:r>
              <a:rPr lang="en-US" sz="2800" dirty="0" smtClean="0">
                <a:latin typeface="+mj-lt"/>
              </a:rPr>
              <a:t>Provide shielding</a:t>
            </a:r>
          </a:p>
          <a:p>
            <a:r>
              <a:rPr lang="en-US" sz="2800" dirty="0">
                <a:latin typeface="+mj-lt"/>
              </a:rPr>
              <a:t> </a:t>
            </a:r>
            <a:r>
              <a:rPr lang="en-US" sz="2800" dirty="0" smtClean="0">
                <a:latin typeface="+mj-lt"/>
              </a:rPr>
              <a:t>    when possible</a:t>
            </a:r>
          </a:p>
          <a:p>
            <a:pPr marL="457200" indent="-457200">
              <a:buFont typeface="Arial" pitchFamily="34" charset="0"/>
              <a:buChar char="•"/>
            </a:pPr>
            <a:endParaRPr lang="en-US" sz="2800" dirty="0"/>
          </a:p>
        </p:txBody>
      </p:sp>
      <p:sp>
        <p:nvSpPr>
          <p:cNvPr id="5" name="Rectangle 4"/>
          <p:cNvSpPr/>
          <p:nvPr/>
        </p:nvSpPr>
        <p:spPr bwMode="auto">
          <a:xfrm>
            <a:off x="4213058" y="5410200"/>
            <a:ext cx="4800600" cy="1143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dirty="0">
                <a:latin typeface="Arial" pitchFamily="34" charset="0"/>
                <a:cs typeface="Arial" pitchFamily="34" charset="0"/>
              </a:rPr>
              <a:t>No </a:t>
            </a:r>
            <a:r>
              <a:rPr lang="en-US" dirty="0" smtClean="0">
                <a:latin typeface="Arial" pitchFamily="34" charset="0"/>
                <a:cs typeface="Arial" pitchFamily="34" charset="0"/>
              </a:rPr>
              <a:t>needed study </a:t>
            </a:r>
            <a:r>
              <a:rPr lang="en-US" dirty="0">
                <a:latin typeface="Arial" pitchFamily="34" charset="0"/>
                <a:cs typeface="Arial" pitchFamily="34" charset="0"/>
              </a:rPr>
              <a:t>should be deferred if the mother’s life is at risk</a:t>
            </a:r>
          </a:p>
        </p:txBody>
      </p:sp>
    </p:spTree>
    <p:extLst>
      <p:ext uri="{BB962C8B-B14F-4D97-AF65-F5344CB8AC3E}">
        <p14:creationId xmlns:p14="http://schemas.microsoft.com/office/powerpoint/2010/main" val="113762647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1143000"/>
          </a:xfrm>
        </p:spPr>
        <p:txBody>
          <a:bodyPr>
            <a:noAutofit/>
          </a:bodyPr>
          <a:lstStyle/>
          <a:p>
            <a:r>
              <a:rPr lang="en-US" dirty="0" smtClean="0"/>
              <a:t>Medications</a:t>
            </a:r>
            <a:br>
              <a:rPr lang="en-US" dirty="0" smtClean="0"/>
            </a:br>
            <a:r>
              <a:rPr lang="en-US" dirty="0" smtClean="0"/>
              <a:t>FDA Pregnancy Categories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275249425"/>
              </p:ext>
            </p:extLst>
          </p:nvPr>
        </p:nvGraphicFramePr>
        <p:xfrm>
          <a:off x="1752600" y="1371600"/>
          <a:ext cx="6148138" cy="5242560"/>
        </p:xfrm>
        <a:graphic>
          <a:graphicData uri="http://schemas.openxmlformats.org/drawingml/2006/table">
            <a:tbl>
              <a:tblPr firstRow="1" bandRow="1">
                <a:tableStyleId>{5C22544A-7EE6-4342-B048-85BDC9FD1C3A}</a:tableStyleId>
              </a:tblPr>
              <a:tblGrid>
                <a:gridCol w="839249"/>
                <a:gridCol w="5308889"/>
              </a:tblGrid>
              <a:tr h="152399">
                <a:tc gridSpan="2">
                  <a:txBody>
                    <a:bodyPr/>
                    <a:lstStyle/>
                    <a:p>
                      <a:pPr algn="ctr"/>
                      <a:r>
                        <a:rPr lang="en-US" sz="2800" dirty="0" smtClean="0">
                          <a:latin typeface="Arial" pitchFamily="34" charset="0"/>
                          <a:cs typeface="Arial" pitchFamily="34" charset="0"/>
                        </a:rPr>
                        <a:t>Risk Description</a:t>
                      </a:r>
                      <a:endParaRPr lang="en-US" sz="2800" dirty="0">
                        <a:latin typeface="Arial" pitchFamily="34" charset="0"/>
                        <a:cs typeface="Arial" pitchFamily="34" charset="0"/>
                      </a:endParaRPr>
                    </a:p>
                  </a:txBody>
                  <a:tcPr>
                    <a:solidFill>
                      <a:schemeClr val="accent6">
                        <a:lumMod val="60000"/>
                        <a:lumOff val="40000"/>
                      </a:schemeClr>
                    </a:solidFill>
                  </a:tcPr>
                </a:tc>
                <a:tc hMerge="1">
                  <a:txBody>
                    <a:bodyPr/>
                    <a:lstStyle/>
                    <a:p>
                      <a:endParaRPr lang="en-US" sz="2800" dirty="0"/>
                    </a:p>
                  </a:txBody>
                  <a:tcPr>
                    <a:solidFill>
                      <a:schemeClr val="accent5"/>
                    </a:solidFill>
                  </a:tcPr>
                </a:tc>
              </a:tr>
              <a:tr h="857948">
                <a:tc>
                  <a:txBody>
                    <a:bodyPr/>
                    <a:lstStyle/>
                    <a:p>
                      <a:pPr algn="ctr"/>
                      <a:r>
                        <a:rPr lang="en-US" sz="2800" dirty="0" smtClean="0">
                          <a:latin typeface="Arial" pitchFamily="34" charset="0"/>
                          <a:cs typeface="Arial" pitchFamily="34" charset="0"/>
                        </a:rPr>
                        <a:t>A</a:t>
                      </a:r>
                      <a:endParaRPr lang="en-US" sz="2800" dirty="0">
                        <a:latin typeface="Arial" pitchFamily="34" charset="0"/>
                        <a:cs typeface="Arial" pitchFamily="34" charset="0"/>
                      </a:endParaRPr>
                    </a:p>
                  </a:txBody>
                  <a:tcPr>
                    <a:solidFill>
                      <a:schemeClr val="accent6">
                        <a:lumMod val="40000"/>
                        <a:lumOff val="60000"/>
                      </a:schemeClr>
                    </a:solidFill>
                  </a:tcPr>
                </a:tc>
                <a:tc>
                  <a:txBody>
                    <a:bodyPr/>
                    <a:lstStyle/>
                    <a:p>
                      <a:r>
                        <a:rPr lang="en-US" sz="2800" dirty="0" smtClean="0">
                          <a:latin typeface="Arial" pitchFamily="34" charset="0"/>
                          <a:cs typeface="Arial" pitchFamily="34" charset="0"/>
                        </a:rPr>
                        <a:t>Safety established by human studies</a:t>
                      </a:r>
                      <a:endParaRPr lang="en-US" sz="2800" dirty="0">
                        <a:latin typeface="Arial" pitchFamily="34" charset="0"/>
                        <a:cs typeface="Arial" pitchFamily="34" charset="0"/>
                      </a:endParaRPr>
                    </a:p>
                  </a:txBody>
                  <a:tcPr>
                    <a:solidFill>
                      <a:schemeClr val="accent6">
                        <a:lumMod val="40000"/>
                        <a:lumOff val="60000"/>
                      </a:schemeClr>
                    </a:solidFill>
                  </a:tcPr>
                </a:tc>
              </a:tr>
              <a:tr h="857948">
                <a:tc>
                  <a:txBody>
                    <a:bodyPr/>
                    <a:lstStyle/>
                    <a:p>
                      <a:pPr algn="ctr"/>
                      <a:r>
                        <a:rPr lang="en-US" sz="2800" dirty="0" smtClean="0">
                          <a:latin typeface="Arial" pitchFamily="34" charset="0"/>
                          <a:cs typeface="Arial" pitchFamily="34" charset="0"/>
                        </a:rPr>
                        <a:t>B</a:t>
                      </a:r>
                      <a:endParaRPr lang="en-US" sz="2800" dirty="0">
                        <a:latin typeface="Arial" pitchFamily="34" charset="0"/>
                        <a:cs typeface="Arial" pitchFamily="34" charset="0"/>
                      </a:endParaRPr>
                    </a:p>
                  </a:txBody>
                  <a:tcPr>
                    <a:solidFill>
                      <a:schemeClr val="accent6">
                        <a:lumMod val="20000"/>
                        <a:lumOff val="80000"/>
                      </a:schemeClr>
                    </a:solidFill>
                  </a:tcPr>
                </a:tc>
                <a:tc>
                  <a:txBody>
                    <a:bodyPr/>
                    <a:lstStyle/>
                    <a:p>
                      <a:r>
                        <a:rPr lang="en-US" sz="2800" dirty="0" smtClean="0">
                          <a:latin typeface="Arial" pitchFamily="34" charset="0"/>
                          <a:cs typeface="Arial" pitchFamily="34" charset="0"/>
                        </a:rPr>
                        <a:t>Presumed safe established by animal studies</a:t>
                      </a:r>
                      <a:endParaRPr lang="en-US" sz="2800" dirty="0">
                        <a:latin typeface="Arial" pitchFamily="34" charset="0"/>
                        <a:cs typeface="Arial" pitchFamily="34" charset="0"/>
                      </a:endParaRPr>
                    </a:p>
                  </a:txBody>
                  <a:tcPr>
                    <a:solidFill>
                      <a:schemeClr val="accent6">
                        <a:lumMod val="20000"/>
                        <a:lumOff val="80000"/>
                      </a:schemeClr>
                    </a:solidFill>
                  </a:tcPr>
                </a:tc>
              </a:tr>
              <a:tr h="857948">
                <a:tc>
                  <a:txBody>
                    <a:bodyPr/>
                    <a:lstStyle/>
                    <a:p>
                      <a:pPr algn="ctr"/>
                      <a:r>
                        <a:rPr lang="en-US" sz="2800" dirty="0" smtClean="0">
                          <a:latin typeface="Arial" pitchFamily="34" charset="0"/>
                          <a:cs typeface="Arial" pitchFamily="34" charset="0"/>
                        </a:rPr>
                        <a:t>C</a:t>
                      </a:r>
                      <a:endParaRPr lang="en-US" sz="2800" dirty="0">
                        <a:latin typeface="Arial" pitchFamily="34" charset="0"/>
                        <a:cs typeface="Arial" pitchFamily="34" charset="0"/>
                      </a:endParaRPr>
                    </a:p>
                  </a:txBody>
                  <a:tcPr>
                    <a:solidFill>
                      <a:schemeClr val="accent6">
                        <a:lumMod val="40000"/>
                        <a:lumOff val="60000"/>
                      </a:schemeClr>
                    </a:solidFill>
                  </a:tcPr>
                </a:tc>
                <a:tc>
                  <a:txBody>
                    <a:bodyPr/>
                    <a:lstStyle/>
                    <a:p>
                      <a:r>
                        <a:rPr lang="en-US" sz="2800" dirty="0" smtClean="0">
                          <a:latin typeface="Arial" pitchFamily="34" charset="0"/>
                          <a:cs typeface="Arial" pitchFamily="34" charset="0"/>
                        </a:rPr>
                        <a:t>Uncertain safety: animal studies show risk, weigh benefits of use</a:t>
                      </a:r>
                      <a:endParaRPr lang="en-US" sz="2800" dirty="0">
                        <a:latin typeface="Arial" pitchFamily="34" charset="0"/>
                        <a:cs typeface="Arial" pitchFamily="34" charset="0"/>
                      </a:endParaRPr>
                    </a:p>
                  </a:txBody>
                  <a:tcPr>
                    <a:solidFill>
                      <a:schemeClr val="accent6">
                        <a:lumMod val="40000"/>
                        <a:lumOff val="60000"/>
                      </a:schemeClr>
                    </a:solidFill>
                  </a:tcPr>
                </a:tc>
              </a:tr>
              <a:tr h="857948">
                <a:tc>
                  <a:txBody>
                    <a:bodyPr/>
                    <a:lstStyle/>
                    <a:p>
                      <a:pPr algn="ctr"/>
                      <a:r>
                        <a:rPr lang="en-US" sz="2800" dirty="0" smtClean="0">
                          <a:latin typeface="Arial" pitchFamily="34" charset="0"/>
                          <a:cs typeface="Arial" pitchFamily="34" charset="0"/>
                        </a:rPr>
                        <a:t>D</a:t>
                      </a:r>
                      <a:endParaRPr lang="en-US" sz="2800" dirty="0">
                        <a:latin typeface="Arial" pitchFamily="34" charset="0"/>
                        <a:cs typeface="Arial" pitchFamily="34" charset="0"/>
                      </a:endParaRPr>
                    </a:p>
                  </a:txBody>
                  <a:tcPr>
                    <a:solidFill>
                      <a:schemeClr val="accent6">
                        <a:lumMod val="20000"/>
                        <a:lumOff val="80000"/>
                      </a:schemeClr>
                    </a:solidFill>
                  </a:tcPr>
                </a:tc>
                <a:tc>
                  <a:txBody>
                    <a:bodyPr/>
                    <a:lstStyle/>
                    <a:p>
                      <a:r>
                        <a:rPr lang="en-US" sz="2800" dirty="0" smtClean="0">
                          <a:latin typeface="Arial" pitchFamily="34" charset="0"/>
                          <a:cs typeface="Arial" pitchFamily="34" charset="0"/>
                        </a:rPr>
                        <a:t>Unsafe: human studies show risk, weigh</a:t>
                      </a:r>
                      <a:r>
                        <a:rPr lang="en-US" sz="2800" baseline="0" dirty="0" smtClean="0">
                          <a:latin typeface="Arial" pitchFamily="34" charset="0"/>
                          <a:cs typeface="Arial" pitchFamily="34" charset="0"/>
                        </a:rPr>
                        <a:t> benefits of use</a:t>
                      </a:r>
                      <a:endParaRPr lang="en-US" sz="2800" dirty="0">
                        <a:latin typeface="Arial" pitchFamily="34" charset="0"/>
                        <a:cs typeface="Arial" pitchFamily="34" charset="0"/>
                      </a:endParaRPr>
                    </a:p>
                  </a:txBody>
                  <a:tcPr>
                    <a:solidFill>
                      <a:schemeClr val="accent6">
                        <a:lumMod val="20000"/>
                        <a:lumOff val="80000"/>
                      </a:schemeClr>
                    </a:solidFill>
                  </a:tcPr>
                </a:tc>
              </a:tr>
              <a:tr h="857948">
                <a:tc>
                  <a:txBody>
                    <a:bodyPr/>
                    <a:lstStyle/>
                    <a:p>
                      <a:pPr algn="ctr"/>
                      <a:r>
                        <a:rPr lang="en-US" sz="2800" dirty="0" smtClean="0">
                          <a:latin typeface="Arial" pitchFamily="34" charset="0"/>
                          <a:cs typeface="Arial" pitchFamily="34" charset="0"/>
                        </a:rPr>
                        <a:t>X</a:t>
                      </a:r>
                      <a:endParaRPr lang="en-US" sz="2800" dirty="0">
                        <a:latin typeface="Arial" pitchFamily="34" charset="0"/>
                        <a:cs typeface="Arial" pitchFamily="34" charset="0"/>
                      </a:endParaRPr>
                    </a:p>
                  </a:txBody>
                  <a:tcPr>
                    <a:solidFill>
                      <a:schemeClr val="accent6">
                        <a:lumMod val="40000"/>
                        <a:lumOff val="60000"/>
                      </a:schemeClr>
                    </a:solidFill>
                  </a:tcPr>
                </a:tc>
                <a:tc>
                  <a:txBody>
                    <a:bodyPr/>
                    <a:lstStyle/>
                    <a:p>
                      <a:r>
                        <a:rPr lang="en-US" sz="2800" dirty="0" smtClean="0">
                          <a:latin typeface="Arial" pitchFamily="34" charset="0"/>
                          <a:cs typeface="Arial" pitchFamily="34" charset="0"/>
                        </a:rPr>
                        <a:t>Highly unsafe: positive evidence of harm</a:t>
                      </a:r>
                      <a:endParaRPr lang="en-US" sz="2800" dirty="0">
                        <a:latin typeface="Arial" pitchFamily="34" charset="0"/>
                        <a:cs typeface="Arial" pitchFamily="34" charset="0"/>
                      </a:endParaRPr>
                    </a:p>
                  </a:txBody>
                  <a:tcPr>
                    <a:solidFill>
                      <a:schemeClr val="accent6">
                        <a:lumMod val="40000"/>
                        <a:lumOff val="60000"/>
                      </a:schemeClr>
                    </a:solidFill>
                  </a:tcPr>
                </a:tc>
              </a:tr>
            </a:tbl>
          </a:graphicData>
        </a:graphic>
      </p:graphicFrame>
    </p:spTree>
    <p:extLst>
      <p:ext uri="{BB962C8B-B14F-4D97-AF65-F5344CB8AC3E}">
        <p14:creationId xmlns:p14="http://schemas.microsoft.com/office/powerpoint/2010/main" val="140499650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Placental Abruption</a:t>
            </a:r>
            <a:endParaRPr lang="en-US" dirty="0"/>
          </a:p>
        </p:txBody>
      </p:sp>
      <p:sp>
        <p:nvSpPr>
          <p:cNvPr id="3" name="Content Placeholder 2"/>
          <p:cNvSpPr>
            <a:spLocks noGrp="1"/>
          </p:cNvSpPr>
          <p:nvPr>
            <p:ph sz="half" idx="1"/>
          </p:nvPr>
        </p:nvSpPr>
        <p:spPr>
          <a:xfrm>
            <a:off x="304800" y="1638300"/>
            <a:ext cx="4191000" cy="4724400"/>
          </a:xfrm>
        </p:spPr>
        <p:txBody>
          <a:bodyPr/>
          <a:lstStyle/>
          <a:p>
            <a:r>
              <a:rPr lang="en-US" b="0" dirty="0" smtClean="0"/>
              <a:t>Placental uterine separation </a:t>
            </a:r>
          </a:p>
          <a:p>
            <a:r>
              <a:rPr lang="en-US" b="0" dirty="0" smtClean="0"/>
              <a:t>Blood Loss:  </a:t>
            </a:r>
            <a:endParaRPr lang="en-US" b="0" dirty="0"/>
          </a:p>
          <a:p>
            <a:pPr lvl="1"/>
            <a:r>
              <a:rPr lang="en-US" sz="2800" b="0" u="sng" dirty="0" smtClean="0"/>
              <a:t>External</a:t>
            </a:r>
            <a:r>
              <a:rPr lang="en-US" sz="2800" b="0" dirty="0" smtClean="0"/>
              <a:t>:  vaginal bleeding</a:t>
            </a:r>
          </a:p>
          <a:p>
            <a:pPr lvl="1"/>
            <a:r>
              <a:rPr lang="en-US" sz="2800" b="0" u="sng" dirty="0" smtClean="0"/>
              <a:t>Occult</a:t>
            </a:r>
            <a:r>
              <a:rPr lang="en-US" sz="2800" b="0" dirty="0" smtClean="0"/>
              <a:t>: </a:t>
            </a:r>
            <a:r>
              <a:rPr lang="en-US" sz="2800" b="0" dirty="0"/>
              <a:t> </a:t>
            </a:r>
            <a:r>
              <a:rPr lang="en-US" sz="2800" b="0" dirty="0" smtClean="0"/>
              <a:t>accumulates behind placenta, bleeding  may not be seen</a:t>
            </a:r>
            <a:endParaRPr lang="en-US" sz="2800" b="0" dirty="0"/>
          </a:p>
        </p:txBody>
      </p:sp>
      <p:pic>
        <p:nvPicPr>
          <p:cNvPr id="3074"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9650" t="9570" r="9356" b="19521"/>
          <a:stretch/>
        </p:blipFill>
        <p:spPr bwMode="auto">
          <a:xfrm>
            <a:off x="4343400" y="1447800"/>
            <a:ext cx="4648200" cy="32766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4343400" y="4724400"/>
            <a:ext cx="4648200" cy="1828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pitchFamily="34" charset="0"/>
                <a:cs typeface="Arial" pitchFamily="34" charset="0"/>
              </a:rPr>
              <a:t>Case study: Hypo-perfused regions</a:t>
            </a:r>
            <a:r>
              <a:rPr kumimoji="0" lang="en-US" sz="2200" b="0" i="0" u="none" strike="noStrike" cap="none" normalizeH="0" dirty="0" smtClean="0">
                <a:ln>
                  <a:noFill/>
                </a:ln>
                <a:solidFill>
                  <a:schemeClr val="tx1"/>
                </a:solidFill>
                <a:effectLst/>
                <a:latin typeface="Arial" pitchFamily="34" charset="0"/>
                <a:cs typeface="Arial" pitchFamily="34" charset="0"/>
              </a:rPr>
              <a:t> of placenta = abruption. </a:t>
            </a:r>
            <a:r>
              <a:rPr lang="en-US" sz="2200" dirty="0" smtClean="0">
                <a:latin typeface="Arial" pitchFamily="34" charset="0"/>
                <a:cs typeface="Arial" pitchFamily="34" charset="0"/>
              </a:rPr>
              <a:t>No vaginal bleeding, normal fetal heart tones, frequent uterine contractions. C-section performed. Fetus survived.</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8" name="Straight Arrow Connector 7"/>
          <p:cNvCxnSpPr>
            <a:stCxn id="3074" idx="2"/>
          </p:cNvCxnSpPr>
          <p:nvPr/>
        </p:nvCxnSpPr>
        <p:spPr bwMode="auto">
          <a:xfrm flipV="1">
            <a:off x="6667500" y="3200400"/>
            <a:ext cx="38102" cy="1524000"/>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8826899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1143000"/>
          </a:xfrm>
        </p:spPr>
        <p:txBody>
          <a:bodyPr/>
          <a:lstStyle/>
          <a:p>
            <a:r>
              <a:rPr lang="en-US" dirty="0" smtClean="0"/>
              <a:t>Placental Abruption </a:t>
            </a:r>
            <a:endParaRPr lang="en-US" dirty="0"/>
          </a:p>
        </p:txBody>
      </p:sp>
      <p:sp>
        <p:nvSpPr>
          <p:cNvPr id="3" name="Content Placeholder 2"/>
          <p:cNvSpPr>
            <a:spLocks noGrp="1"/>
          </p:cNvSpPr>
          <p:nvPr>
            <p:ph idx="1"/>
          </p:nvPr>
        </p:nvSpPr>
        <p:spPr>
          <a:xfrm>
            <a:off x="495300" y="1371600"/>
            <a:ext cx="8305800" cy="5105400"/>
          </a:xfrm>
        </p:spPr>
        <p:txBody>
          <a:bodyPr/>
          <a:lstStyle/>
          <a:p>
            <a:r>
              <a:rPr lang="en-US" b="0" dirty="0" smtClean="0"/>
              <a:t>3% of minor trauma</a:t>
            </a:r>
          </a:p>
          <a:p>
            <a:r>
              <a:rPr lang="en-US" b="0" dirty="0" smtClean="0"/>
              <a:t>50% of severe trauma</a:t>
            </a:r>
          </a:p>
          <a:p>
            <a:r>
              <a:rPr lang="en-US" b="0" dirty="0" smtClean="0"/>
              <a:t>Cannot predict based on ISS</a:t>
            </a:r>
          </a:p>
          <a:p>
            <a:pPr marL="0" indent="0">
              <a:buNone/>
            </a:pPr>
            <a:endParaRPr lang="en-US" sz="2800" b="0" dirty="0" smtClean="0"/>
          </a:p>
          <a:p>
            <a:r>
              <a:rPr lang="en-US" sz="2800" b="0" u="sng" dirty="0" smtClean="0"/>
              <a:t>Signs and Symptoms</a:t>
            </a:r>
            <a:r>
              <a:rPr lang="en-US" sz="2800" b="0" dirty="0" smtClean="0"/>
              <a:t>: rigid abdomen, abdominal tenderness, tetanic contractions, fetal distress, may or may not have vaginal bleeding</a:t>
            </a:r>
          </a:p>
          <a:p>
            <a:endParaRPr lang="en-US" sz="2800" b="0" dirty="0" smtClean="0"/>
          </a:p>
          <a:p>
            <a:r>
              <a:rPr lang="en-US" sz="2800" b="0" i="1" dirty="0" smtClean="0">
                <a:solidFill>
                  <a:schemeClr val="tx2"/>
                </a:solidFill>
              </a:rPr>
              <a:t>Fetal monitoring                early warning system!</a:t>
            </a:r>
          </a:p>
        </p:txBody>
      </p:sp>
      <p:sp>
        <p:nvSpPr>
          <p:cNvPr id="4" name="Right Arrow 3"/>
          <p:cNvSpPr/>
          <p:nvPr/>
        </p:nvSpPr>
        <p:spPr bwMode="auto">
          <a:xfrm>
            <a:off x="3962400" y="5638800"/>
            <a:ext cx="990600" cy="304800"/>
          </a:xfrm>
          <a:prstGeom prst="righ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5563824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Uterine Rupture</a:t>
            </a:r>
            <a:endParaRPr lang="en-US" dirty="0"/>
          </a:p>
        </p:txBody>
      </p:sp>
      <p:sp>
        <p:nvSpPr>
          <p:cNvPr id="3" name="Content Placeholder 2"/>
          <p:cNvSpPr>
            <a:spLocks noGrp="1"/>
          </p:cNvSpPr>
          <p:nvPr>
            <p:ph idx="1"/>
          </p:nvPr>
        </p:nvSpPr>
        <p:spPr/>
        <p:txBody>
          <a:bodyPr/>
          <a:lstStyle/>
          <a:p>
            <a:r>
              <a:rPr lang="en-US" dirty="0" smtClean="0"/>
              <a:t>Rare and catastrophic</a:t>
            </a:r>
          </a:p>
          <a:p>
            <a:r>
              <a:rPr lang="en-US" dirty="0" smtClean="0"/>
              <a:t>High maternal and fetal death</a:t>
            </a:r>
          </a:p>
          <a:p>
            <a:r>
              <a:rPr lang="en-US" dirty="0" smtClean="0"/>
              <a:t>May result from: uterine avulsions, disruptions of placenta, fetus or umbilical cord</a:t>
            </a:r>
          </a:p>
          <a:p>
            <a:r>
              <a:rPr lang="en-US" dirty="0" smtClean="0"/>
              <a:t>Presents with: shock, poor FHT, distention, rigidity, guarding, peritoneal irritation </a:t>
            </a:r>
            <a:endParaRPr lang="en-US" dirty="0"/>
          </a:p>
        </p:txBody>
      </p:sp>
    </p:spTree>
    <p:extLst>
      <p:ext uri="{BB962C8B-B14F-4D97-AF65-F5344CB8AC3E}">
        <p14:creationId xmlns:p14="http://schemas.microsoft.com/office/powerpoint/2010/main" val="169710522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62000"/>
          </a:xfrm>
        </p:spPr>
        <p:txBody>
          <a:bodyPr/>
          <a:lstStyle/>
          <a:p>
            <a:r>
              <a:rPr lang="en-US" dirty="0" smtClean="0"/>
              <a:t>Direct Fetal Injury</a:t>
            </a:r>
            <a:endParaRPr lang="en-US" dirty="0"/>
          </a:p>
        </p:txBody>
      </p:sp>
      <p:sp>
        <p:nvSpPr>
          <p:cNvPr id="3" name="Content Placeholder 2"/>
          <p:cNvSpPr>
            <a:spLocks noGrp="1"/>
          </p:cNvSpPr>
          <p:nvPr>
            <p:ph sz="half" idx="1"/>
          </p:nvPr>
        </p:nvSpPr>
        <p:spPr>
          <a:xfrm>
            <a:off x="228600" y="1600200"/>
            <a:ext cx="4343400" cy="4724400"/>
          </a:xfrm>
        </p:spPr>
        <p:txBody>
          <a:bodyPr/>
          <a:lstStyle/>
          <a:p>
            <a:r>
              <a:rPr lang="en-US" sz="2800" b="0" dirty="0" smtClean="0"/>
              <a:t>Rare - 1% of blunt trauma</a:t>
            </a:r>
          </a:p>
          <a:p>
            <a:r>
              <a:rPr lang="en-US" sz="2800" b="0" dirty="0" smtClean="0"/>
              <a:t>Maternal tissues  protective for the fetus</a:t>
            </a:r>
          </a:p>
          <a:p>
            <a:r>
              <a:rPr lang="en-US" sz="2800" b="0" dirty="0" smtClean="0"/>
              <a:t>Fetal head injury </a:t>
            </a:r>
          </a:p>
          <a:p>
            <a:pPr lvl="1"/>
            <a:r>
              <a:rPr lang="en-US" sz="2400" b="0" dirty="0" smtClean="0"/>
              <a:t>most common</a:t>
            </a:r>
          </a:p>
          <a:p>
            <a:r>
              <a:rPr lang="en-US" sz="2800" b="0" dirty="0" smtClean="0"/>
              <a:t>CT scan to assess fetus</a:t>
            </a:r>
          </a:p>
          <a:p>
            <a:r>
              <a:rPr lang="en-US" sz="2800" b="0" dirty="0" smtClean="0"/>
              <a:t>Prepare for cesarean section if indicated</a:t>
            </a:r>
          </a:p>
          <a:p>
            <a:endParaRPr lang="en-US" b="0" dirty="0" smtClean="0"/>
          </a:p>
          <a:p>
            <a:endParaRPr lang="en-US" b="0" dirty="0" smtClean="0"/>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48" r="15093" b="13628"/>
          <a:stretch/>
        </p:blipFill>
        <p:spPr bwMode="auto">
          <a:xfrm>
            <a:off x="4419600" y="1600200"/>
            <a:ext cx="4572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4419600" y="5867400"/>
            <a:ext cx="4572000" cy="9144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3D reconstruction of 37 week fetus after</a:t>
            </a:r>
            <a:r>
              <a:rPr kumimoji="0" lang="en-US" sz="2400" b="0" i="0" u="none" strike="noStrike" cap="none" normalizeH="0" dirty="0" smtClean="0">
                <a:ln>
                  <a:noFill/>
                </a:ln>
                <a:solidFill>
                  <a:schemeClr val="tx1"/>
                </a:solidFill>
                <a:effectLst/>
                <a:latin typeface="Arial" pitchFamily="34" charset="0"/>
                <a:cs typeface="Arial" pitchFamily="34" charset="0"/>
              </a:rPr>
              <a:t> MVC</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9781422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Pelvic Fractures</a:t>
            </a:r>
            <a:endParaRPr lang="en-US" dirty="0"/>
          </a:p>
        </p:txBody>
      </p:sp>
      <p:pic>
        <p:nvPicPr>
          <p:cNvPr id="1026"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9262" b="6332"/>
          <a:stretch/>
        </p:blipFill>
        <p:spPr bwMode="auto">
          <a:xfrm>
            <a:off x="228600" y="1676400"/>
            <a:ext cx="3457073" cy="2927684"/>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3962400" y="1600200"/>
            <a:ext cx="5181600" cy="4114800"/>
          </a:xfrm>
        </p:spPr>
        <p:txBody>
          <a:bodyPr/>
          <a:lstStyle/>
          <a:p>
            <a:r>
              <a:rPr lang="en-US" sz="3200" dirty="0" smtClean="0"/>
              <a:t>Most common in MVC</a:t>
            </a:r>
          </a:p>
          <a:p>
            <a:r>
              <a:rPr lang="en-US" sz="3200" dirty="0" smtClean="0"/>
              <a:t>Anticipate hemorrhage from engorged pelvic vessels</a:t>
            </a:r>
          </a:p>
          <a:p>
            <a:r>
              <a:rPr lang="en-US" sz="3200" dirty="0" smtClean="0"/>
              <a:t>Fetal mortality 35% Maternal mortality 9%</a:t>
            </a:r>
          </a:p>
          <a:p>
            <a:r>
              <a:rPr lang="en-US" sz="3200" dirty="0" smtClean="0"/>
              <a:t>Associated bladder or urethral trauma</a:t>
            </a:r>
          </a:p>
        </p:txBody>
      </p:sp>
      <p:sp>
        <p:nvSpPr>
          <p:cNvPr id="5" name="Rectangle 4"/>
          <p:cNvSpPr/>
          <p:nvPr/>
        </p:nvSpPr>
        <p:spPr bwMode="auto">
          <a:xfrm>
            <a:off x="228600" y="4780547"/>
            <a:ext cx="1104900" cy="553453"/>
          </a:xfrm>
          <a:prstGeom prst="rect">
            <a:avLst/>
          </a:prstGeom>
          <a:solidFill>
            <a:schemeClr val="accent6">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Fetus</a:t>
            </a:r>
          </a:p>
        </p:txBody>
      </p:sp>
      <p:cxnSp>
        <p:nvCxnSpPr>
          <p:cNvPr id="7" name="Straight Arrow Connector 6"/>
          <p:cNvCxnSpPr/>
          <p:nvPr/>
        </p:nvCxnSpPr>
        <p:spPr bwMode="auto">
          <a:xfrm flipV="1">
            <a:off x="914400" y="2743200"/>
            <a:ext cx="914400" cy="2053389"/>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p:nvPr/>
        </p:nvSpPr>
        <p:spPr bwMode="auto">
          <a:xfrm>
            <a:off x="1748589" y="4796589"/>
            <a:ext cx="1828800" cy="918411"/>
          </a:xfrm>
          <a:prstGeom prst="rect">
            <a:avLst/>
          </a:prstGeom>
          <a:solidFill>
            <a:schemeClr val="accent6">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Pelvic</a:t>
            </a:r>
            <a:r>
              <a:rPr kumimoji="0" lang="en-US" sz="2800" b="0" i="0" u="none" strike="noStrike" cap="none" normalizeH="0" dirty="0" smtClean="0">
                <a:ln>
                  <a:noFill/>
                </a:ln>
                <a:solidFill>
                  <a:schemeClr val="tx1"/>
                </a:solidFill>
                <a:effectLst/>
                <a:latin typeface="Arial" pitchFamily="34" charset="0"/>
                <a:cs typeface="Arial" pitchFamily="34" charset="0"/>
              </a:rPr>
              <a:t> Fractures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 name="Straight Arrow Connector 9"/>
          <p:cNvCxnSpPr/>
          <p:nvPr/>
        </p:nvCxnSpPr>
        <p:spPr bwMode="auto">
          <a:xfrm flipH="1" flipV="1">
            <a:off x="2819400" y="3644683"/>
            <a:ext cx="76200" cy="115190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H="1" flipV="1">
            <a:off x="3052011" y="2887578"/>
            <a:ext cx="152400" cy="1909011"/>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3481889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p:spPr>
        <p:txBody>
          <a:bodyPr/>
          <a:lstStyle/>
          <a:p>
            <a:r>
              <a:rPr lang="en-US" dirty="0" smtClean="0"/>
              <a:t>Pelvic Fractures</a:t>
            </a:r>
            <a:endParaRPr lang="en-US" dirty="0"/>
          </a:p>
        </p:txBody>
      </p:sp>
      <p:sp>
        <p:nvSpPr>
          <p:cNvPr id="3" name="Content Placeholder 2"/>
          <p:cNvSpPr>
            <a:spLocks noGrp="1"/>
          </p:cNvSpPr>
          <p:nvPr>
            <p:ph sz="half" idx="1"/>
          </p:nvPr>
        </p:nvSpPr>
        <p:spPr>
          <a:xfrm>
            <a:off x="304800" y="1371600"/>
            <a:ext cx="4267200" cy="5257800"/>
          </a:xfrm>
        </p:spPr>
        <p:txBody>
          <a:bodyPr/>
          <a:lstStyle/>
          <a:p>
            <a:r>
              <a:rPr lang="en-US" dirty="0" smtClean="0"/>
              <a:t>Management :</a:t>
            </a:r>
          </a:p>
          <a:p>
            <a:pPr lvl="1"/>
            <a:r>
              <a:rPr lang="en-US" dirty="0" smtClean="0"/>
              <a:t>internal fixation </a:t>
            </a:r>
          </a:p>
          <a:p>
            <a:pPr lvl="1"/>
            <a:r>
              <a:rPr lang="en-US" dirty="0" smtClean="0"/>
              <a:t>non-operative approach</a:t>
            </a:r>
          </a:p>
          <a:p>
            <a:r>
              <a:rPr lang="en-US" dirty="0" smtClean="0"/>
              <a:t>Angiography &amp; Embolization:</a:t>
            </a:r>
          </a:p>
          <a:p>
            <a:pPr lvl="1"/>
            <a:r>
              <a:rPr lang="en-US" dirty="0" smtClean="0"/>
              <a:t>may be used with caution</a:t>
            </a:r>
            <a:endParaRPr lang="en-US" dirty="0"/>
          </a:p>
          <a:p>
            <a:r>
              <a:rPr lang="en-US" dirty="0" smtClean="0"/>
              <a:t>Vaginal delivery:</a:t>
            </a:r>
          </a:p>
          <a:p>
            <a:pPr lvl="1"/>
            <a:r>
              <a:rPr lang="en-US" dirty="0" smtClean="0"/>
              <a:t>not completely contraindicated</a:t>
            </a:r>
          </a:p>
          <a:p>
            <a:endParaRPr lang="en-US" dirty="0" smtClean="0"/>
          </a:p>
          <a:p>
            <a:endParaRPr lang="en-US" dirty="0"/>
          </a:p>
        </p:txBody>
      </p:sp>
      <p:pic>
        <p:nvPicPr>
          <p:cNvPr id="2050"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9259" t="14354" b="19262"/>
          <a:stretch/>
        </p:blipFill>
        <p:spPr bwMode="auto">
          <a:xfrm>
            <a:off x="4393054" y="1603128"/>
            <a:ext cx="4470209" cy="3807072"/>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5181600" y="5562600"/>
            <a:ext cx="2819400" cy="9144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t>Repair after birth by cesarean section</a:t>
            </a:r>
            <a:endParaRPr kumimoji="0" lang="en-US" sz="2400" b="0" i="0" u="none" strike="noStrike" cap="none" normalizeH="0" baseline="0" dirty="0" smtClean="0">
              <a:ln>
                <a:noFill/>
              </a:ln>
              <a:effectLst/>
            </a:endParaRPr>
          </a:p>
        </p:txBody>
      </p:sp>
    </p:spTree>
    <p:extLst>
      <p:ext uri="{BB962C8B-B14F-4D97-AF65-F5344CB8AC3E}">
        <p14:creationId xmlns:p14="http://schemas.microsoft.com/office/powerpoint/2010/main" val="26303967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Penetrating Abdominal Trauma</a:t>
            </a:r>
            <a:endParaRPr lang="en-US" dirty="0"/>
          </a:p>
        </p:txBody>
      </p:sp>
      <p:sp>
        <p:nvSpPr>
          <p:cNvPr id="3" name="Content Placeholder 2"/>
          <p:cNvSpPr>
            <a:spLocks noGrp="1"/>
          </p:cNvSpPr>
          <p:nvPr>
            <p:ph idx="1"/>
          </p:nvPr>
        </p:nvSpPr>
        <p:spPr>
          <a:xfrm>
            <a:off x="457200" y="3962400"/>
            <a:ext cx="8305800" cy="2590800"/>
          </a:xfrm>
        </p:spPr>
        <p:txBody>
          <a:bodyPr>
            <a:normAutofit/>
          </a:bodyPr>
          <a:lstStyle/>
          <a:p>
            <a:endParaRPr lang="en-US" sz="2800" b="0" dirty="0" smtClean="0"/>
          </a:p>
          <a:p>
            <a:r>
              <a:rPr lang="en-US" sz="2600" b="0" dirty="0" smtClean="0"/>
              <a:t>Uterus is the dominant organ and likely target</a:t>
            </a:r>
          </a:p>
          <a:p>
            <a:r>
              <a:rPr lang="en-US" sz="2600" b="0" dirty="0" smtClean="0"/>
              <a:t>Fetal demise 40-70% due to:</a:t>
            </a:r>
          </a:p>
          <a:p>
            <a:pPr lvl="1"/>
            <a:r>
              <a:rPr lang="en-US" sz="2400" b="0" dirty="0" smtClean="0"/>
              <a:t>direct fetal injury and early birth</a:t>
            </a:r>
          </a:p>
          <a:p>
            <a:r>
              <a:rPr lang="en-US" sz="2600" b="0" dirty="0" smtClean="0"/>
              <a:t>Risk for massive hemorrhage from uterine injury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6302" y="1143000"/>
            <a:ext cx="6073698" cy="3276600"/>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16545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219200"/>
          </a:xfrm>
        </p:spPr>
        <p:txBody>
          <a:bodyPr/>
          <a:lstStyle/>
          <a:p>
            <a:r>
              <a:rPr lang="en-US" dirty="0" smtClean="0"/>
              <a:t>Perimortem Cesarean Section</a:t>
            </a:r>
            <a:endParaRPr lang="en-US" dirty="0"/>
          </a:p>
        </p:txBody>
      </p:sp>
      <p:sp>
        <p:nvSpPr>
          <p:cNvPr id="3" name="Content Placeholder 2"/>
          <p:cNvSpPr>
            <a:spLocks noGrp="1"/>
          </p:cNvSpPr>
          <p:nvPr>
            <p:ph idx="1"/>
          </p:nvPr>
        </p:nvSpPr>
        <p:spPr>
          <a:xfrm>
            <a:off x="4267201" y="1295400"/>
            <a:ext cx="4724399" cy="5562600"/>
          </a:xfrm>
        </p:spPr>
        <p:txBody>
          <a:bodyPr/>
          <a:lstStyle/>
          <a:p>
            <a:pPr marL="0" indent="0">
              <a:buNone/>
            </a:pPr>
            <a:r>
              <a:rPr lang="en-US" sz="2800" dirty="0" smtClean="0"/>
              <a:t>Indications:</a:t>
            </a:r>
          </a:p>
          <a:p>
            <a:pPr lvl="1"/>
            <a:r>
              <a:rPr lang="en-US" dirty="0" smtClean="0">
                <a:solidFill>
                  <a:schemeClr val="tx1"/>
                </a:solidFill>
              </a:rPr>
              <a:t>Fetus &gt; 23 weeks gestation</a:t>
            </a:r>
          </a:p>
          <a:p>
            <a:pPr lvl="1"/>
            <a:r>
              <a:rPr lang="en-US" dirty="0" smtClean="0">
                <a:solidFill>
                  <a:schemeClr val="tx1"/>
                </a:solidFill>
              </a:rPr>
              <a:t>Reasonable certainty of maternal demise</a:t>
            </a:r>
          </a:p>
          <a:p>
            <a:pPr lvl="1"/>
            <a:r>
              <a:rPr lang="en-US" dirty="0" smtClean="0">
                <a:solidFill>
                  <a:schemeClr val="tx1"/>
                </a:solidFill>
              </a:rPr>
              <a:t>Knowledge of operative technique</a:t>
            </a:r>
          </a:p>
          <a:p>
            <a:pPr lvl="1"/>
            <a:r>
              <a:rPr lang="en-US" dirty="0" smtClean="0">
                <a:solidFill>
                  <a:schemeClr val="tx1"/>
                </a:solidFill>
              </a:rPr>
              <a:t>Available resources to resuscitate neonate</a:t>
            </a:r>
          </a:p>
          <a:p>
            <a:pPr lvl="1"/>
            <a:r>
              <a:rPr lang="en-US" dirty="0" smtClean="0">
                <a:solidFill>
                  <a:schemeClr val="tx1"/>
                </a:solidFill>
              </a:rPr>
              <a:t>Presence of fetal heart activity </a:t>
            </a:r>
          </a:p>
          <a:p>
            <a:pPr marL="0" indent="0">
              <a:buNone/>
            </a:pPr>
            <a:endParaRPr lang="en-US" dirty="0"/>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33" t="10030"/>
          <a:stretch/>
        </p:blipFill>
        <p:spPr>
          <a:xfrm>
            <a:off x="349623" y="1983105"/>
            <a:ext cx="3993777" cy="3960495"/>
          </a:xfrm>
          <a:prstGeom prst="rect">
            <a:avLst/>
          </a:prstGeom>
        </p:spPr>
      </p:pic>
    </p:spTree>
    <p:extLst>
      <p:ext uri="{BB962C8B-B14F-4D97-AF65-F5344CB8AC3E}">
        <p14:creationId xmlns:p14="http://schemas.microsoft.com/office/powerpoint/2010/main" val="37291097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1143000"/>
          </a:xfrm>
        </p:spPr>
        <p:txBody>
          <a:bodyPr>
            <a:noAutofit/>
          </a:bodyPr>
          <a:lstStyle/>
          <a:p>
            <a:r>
              <a:rPr lang="en-US" dirty="0" smtClean="0"/>
              <a:t>Who is at Increased Risk for Injury During Pregnancy?</a:t>
            </a:r>
            <a:endParaRPr lang="en-US" dirty="0"/>
          </a:p>
        </p:txBody>
      </p:sp>
      <p:sp>
        <p:nvSpPr>
          <p:cNvPr id="3" name="Content Placeholder 2"/>
          <p:cNvSpPr>
            <a:spLocks noGrp="1"/>
          </p:cNvSpPr>
          <p:nvPr>
            <p:ph idx="1"/>
          </p:nvPr>
        </p:nvSpPr>
        <p:spPr>
          <a:xfrm>
            <a:off x="685800" y="1524000"/>
            <a:ext cx="7772400" cy="4114800"/>
          </a:xfrm>
        </p:spPr>
        <p:txBody>
          <a:bodyPr/>
          <a:lstStyle/>
          <a:p>
            <a:r>
              <a:rPr lang="en-US" dirty="0" smtClean="0"/>
              <a:t>Young</a:t>
            </a:r>
          </a:p>
          <a:p>
            <a:r>
              <a:rPr lang="en-US" dirty="0" smtClean="0"/>
              <a:t>Non-Caucasian</a:t>
            </a:r>
          </a:p>
          <a:p>
            <a:r>
              <a:rPr lang="en-US" dirty="0"/>
              <a:t>Driving </a:t>
            </a:r>
            <a:r>
              <a:rPr lang="en-US" dirty="0" smtClean="0"/>
              <a:t>unrestrained</a:t>
            </a:r>
          </a:p>
          <a:p>
            <a:r>
              <a:rPr lang="en-US" dirty="0"/>
              <a:t>Intimate partner abuse </a:t>
            </a:r>
            <a:endParaRPr lang="en-US" dirty="0" smtClean="0"/>
          </a:p>
          <a:p>
            <a:r>
              <a:rPr lang="en-US" dirty="0" smtClean="0"/>
              <a:t>Drug and/or alcohol abuse</a:t>
            </a:r>
          </a:p>
          <a:p>
            <a:r>
              <a:rPr lang="en-US" dirty="0" smtClean="0"/>
              <a:t>Low socio-economic status</a:t>
            </a:r>
          </a:p>
          <a:p>
            <a:r>
              <a:rPr lang="en-US" dirty="0" smtClean="0"/>
              <a:t>Pregnancy alone - independent risk factor!</a:t>
            </a:r>
          </a:p>
          <a:p>
            <a:pPr marL="0" indent="0">
              <a:buNone/>
            </a:pPr>
            <a:endParaRPr lang="en-US" sz="2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743200"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38204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762000"/>
          </a:xfrm>
        </p:spPr>
        <p:txBody>
          <a:bodyPr/>
          <a:lstStyle/>
          <a:p>
            <a:r>
              <a:rPr lang="en-US" dirty="0" smtClean="0"/>
              <a:t>Perimortem Cesarean Section</a:t>
            </a:r>
            <a:endParaRPr lang="en-US" dirty="0"/>
          </a:p>
        </p:txBody>
      </p:sp>
      <p:sp>
        <p:nvSpPr>
          <p:cNvPr id="3" name="Content Placeholder 2"/>
          <p:cNvSpPr>
            <a:spLocks noGrp="1"/>
          </p:cNvSpPr>
          <p:nvPr>
            <p:ph idx="1"/>
          </p:nvPr>
        </p:nvSpPr>
        <p:spPr>
          <a:xfrm>
            <a:off x="457200" y="2286000"/>
            <a:ext cx="8305799" cy="1524000"/>
          </a:xfrm>
        </p:spPr>
        <p:txBody>
          <a:bodyPr/>
          <a:lstStyle/>
          <a:p>
            <a:pPr marL="0" indent="0">
              <a:buNone/>
            </a:pPr>
            <a:r>
              <a:rPr lang="en-US" sz="2800" dirty="0" smtClean="0"/>
              <a:t>Delivery should be carried out within 4 minutes of unsuccessful maternal arrest</a:t>
            </a:r>
          </a:p>
          <a:p>
            <a:pPr marL="0" indent="0">
              <a:buNone/>
            </a:pPr>
            <a:endParaRPr lang="en-US" sz="2800" dirty="0" smtClean="0"/>
          </a:p>
          <a:p>
            <a:endParaRPr lang="en-US" sz="2800" dirty="0" smtClean="0"/>
          </a:p>
          <a:p>
            <a:endParaRPr lang="en-US" sz="2800" dirty="0"/>
          </a:p>
        </p:txBody>
      </p:sp>
      <p:grpSp>
        <p:nvGrpSpPr>
          <p:cNvPr id="6" name="Group 5"/>
          <p:cNvGrpSpPr/>
          <p:nvPr/>
        </p:nvGrpSpPr>
        <p:grpSpPr>
          <a:xfrm>
            <a:off x="609600" y="3429000"/>
            <a:ext cx="7772400" cy="2819400"/>
            <a:chOff x="609600" y="3429000"/>
            <a:chExt cx="7772400" cy="2819400"/>
          </a:xfrm>
        </p:grpSpPr>
        <p:sp>
          <p:nvSpPr>
            <p:cNvPr id="7" name="Rectangle 6"/>
            <p:cNvSpPr/>
            <p:nvPr/>
          </p:nvSpPr>
          <p:spPr bwMode="auto">
            <a:xfrm>
              <a:off x="609600" y="3429000"/>
              <a:ext cx="1524000" cy="13716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cs typeface="Arial" pitchFamily="34" charset="0"/>
                </a:rPr>
                <a:t>Maternal</a:t>
              </a:r>
              <a:r>
                <a:rPr lang="en-US" dirty="0">
                  <a:latin typeface="Arial" pitchFamily="34" charset="0"/>
                  <a:cs typeface="Arial" pitchFamily="34" charset="0"/>
                </a:rPr>
                <a:t> </a:t>
              </a:r>
              <a:r>
                <a:rPr lang="en-US" dirty="0" smtClean="0">
                  <a:latin typeface="Arial" pitchFamily="34" charset="0"/>
                  <a:cs typeface="Arial" pitchFamily="34" charset="0"/>
                </a:rPr>
                <a:t>CPR</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ight Arrow 7"/>
            <p:cNvSpPr/>
            <p:nvPr/>
          </p:nvSpPr>
          <p:spPr bwMode="auto">
            <a:xfrm>
              <a:off x="609601" y="4778542"/>
              <a:ext cx="5714999" cy="1343526"/>
            </a:xfrm>
            <a:prstGeom prst="righ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800" dirty="0" smtClean="0">
                  <a:latin typeface="Arial" pitchFamily="34" charset="0"/>
                  <a:cs typeface="Arial" pitchFamily="34" charset="0"/>
                </a:rPr>
                <a:t>0 min - </a:t>
              </a:r>
              <a:r>
                <a:rPr kumimoji="0" lang="en-US" sz="2800" b="0" i="0" u="none" strike="noStrike" cap="none" normalizeH="0" baseline="0" dirty="0" smtClean="0">
                  <a:ln>
                    <a:noFill/>
                  </a:ln>
                  <a:solidFill>
                    <a:schemeClr val="tx1"/>
                  </a:solidFill>
                  <a:effectLst/>
                  <a:latin typeface="Arial" pitchFamily="34" charset="0"/>
                  <a:cs typeface="Arial" pitchFamily="34" charset="0"/>
                </a:rPr>
                <a:t>ACLS - - </a:t>
              </a:r>
              <a:r>
                <a:rPr lang="en-US" sz="2800" dirty="0" smtClean="0">
                  <a:latin typeface="Arial" pitchFamily="34" charset="0"/>
                  <a:cs typeface="Arial" pitchFamily="34" charset="0"/>
                </a:rPr>
                <a:t>- - - - - - - 4</a:t>
              </a:r>
              <a:r>
                <a:rPr kumimoji="0" lang="en-US" sz="2800" b="0" i="0" u="none" strike="noStrike" cap="none" normalizeH="0" dirty="0" smtClean="0">
                  <a:ln>
                    <a:noFill/>
                  </a:ln>
                  <a:solidFill>
                    <a:schemeClr val="tx1"/>
                  </a:solidFill>
                  <a:effectLst/>
                  <a:latin typeface="Arial" pitchFamily="34" charset="0"/>
                  <a:cs typeface="Arial" pitchFamily="34" charset="0"/>
                </a:rPr>
                <a:t> min</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8"/>
            <p:cNvSpPr/>
            <p:nvPr/>
          </p:nvSpPr>
          <p:spPr bwMode="auto">
            <a:xfrm>
              <a:off x="3848100" y="3429000"/>
              <a:ext cx="1485900" cy="1371601"/>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34" charset="0"/>
                  <a:cs typeface="Arial" pitchFamily="34" charset="0"/>
                </a:rPr>
                <a:t>Begin cesarean section</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Oval 11"/>
            <p:cNvSpPr/>
            <p:nvPr/>
          </p:nvSpPr>
          <p:spPr bwMode="auto">
            <a:xfrm>
              <a:off x="6424863" y="4706353"/>
              <a:ext cx="1957137" cy="1542047"/>
            </a:xfrm>
            <a:prstGeom prst="ellipse">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600" dirty="0" smtClean="0">
                  <a:latin typeface="Arial" pitchFamily="34" charset="0"/>
                  <a:cs typeface="Arial" pitchFamily="34" charset="0"/>
                </a:rPr>
                <a:t>Delivery</a:t>
              </a:r>
            </a:p>
            <a:p>
              <a:pPr marL="0" marR="0" indent="0" algn="ctr" defTabSz="914400" rtl="0" eaLnBrk="0" fontAlgn="base" latinLnBrk="0" hangingPunct="0">
                <a:lnSpc>
                  <a:spcPct val="100000"/>
                </a:lnSpc>
                <a:spcBef>
                  <a:spcPct val="0"/>
                </a:spcBef>
                <a:spcAft>
                  <a:spcPct val="0"/>
                </a:spcAft>
                <a:buClrTx/>
                <a:buSzTx/>
                <a:buFontTx/>
                <a:buNone/>
                <a:tabLst/>
              </a:pPr>
              <a:r>
                <a:rPr lang="en-US" sz="2600" dirty="0" smtClean="0">
                  <a:latin typeface="Arial" pitchFamily="34" charset="0"/>
                  <a:cs typeface="Arial" pitchFamily="34" charset="0"/>
                </a:rPr>
                <a:t>By 5th min</a:t>
              </a:r>
              <a:endParaRPr kumimoji="0" lang="en-US" sz="26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4" name="Straight Connector 13"/>
            <p:cNvCxnSpPr/>
            <p:nvPr/>
          </p:nvCxnSpPr>
          <p:spPr bwMode="auto">
            <a:xfrm flipH="1">
              <a:off x="609600" y="4800600"/>
              <a:ext cx="1" cy="3810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5029200" y="4812130"/>
              <a:ext cx="0" cy="29327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p:cNvSpPr txBox="1"/>
          <p:nvPr/>
        </p:nvSpPr>
        <p:spPr>
          <a:xfrm>
            <a:off x="2150622" y="1447800"/>
            <a:ext cx="4801315" cy="646331"/>
          </a:xfrm>
          <a:prstGeom prst="rect">
            <a:avLst/>
          </a:prstGeom>
          <a:noFill/>
        </p:spPr>
        <p:txBody>
          <a:bodyPr wrap="none" rtlCol="0">
            <a:spAutoFit/>
          </a:bodyPr>
          <a:lstStyle/>
          <a:p>
            <a:pPr algn="ctr"/>
            <a:r>
              <a:rPr lang="en-US" sz="3600" b="1" dirty="0" smtClean="0">
                <a:latin typeface="Arial" pitchFamily="34" charset="0"/>
                <a:cs typeface="Arial" pitchFamily="34" charset="0"/>
              </a:rPr>
              <a:t>EAST 2005 Guideline</a:t>
            </a:r>
          </a:p>
        </p:txBody>
      </p:sp>
    </p:spTree>
    <p:extLst>
      <p:ext uri="{BB962C8B-B14F-4D97-AF65-F5344CB8AC3E}">
        <p14:creationId xmlns:p14="http://schemas.microsoft.com/office/powerpoint/2010/main" val="405159289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sz="3200" dirty="0">
                <a:solidFill>
                  <a:srgbClr val="FFFF00"/>
                </a:solidFill>
              </a:rPr>
              <a:t/>
            </a:r>
            <a:br>
              <a:rPr lang="en-US" sz="3200" dirty="0">
                <a:solidFill>
                  <a:srgbClr val="FFFF00"/>
                </a:solidFill>
              </a:rPr>
            </a:br>
            <a:endParaRPr lang="en-US" sz="3200" dirty="0"/>
          </a:p>
        </p:txBody>
      </p:sp>
      <p:sp>
        <p:nvSpPr>
          <p:cNvPr id="199683" name="Rectangle 3"/>
          <p:cNvSpPr>
            <a:spLocks noGrp="1" noChangeArrowheads="1"/>
          </p:cNvSpPr>
          <p:nvPr>
            <p:ph sz="half" idx="1"/>
          </p:nvPr>
        </p:nvSpPr>
        <p:spPr>
          <a:xfrm>
            <a:off x="533400" y="1600200"/>
            <a:ext cx="4343400" cy="4114800"/>
          </a:xfrm>
        </p:spPr>
        <p:txBody>
          <a:bodyPr/>
          <a:lstStyle/>
          <a:p>
            <a:r>
              <a:rPr lang="en-US" sz="3200" b="0" dirty="0" smtClean="0"/>
              <a:t>Keep informed</a:t>
            </a:r>
          </a:p>
          <a:p>
            <a:r>
              <a:rPr lang="en-US" sz="3200" b="0" dirty="0" smtClean="0"/>
              <a:t>Explain treatment</a:t>
            </a:r>
          </a:p>
          <a:p>
            <a:r>
              <a:rPr lang="en-US" sz="3200" b="0" dirty="0" smtClean="0"/>
              <a:t>Control pain</a:t>
            </a:r>
          </a:p>
          <a:p>
            <a:r>
              <a:rPr lang="en-US" sz="3200" b="0" dirty="0" smtClean="0"/>
              <a:t>Support services early (social work, chaplain)</a:t>
            </a:r>
            <a:endParaRPr lang="en-US" sz="3200" b="0" dirty="0"/>
          </a:p>
          <a:p>
            <a:endParaRPr lang="en-US" sz="1000" dirty="0"/>
          </a:p>
          <a:p>
            <a:endParaRPr lang="en-US" sz="1000" dirty="0"/>
          </a:p>
        </p:txBody>
      </p:sp>
      <p:sp>
        <p:nvSpPr>
          <p:cNvPr id="199684" name="Rectangle 4"/>
          <p:cNvSpPr>
            <a:spLocks noChangeArrowheads="1"/>
          </p:cNvSpPr>
          <p:nvPr/>
        </p:nvSpPr>
        <p:spPr bwMode="auto">
          <a:xfrm>
            <a:off x="1828800" y="304800"/>
            <a:ext cx="54498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600" b="1" dirty="0" smtClean="0">
                <a:solidFill>
                  <a:schemeClr val="bg1"/>
                </a:solidFill>
                <a:latin typeface="Arial" charset="0"/>
              </a:rPr>
              <a:t>Family Support</a:t>
            </a:r>
            <a:endParaRPr lang="en-US" sz="3600" b="1" dirty="0">
              <a:solidFill>
                <a:schemeClr val="bg1"/>
              </a:solidFill>
              <a:latin typeface="Arial" charset="0"/>
            </a:endParaRPr>
          </a:p>
        </p:txBody>
      </p:sp>
      <p:pic>
        <p:nvPicPr>
          <p:cNvPr id="7" name="Picture 6" descr="pregnant in hospital.jpg"/>
          <p:cNvPicPr>
            <a:picLocks noChangeAspect="1"/>
          </p:cNvPicPr>
          <p:nvPr/>
        </p:nvPicPr>
        <p:blipFill>
          <a:blip r:embed="rId3" cstate="print"/>
          <a:stretch>
            <a:fillRect/>
          </a:stretch>
        </p:blipFill>
        <p:spPr>
          <a:xfrm>
            <a:off x="4648200" y="1905000"/>
            <a:ext cx="4341229" cy="28956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Considerations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7836294"/>
              </p:ext>
            </p:extLst>
          </p:nvPr>
        </p:nvGraphicFramePr>
        <p:xfrm>
          <a:off x="762000" y="16002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844148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Virchow’s Triad in Pregnancy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10903156"/>
              </p:ext>
            </p:extLst>
          </p:nvPr>
        </p:nvGraphicFramePr>
        <p:xfrm>
          <a:off x="685800" y="1905000"/>
          <a:ext cx="7772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210424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Thrombotic Disease in Pregnancy</a:t>
            </a:r>
            <a:endParaRPr lang="en-US" dirty="0"/>
          </a:p>
        </p:txBody>
      </p:sp>
      <p:sp>
        <p:nvSpPr>
          <p:cNvPr id="3" name="Content Placeholder 2"/>
          <p:cNvSpPr>
            <a:spLocks noGrp="1"/>
          </p:cNvSpPr>
          <p:nvPr>
            <p:ph idx="1"/>
          </p:nvPr>
        </p:nvSpPr>
        <p:spPr/>
        <p:txBody>
          <a:bodyPr/>
          <a:lstStyle/>
          <a:p>
            <a:r>
              <a:rPr lang="en-US" b="0" dirty="0" smtClean="0"/>
              <a:t>Pregnancy →  hypercoaguable state</a:t>
            </a:r>
          </a:p>
          <a:p>
            <a:r>
              <a:rPr lang="en-US" b="0" dirty="0" smtClean="0"/>
              <a:t>Incidence of DVT of 0.1-0.2%</a:t>
            </a:r>
          </a:p>
          <a:p>
            <a:r>
              <a:rPr lang="en-US" b="0" dirty="0" smtClean="0"/>
              <a:t>Recommended treatment:</a:t>
            </a:r>
          </a:p>
          <a:p>
            <a:pPr lvl="1"/>
            <a:r>
              <a:rPr lang="en-US" b="0" dirty="0" smtClean="0"/>
              <a:t>Sequential compression devices</a:t>
            </a:r>
          </a:p>
          <a:p>
            <a:pPr lvl="1"/>
            <a:r>
              <a:rPr lang="en-US" b="0" dirty="0" smtClean="0"/>
              <a:t>Heparin </a:t>
            </a:r>
          </a:p>
          <a:p>
            <a:pPr lvl="1"/>
            <a:r>
              <a:rPr lang="en-US" b="0" dirty="0" smtClean="0"/>
              <a:t>Low molecular weight Heparin</a:t>
            </a:r>
          </a:p>
          <a:p>
            <a:r>
              <a:rPr lang="en-US" b="0" dirty="0" smtClean="0"/>
              <a:t>CONTRAINDICATED:</a:t>
            </a:r>
          </a:p>
          <a:p>
            <a:pPr lvl="1"/>
            <a:r>
              <a:rPr lang="en-US" b="0" dirty="0" smtClean="0"/>
              <a:t>Coumadin (severe fetal malformations)</a:t>
            </a:r>
            <a:endParaRPr lang="en-US" b="0" dirty="0"/>
          </a:p>
        </p:txBody>
      </p:sp>
    </p:spTree>
    <p:extLst>
      <p:ext uri="{BB962C8B-B14F-4D97-AF65-F5344CB8AC3E}">
        <p14:creationId xmlns:p14="http://schemas.microsoft.com/office/powerpoint/2010/main" val="216082395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dirty="0"/>
              <a:t>Summary</a:t>
            </a:r>
          </a:p>
        </p:txBody>
      </p:sp>
      <p:sp>
        <p:nvSpPr>
          <p:cNvPr id="230403" name="Rectangle 3"/>
          <p:cNvSpPr>
            <a:spLocks noGrp="1" noChangeArrowheads="1"/>
          </p:cNvSpPr>
          <p:nvPr>
            <p:ph idx="1"/>
          </p:nvPr>
        </p:nvSpPr>
        <p:spPr/>
        <p:txBody>
          <a:bodyPr>
            <a:noAutofit/>
          </a:bodyPr>
          <a:lstStyle/>
          <a:p>
            <a:pPr>
              <a:lnSpc>
                <a:spcPct val="90000"/>
              </a:lnSpc>
            </a:pPr>
            <a:r>
              <a:rPr lang="en-US" sz="2800" b="0" dirty="0" smtClean="0"/>
              <a:t>A&amp;P changes greatly impact assessment and management of the pregnant trauma patient</a:t>
            </a:r>
            <a:endParaRPr lang="en-US" sz="2800" b="0" dirty="0"/>
          </a:p>
          <a:p>
            <a:pPr>
              <a:lnSpc>
                <a:spcPct val="90000"/>
              </a:lnSpc>
            </a:pPr>
            <a:r>
              <a:rPr lang="en-US" sz="2800" b="0" dirty="0" smtClean="0"/>
              <a:t>Initial evaluation &amp; treatment should focus on the mothers hemodynamic stability</a:t>
            </a:r>
            <a:endParaRPr lang="en-US" sz="2800" b="0" dirty="0"/>
          </a:p>
          <a:p>
            <a:pPr>
              <a:lnSpc>
                <a:spcPct val="90000"/>
              </a:lnSpc>
            </a:pPr>
            <a:r>
              <a:rPr lang="en-US" sz="2800" b="0" dirty="0" smtClean="0"/>
              <a:t>Implement widespread domestic violence screening</a:t>
            </a:r>
            <a:endParaRPr lang="en-US" sz="2800" b="0" dirty="0"/>
          </a:p>
          <a:p>
            <a:pPr>
              <a:lnSpc>
                <a:spcPct val="90000"/>
              </a:lnSpc>
            </a:pPr>
            <a:r>
              <a:rPr lang="en-US" sz="2800" b="0" dirty="0" smtClean="0"/>
              <a:t>Injury severity is not a predictor for abruption, it can occur with mild injury.</a:t>
            </a:r>
          </a:p>
          <a:p>
            <a:pPr>
              <a:lnSpc>
                <a:spcPct val="90000"/>
              </a:lnSpc>
            </a:pPr>
            <a:r>
              <a:rPr lang="en-US" sz="2800" b="0" dirty="0" smtClean="0"/>
              <a:t>Education regarding substance abuse, restraints and distracted driving can save lives</a:t>
            </a:r>
            <a:endParaRPr lang="en-US" sz="2800" b="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066800"/>
          </a:xfrm>
        </p:spPr>
        <p:txBody>
          <a:bodyPr/>
          <a:lstStyle/>
          <a:p>
            <a:r>
              <a:rPr lang="en-US" dirty="0" smtClean="0"/>
              <a:t>Mechanism of Injury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5489849"/>
              </p:ext>
            </p:extLst>
          </p:nvPr>
        </p:nvGraphicFramePr>
        <p:xfrm>
          <a:off x="76200" y="1676400"/>
          <a:ext cx="89154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420142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864" r="2358" b="13778"/>
          <a:stretch/>
        </p:blipFill>
        <p:spPr>
          <a:xfrm>
            <a:off x="5562600" y="2209800"/>
            <a:ext cx="3391429" cy="3048000"/>
          </a:xfrm>
          <a:prstGeom prst="rect">
            <a:avLst/>
          </a:prstGeom>
          <a:ln w="57150">
            <a:noFill/>
          </a:ln>
        </p:spPr>
      </p:pic>
      <p:sp>
        <p:nvSpPr>
          <p:cNvPr id="126978" name="Rectangle 2"/>
          <p:cNvSpPr>
            <a:spLocks noGrp="1" noChangeArrowheads="1"/>
          </p:cNvSpPr>
          <p:nvPr>
            <p:ph type="title"/>
          </p:nvPr>
        </p:nvSpPr>
        <p:spPr>
          <a:xfrm>
            <a:off x="685800" y="152400"/>
            <a:ext cx="7772400" cy="838200"/>
          </a:xfrm>
        </p:spPr>
        <p:txBody>
          <a:bodyPr>
            <a:noAutofit/>
          </a:bodyPr>
          <a:lstStyle/>
          <a:p>
            <a:r>
              <a:rPr lang="en-US" dirty="0">
                <a:cs typeface="Times New Roman" pitchFamily="18" charset="0"/>
              </a:rPr>
              <a:t>Mechanism of </a:t>
            </a:r>
            <a:r>
              <a:rPr lang="en-US" dirty="0" smtClean="0">
                <a:cs typeface="Times New Roman" pitchFamily="18" charset="0"/>
              </a:rPr>
              <a:t>Injury: </a:t>
            </a:r>
            <a:br>
              <a:rPr lang="en-US" dirty="0" smtClean="0">
                <a:cs typeface="Times New Roman" pitchFamily="18" charset="0"/>
              </a:rPr>
            </a:br>
            <a:r>
              <a:rPr lang="en-US" dirty="0" smtClean="0">
                <a:cs typeface="Times New Roman" pitchFamily="18" charset="0"/>
              </a:rPr>
              <a:t>Motor Vehicle Crash</a:t>
            </a:r>
            <a:endParaRPr lang="en-US" dirty="0">
              <a:cs typeface="Times New Roman" pitchFamily="18" charset="0"/>
            </a:endParaRPr>
          </a:p>
        </p:txBody>
      </p:sp>
      <p:sp>
        <p:nvSpPr>
          <p:cNvPr id="126979" name="Rectangle 3"/>
          <p:cNvSpPr>
            <a:spLocks noGrp="1" noChangeArrowheads="1"/>
          </p:cNvSpPr>
          <p:nvPr>
            <p:ph sz="half" idx="1"/>
          </p:nvPr>
        </p:nvSpPr>
        <p:spPr>
          <a:xfrm>
            <a:off x="304800" y="1447800"/>
            <a:ext cx="5181600" cy="4800600"/>
          </a:xfrm>
        </p:spPr>
        <p:txBody>
          <a:bodyPr/>
          <a:lstStyle/>
          <a:p>
            <a:r>
              <a:rPr lang="en-US" dirty="0" smtClean="0"/>
              <a:t>Seatbelt Safety in Pregnancy Misinformation Common </a:t>
            </a:r>
          </a:p>
          <a:p>
            <a:pPr lvl="1"/>
            <a:r>
              <a:rPr lang="en-US" dirty="0" smtClean="0"/>
              <a:t>Only 46% of pregnant trauma patients use restraints </a:t>
            </a:r>
          </a:p>
          <a:p>
            <a:r>
              <a:rPr lang="en-US" dirty="0" smtClean="0"/>
              <a:t>Airbags are supplemental</a:t>
            </a:r>
          </a:p>
          <a:p>
            <a:pPr lvl="1"/>
            <a:r>
              <a:rPr lang="en-US" dirty="0" smtClean="0"/>
              <a:t>Protective if patient restrained</a:t>
            </a:r>
          </a:p>
          <a:p>
            <a:r>
              <a:rPr lang="en-US" dirty="0" smtClean="0"/>
              <a:t>Unrestrained Preg Trauma</a:t>
            </a:r>
          </a:p>
          <a:p>
            <a:pPr lvl="1"/>
            <a:r>
              <a:rPr lang="en-US" dirty="0" smtClean="0"/>
              <a:t>2.3 times more likely to give  birth &lt; 48 hours</a:t>
            </a:r>
          </a:p>
          <a:p>
            <a:pPr lvl="1"/>
            <a:r>
              <a:rPr lang="en-US" dirty="0" smtClean="0"/>
              <a:t>Fetal death 4 times more likely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8593" y="381000"/>
            <a:ext cx="6817892" cy="1015663"/>
          </a:xfrm>
          <a:prstGeom prst="rect">
            <a:avLst/>
          </a:prstGeom>
          <a:noFill/>
        </p:spPr>
        <p:txBody>
          <a:bodyPr wrap="none" rtlCol="0">
            <a:spAutoFit/>
          </a:bodyPr>
          <a:lstStyle/>
          <a:p>
            <a:pPr algn="ctr"/>
            <a:r>
              <a:rPr lang="en-US" sz="3600" b="1" dirty="0">
                <a:solidFill>
                  <a:schemeClr val="bg1"/>
                </a:solidFill>
                <a:latin typeface="Arial" pitchFamily="34" charset="0"/>
                <a:cs typeface="Arial" pitchFamily="34" charset="0"/>
              </a:rPr>
              <a:t>Proper Seat Belt Positioning</a:t>
            </a:r>
          </a:p>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09800"/>
            <a:ext cx="4343400" cy="364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5029200" y="2133600"/>
            <a:ext cx="3733800" cy="368188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57200" indent="-457200">
              <a:buFont typeface="Arial" pitchFamily="34" charset="0"/>
              <a:buChar char="•"/>
            </a:pPr>
            <a:r>
              <a:rPr lang="en-US" sz="3200" b="1" dirty="0">
                <a:latin typeface="Arial" pitchFamily="34" charset="0"/>
                <a:cs typeface="Arial" pitchFamily="34" charset="0"/>
              </a:rPr>
              <a:t>Shoulder </a:t>
            </a:r>
            <a:r>
              <a:rPr lang="en-US" sz="3200" b="1" dirty="0" smtClean="0">
                <a:latin typeface="Arial" pitchFamily="34" charset="0"/>
                <a:cs typeface="Arial" pitchFamily="34" charset="0"/>
              </a:rPr>
              <a:t>belt</a:t>
            </a:r>
            <a:r>
              <a:rPr lang="en-US" sz="3200" dirty="0" smtClean="0">
                <a:latin typeface="Arial" pitchFamily="34" charset="0"/>
                <a:cs typeface="Arial" pitchFamily="34" charset="0"/>
              </a:rPr>
              <a:t>- mid-clavicular between </a:t>
            </a:r>
            <a:r>
              <a:rPr lang="en-US" sz="3200" dirty="0">
                <a:latin typeface="Arial" pitchFamily="34" charset="0"/>
                <a:cs typeface="Arial" pitchFamily="34" charset="0"/>
              </a:rPr>
              <a:t>breasts </a:t>
            </a:r>
          </a:p>
          <a:p>
            <a:pPr marL="457200" indent="-457200">
              <a:buFont typeface="Arial" pitchFamily="34" charset="0"/>
              <a:buChar char="•"/>
            </a:pPr>
            <a:r>
              <a:rPr lang="en-US" sz="3200" b="1" dirty="0" smtClean="0">
                <a:latin typeface="Arial" pitchFamily="34" charset="0"/>
                <a:cs typeface="Arial" pitchFamily="34" charset="0"/>
              </a:rPr>
              <a:t>Lap </a:t>
            </a:r>
            <a:r>
              <a:rPr lang="en-US" sz="3200" b="1" dirty="0">
                <a:latin typeface="Arial" pitchFamily="34" charset="0"/>
                <a:cs typeface="Arial" pitchFamily="34" charset="0"/>
              </a:rPr>
              <a:t>belt- </a:t>
            </a:r>
            <a:r>
              <a:rPr lang="en-US" sz="3200" dirty="0">
                <a:latin typeface="Arial" pitchFamily="34" charset="0"/>
                <a:cs typeface="Arial" pitchFamily="34" charset="0"/>
              </a:rPr>
              <a:t>under abdomen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990600" y="152400"/>
            <a:ext cx="7086600" cy="762000"/>
          </a:xfrm>
        </p:spPr>
        <p:txBody>
          <a:bodyPr/>
          <a:lstStyle/>
          <a:p>
            <a:pPr algn="ctr"/>
            <a:r>
              <a:rPr lang="en-US" sz="3600" dirty="0">
                <a:cs typeface="Times New Roman" pitchFamily="18" charset="0"/>
              </a:rPr>
              <a:t>Mechanism of </a:t>
            </a:r>
            <a:r>
              <a:rPr lang="en-US" sz="3600" dirty="0" smtClean="0">
                <a:cs typeface="Times New Roman" pitchFamily="18" charset="0"/>
              </a:rPr>
              <a:t>Injury:  Falls</a:t>
            </a:r>
            <a:endParaRPr lang="en-US" sz="3600" dirty="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538906"/>
              </p:ext>
            </p:extLst>
          </p:nvPr>
        </p:nvGraphicFramePr>
        <p:xfrm>
          <a:off x="3886200" y="1447800"/>
          <a:ext cx="50292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130051" name="Rectangle 3"/>
          <p:cNvSpPr>
            <a:spLocks noGrp="1" noChangeArrowheads="1"/>
          </p:cNvSpPr>
          <p:nvPr>
            <p:ph type="body" sz="half" idx="2"/>
          </p:nvPr>
        </p:nvSpPr>
        <p:spPr>
          <a:xfrm>
            <a:off x="152400" y="1371600"/>
            <a:ext cx="3810000" cy="5257800"/>
          </a:xfrm>
        </p:spPr>
        <p:txBody>
          <a:bodyPr/>
          <a:lstStyle/>
          <a:p>
            <a:endParaRPr lang="en-US" sz="800" dirty="0">
              <a:latin typeface="Times New Roman" pitchFamily="18" charset="0"/>
              <a:cs typeface="Times New Roman" pitchFamily="18" charset="0"/>
            </a:endParaRPr>
          </a:p>
          <a:p>
            <a:pPr marL="688975" indent="-463550">
              <a:buFont typeface="Arial" pitchFamily="34" charset="0"/>
              <a:buChar char="•"/>
            </a:pPr>
            <a:r>
              <a:rPr lang="en-US" sz="2800" dirty="0" smtClean="0"/>
              <a:t>Related to anatomic and physiologic changes </a:t>
            </a:r>
            <a:endParaRPr lang="en-US" sz="2800" dirty="0"/>
          </a:p>
          <a:p>
            <a:pPr marL="688975" indent="-463550">
              <a:buFont typeface="Arial" pitchFamily="34" charset="0"/>
              <a:buChar char="•"/>
            </a:pPr>
            <a:r>
              <a:rPr lang="en-US" sz="2800" dirty="0" smtClean="0"/>
              <a:t>Fall details give  clues to possible injuries</a:t>
            </a:r>
          </a:p>
          <a:p>
            <a:pPr marL="688975" indent="-463550">
              <a:buFont typeface="Arial" pitchFamily="34" charset="0"/>
              <a:buChar char="•"/>
            </a:pPr>
            <a:r>
              <a:rPr lang="en-US" sz="2800" dirty="0" smtClean="0"/>
              <a:t>High suspicion for  abuse</a:t>
            </a:r>
          </a:p>
          <a:p>
            <a:pPr marL="457200" indent="-457200">
              <a:buFont typeface="Arial" pitchFamily="34" charset="0"/>
              <a:buChar char="•"/>
            </a:pPr>
            <a:endParaRPr lang="en-US" sz="2400" dirty="0">
              <a:latin typeface="+mj-lt"/>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8433</TotalTime>
  <Words>8734</Words>
  <Application>Microsoft Office PowerPoint</Application>
  <PresentationFormat>On-screen Show (4:3)</PresentationFormat>
  <Paragraphs>883</Paragraphs>
  <Slides>55</Slides>
  <Notes>55</Notes>
  <HiddenSlides>0</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Blank Presentation</vt:lpstr>
      <vt:lpstr>1_Blank Presentation</vt:lpstr>
      <vt:lpstr>PowerPoint Presentation</vt:lpstr>
      <vt:lpstr>Pregnancy in Trauma</vt:lpstr>
      <vt:lpstr>Objectives</vt:lpstr>
      <vt:lpstr>Epidemiology</vt:lpstr>
      <vt:lpstr>Who is at Increased Risk for Injury During Pregnancy?</vt:lpstr>
      <vt:lpstr>Mechanism of Injury </vt:lpstr>
      <vt:lpstr>Mechanism of Injury:  Motor Vehicle Crash</vt:lpstr>
      <vt:lpstr>PowerPoint Presentation</vt:lpstr>
      <vt:lpstr>Mechanism of Injury:  Falls</vt:lpstr>
      <vt:lpstr>Mechanism of Injury:  Intimate Partner Violence (IPV) (Domestic Violence)</vt:lpstr>
      <vt:lpstr>Intimate Partner Violence Progression During Pregnancy</vt:lpstr>
      <vt:lpstr>Intimate Partner Violence  Screening Tool (performed in absence of patient partner)</vt:lpstr>
      <vt:lpstr>Hemodynamic Changes in Pregnancy </vt:lpstr>
      <vt:lpstr>Pulmonary Changes in Pregnancy</vt:lpstr>
      <vt:lpstr>Neurological Changes in Pregnancy</vt:lpstr>
      <vt:lpstr>Gastrointestinal Changes in Pregnancy</vt:lpstr>
      <vt:lpstr>Urologic Changes in Pregnancy</vt:lpstr>
      <vt:lpstr>Triage </vt:lpstr>
      <vt:lpstr>      </vt:lpstr>
      <vt:lpstr>Team Work</vt:lpstr>
      <vt:lpstr>Initial Assessment</vt:lpstr>
      <vt:lpstr>Pregnancy Test</vt:lpstr>
      <vt:lpstr>Primary Survey</vt:lpstr>
      <vt:lpstr>Cardiac Output in Pregnancy and Effect of Left Lateral Position</vt:lpstr>
      <vt:lpstr>Resuscitation Tube Tips </vt:lpstr>
      <vt:lpstr>Fetal death more common than maternal death.  What is the #1 cause of  fetal death in trauma?</vt:lpstr>
      <vt:lpstr>Resuscitation Guiding Principle</vt:lpstr>
      <vt:lpstr>Resuscitation – Maternal Shock Adaptations to blood loss</vt:lpstr>
      <vt:lpstr>Two Different Patients!</vt:lpstr>
      <vt:lpstr>Caution!</vt:lpstr>
      <vt:lpstr>Secondary Survey </vt:lpstr>
      <vt:lpstr>PowerPoint Presentation</vt:lpstr>
      <vt:lpstr>Fetal Assessment</vt:lpstr>
      <vt:lpstr>Fetal Monitoring  </vt:lpstr>
      <vt:lpstr>Unit Placement</vt:lpstr>
      <vt:lpstr>Who Admits &amp; Where?</vt:lpstr>
      <vt:lpstr>Labs  Specific to Pregnancy</vt:lpstr>
      <vt:lpstr>Radiology in Trauma and Pregnancy</vt:lpstr>
      <vt:lpstr>Radiation Exposure Risks</vt:lpstr>
      <vt:lpstr>Radiologic Studies</vt:lpstr>
      <vt:lpstr>Medications FDA Pregnancy Categories</vt:lpstr>
      <vt:lpstr>Placental Abruption</vt:lpstr>
      <vt:lpstr>Placental Abruption </vt:lpstr>
      <vt:lpstr>Uterine Rupture</vt:lpstr>
      <vt:lpstr>Direct Fetal Injury</vt:lpstr>
      <vt:lpstr>Pelvic Fractures</vt:lpstr>
      <vt:lpstr>Pelvic Fractures</vt:lpstr>
      <vt:lpstr>Penetrating Abdominal Trauma</vt:lpstr>
      <vt:lpstr>Perimortem Cesarean Section</vt:lpstr>
      <vt:lpstr>Perimortem Cesarean Section</vt:lpstr>
      <vt:lpstr> </vt:lpstr>
      <vt:lpstr>Future Considerations</vt:lpstr>
      <vt:lpstr>Virchow’s Triad in Pregnancy</vt:lpstr>
      <vt:lpstr>Thrombotic Disease in Pregnancy</vt:lpstr>
      <vt:lpstr>Summary</vt:lpstr>
    </vt:vector>
  </TitlesOfParts>
  <Company>STN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#17 - The Pregnant Trauma Patient</dc:title>
  <dc:creator>STN</dc:creator>
  <cp:lastModifiedBy>Sarah Clements</cp:lastModifiedBy>
  <cp:revision>375</cp:revision>
  <cp:lastPrinted>2004-07-08T18:18:15Z</cp:lastPrinted>
  <dcterms:created xsi:type="dcterms:W3CDTF">2002-11-14T21:46:50Z</dcterms:created>
  <dcterms:modified xsi:type="dcterms:W3CDTF">2013-01-11T16:15:53Z</dcterms:modified>
</cp:coreProperties>
</file>