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6"/>
  </p:notesMasterIdLst>
  <p:handoutMasterIdLst>
    <p:handoutMasterId r:id="rId47"/>
  </p:handoutMasterIdLst>
  <p:sldIdLst>
    <p:sldId id="324" r:id="rId3"/>
    <p:sldId id="325" r:id="rId4"/>
    <p:sldId id="316" r:id="rId5"/>
    <p:sldId id="257" r:id="rId6"/>
    <p:sldId id="294" r:id="rId7"/>
    <p:sldId id="295" r:id="rId8"/>
    <p:sldId id="258" r:id="rId9"/>
    <p:sldId id="259" r:id="rId10"/>
    <p:sldId id="296" r:id="rId11"/>
    <p:sldId id="260" r:id="rId12"/>
    <p:sldId id="261" r:id="rId13"/>
    <p:sldId id="262" r:id="rId14"/>
    <p:sldId id="263" r:id="rId15"/>
    <p:sldId id="323" r:id="rId16"/>
    <p:sldId id="264" r:id="rId17"/>
    <p:sldId id="265" r:id="rId18"/>
    <p:sldId id="266" r:id="rId19"/>
    <p:sldId id="267" r:id="rId20"/>
    <p:sldId id="306" r:id="rId21"/>
    <p:sldId id="307" r:id="rId22"/>
    <p:sldId id="308" r:id="rId23"/>
    <p:sldId id="309" r:id="rId24"/>
    <p:sldId id="310" r:id="rId25"/>
    <p:sldId id="311" r:id="rId26"/>
    <p:sldId id="279" r:id="rId27"/>
    <p:sldId id="280" r:id="rId28"/>
    <p:sldId id="281" r:id="rId29"/>
    <p:sldId id="282" r:id="rId30"/>
    <p:sldId id="283" r:id="rId31"/>
    <p:sldId id="284" r:id="rId32"/>
    <p:sldId id="285" r:id="rId33"/>
    <p:sldId id="286" r:id="rId34"/>
    <p:sldId id="287" r:id="rId35"/>
    <p:sldId id="288" r:id="rId36"/>
    <p:sldId id="302" r:id="rId37"/>
    <p:sldId id="301" r:id="rId38"/>
    <p:sldId id="320" r:id="rId39"/>
    <p:sldId id="298" r:id="rId40"/>
    <p:sldId id="319" r:id="rId41"/>
    <p:sldId id="317" r:id="rId42"/>
    <p:sldId id="318" r:id="rId43"/>
    <p:sldId id="299" r:id="rId44"/>
    <p:sldId id="326" r:id="rId45"/>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0" autoAdjust="0"/>
    <p:restoredTop sz="80820" autoAdjust="0"/>
  </p:normalViewPr>
  <p:slideViewPr>
    <p:cSldViewPr>
      <p:cViewPr>
        <p:scale>
          <a:sx n="80" d="100"/>
          <a:sy n="80" d="100"/>
        </p:scale>
        <p:origin x="-558"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312"/>
    </p:cViewPr>
  </p:sorterViewPr>
  <p:notesViewPr>
    <p:cSldViewPr>
      <p:cViewPr>
        <p:scale>
          <a:sx n="70" d="100"/>
          <a:sy n="70" d="100"/>
        </p:scale>
        <p:origin x="-2088" y="-30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EE7BAC-9C51-421E-B930-F328C019D8F9}"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B6C4E988-C67A-4971-B4A0-DDBEA2DFD1AA}">
      <dgm:prSet/>
      <dgm:spPr/>
      <dgm:t>
        <a:bodyPr/>
        <a:lstStyle/>
        <a:p>
          <a:pPr algn="ctr" rtl="0"/>
          <a:r>
            <a:rPr lang="en-US" dirty="0" smtClean="0">
              <a:latin typeface="Arial" pitchFamily="34" charset="0"/>
              <a:cs typeface="Arial" pitchFamily="34" charset="0"/>
            </a:rPr>
            <a:t>Injury is the leading cause of death among children older than 1 year </a:t>
          </a:r>
          <a:endParaRPr lang="en-US" dirty="0">
            <a:latin typeface="Arial" pitchFamily="34" charset="0"/>
            <a:cs typeface="Arial" pitchFamily="34" charset="0"/>
          </a:endParaRPr>
        </a:p>
      </dgm:t>
    </dgm:pt>
    <dgm:pt modelId="{E0544429-5FB1-43A4-95AF-C9ACF4AB553C}" type="parTrans" cxnId="{2BE51684-991F-49D6-9CDD-F4B2D7C5D834}">
      <dgm:prSet/>
      <dgm:spPr/>
      <dgm:t>
        <a:bodyPr/>
        <a:lstStyle/>
        <a:p>
          <a:endParaRPr lang="en-US"/>
        </a:p>
      </dgm:t>
    </dgm:pt>
    <dgm:pt modelId="{7F22784C-B55C-4686-A881-67A4E3F90050}" type="sibTrans" cxnId="{2BE51684-991F-49D6-9CDD-F4B2D7C5D834}">
      <dgm:prSet/>
      <dgm:spPr/>
      <dgm:t>
        <a:bodyPr/>
        <a:lstStyle/>
        <a:p>
          <a:endParaRPr lang="en-US"/>
        </a:p>
      </dgm:t>
    </dgm:pt>
    <dgm:pt modelId="{62DDAA6B-9E23-4A0D-B754-C2F3920506AC}">
      <dgm:prSet/>
      <dgm:spPr/>
      <dgm:t>
        <a:bodyPr/>
        <a:lstStyle/>
        <a:p>
          <a:pPr algn="ctr" rtl="0"/>
          <a:r>
            <a:rPr lang="en-US" dirty="0" smtClean="0">
              <a:latin typeface="Arial" pitchFamily="34" charset="0"/>
              <a:cs typeface="Arial" pitchFamily="34" charset="0"/>
            </a:rPr>
            <a:t>Injury exceeds all other causes of death combined for children</a:t>
          </a:r>
          <a:endParaRPr lang="en-US" dirty="0">
            <a:latin typeface="Arial" pitchFamily="34" charset="0"/>
            <a:cs typeface="Arial" pitchFamily="34" charset="0"/>
          </a:endParaRPr>
        </a:p>
      </dgm:t>
    </dgm:pt>
    <dgm:pt modelId="{D86522B2-A4B9-42AA-B34E-57D778EAA37E}" type="parTrans" cxnId="{E9EE517B-8EB6-4787-9C84-50A6C5080B03}">
      <dgm:prSet/>
      <dgm:spPr/>
      <dgm:t>
        <a:bodyPr/>
        <a:lstStyle/>
        <a:p>
          <a:endParaRPr lang="en-US"/>
        </a:p>
      </dgm:t>
    </dgm:pt>
    <dgm:pt modelId="{3955DEA8-91DB-476F-9480-C667E0195818}" type="sibTrans" cxnId="{E9EE517B-8EB6-4787-9C84-50A6C5080B03}">
      <dgm:prSet/>
      <dgm:spPr/>
      <dgm:t>
        <a:bodyPr/>
        <a:lstStyle/>
        <a:p>
          <a:endParaRPr lang="en-US"/>
        </a:p>
      </dgm:t>
    </dgm:pt>
    <dgm:pt modelId="{F88D44AB-2F5D-4DB9-970F-50B4FAD9EA7E}">
      <dgm:prSet/>
      <dgm:spPr/>
      <dgm:t>
        <a:bodyPr/>
        <a:lstStyle/>
        <a:p>
          <a:pPr algn="ctr" rtl="0"/>
          <a:r>
            <a:rPr lang="en-US" dirty="0" smtClean="0">
              <a:latin typeface="Arial" pitchFamily="34" charset="0"/>
              <a:cs typeface="Arial" pitchFamily="34" charset="0"/>
            </a:rPr>
            <a:t>Approximately 12,000 children and teenagers die as a result of injury annually</a:t>
          </a:r>
          <a:endParaRPr lang="en-US" dirty="0">
            <a:latin typeface="Arial" pitchFamily="34" charset="0"/>
            <a:cs typeface="Arial" pitchFamily="34" charset="0"/>
          </a:endParaRPr>
        </a:p>
      </dgm:t>
    </dgm:pt>
    <dgm:pt modelId="{5BB2F8C8-6D52-41D9-BA0C-6312B65D1B09}" type="parTrans" cxnId="{427CE632-C3EF-42FA-926A-4A585EFFAC5D}">
      <dgm:prSet/>
      <dgm:spPr/>
      <dgm:t>
        <a:bodyPr/>
        <a:lstStyle/>
        <a:p>
          <a:endParaRPr lang="en-US"/>
        </a:p>
      </dgm:t>
    </dgm:pt>
    <dgm:pt modelId="{13DBEB46-C73C-4636-A69E-B08C251751DD}" type="sibTrans" cxnId="{427CE632-C3EF-42FA-926A-4A585EFFAC5D}">
      <dgm:prSet/>
      <dgm:spPr/>
      <dgm:t>
        <a:bodyPr/>
        <a:lstStyle/>
        <a:p>
          <a:endParaRPr lang="en-US"/>
        </a:p>
      </dgm:t>
    </dgm:pt>
    <dgm:pt modelId="{EAC1501F-9FBE-4443-8422-0F9CB7E3A0BC}">
      <dgm:prSet/>
      <dgm:spPr/>
      <dgm:t>
        <a:bodyPr/>
        <a:lstStyle/>
        <a:p>
          <a:pPr algn="ctr" rtl="0"/>
          <a:r>
            <a:rPr lang="en-US" dirty="0" smtClean="0">
              <a:latin typeface="Arial" pitchFamily="34" charset="0"/>
              <a:cs typeface="Arial" pitchFamily="34" charset="0"/>
            </a:rPr>
            <a:t>In 2010 8,801,396 injuries were recorded in children and teens</a:t>
          </a:r>
          <a:endParaRPr lang="en-US" dirty="0">
            <a:latin typeface="Arial" pitchFamily="34" charset="0"/>
            <a:cs typeface="Arial" pitchFamily="34" charset="0"/>
          </a:endParaRPr>
        </a:p>
      </dgm:t>
    </dgm:pt>
    <dgm:pt modelId="{4A0149A7-0676-45B6-98C4-EC77DC13E961}" type="parTrans" cxnId="{DD7EF00A-451E-44E1-A93F-47AB046EB304}">
      <dgm:prSet/>
      <dgm:spPr/>
      <dgm:t>
        <a:bodyPr/>
        <a:lstStyle/>
        <a:p>
          <a:endParaRPr lang="en-US"/>
        </a:p>
      </dgm:t>
    </dgm:pt>
    <dgm:pt modelId="{9C3E80BB-CD3D-4666-B7A8-07D0A7DF0481}" type="sibTrans" cxnId="{DD7EF00A-451E-44E1-A93F-47AB046EB304}">
      <dgm:prSet/>
      <dgm:spPr/>
      <dgm:t>
        <a:bodyPr/>
        <a:lstStyle/>
        <a:p>
          <a:endParaRPr lang="en-US"/>
        </a:p>
      </dgm:t>
    </dgm:pt>
    <dgm:pt modelId="{18F3CE9A-2E02-40A1-9C70-4508394690C9}" type="pres">
      <dgm:prSet presAssocID="{98EE7BAC-9C51-421E-B930-F328C019D8F9}" presName="linear" presStyleCnt="0">
        <dgm:presLayoutVars>
          <dgm:animLvl val="lvl"/>
          <dgm:resizeHandles val="exact"/>
        </dgm:presLayoutVars>
      </dgm:prSet>
      <dgm:spPr/>
      <dgm:t>
        <a:bodyPr/>
        <a:lstStyle/>
        <a:p>
          <a:endParaRPr lang="en-US"/>
        </a:p>
      </dgm:t>
    </dgm:pt>
    <dgm:pt modelId="{B60490B4-DEEA-4BE2-871E-1BB5598910E4}" type="pres">
      <dgm:prSet presAssocID="{B6C4E988-C67A-4971-B4A0-DDBEA2DFD1AA}" presName="parentText" presStyleLbl="node1" presStyleIdx="0" presStyleCnt="4">
        <dgm:presLayoutVars>
          <dgm:chMax val="0"/>
          <dgm:bulletEnabled val="1"/>
        </dgm:presLayoutVars>
      </dgm:prSet>
      <dgm:spPr/>
      <dgm:t>
        <a:bodyPr/>
        <a:lstStyle/>
        <a:p>
          <a:endParaRPr lang="en-US"/>
        </a:p>
      </dgm:t>
    </dgm:pt>
    <dgm:pt modelId="{495C169E-2C05-4579-B3F0-6AD275132FF7}" type="pres">
      <dgm:prSet presAssocID="{7F22784C-B55C-4686-A881-67A4E3F90050}" presName="spacer" presStyleCnt="0"/>
      <dgm:spPr/>
      <dgm:t>
        <a:bodyPr/>
        <a:lstStyle/>
        <a:p>
          <a:endParaRPr lang="en-US"/>
        </a:p>
      </dgm:t>
    </dgm:pt>
    <dgm:pt modelId="{13617413-B0B8-4DC8-9884-BF1F233CB116}" type="pres">
      <dgm:prSet presAssocID="{62DDAA6B-9E23-4A0D-B754-C2F3920506AC}" presName="parentText" presStyleLbl="node1" presStyleIdx="1" presStyleCnt="4">
        <dgm:presLayoutVars>
          <dgm:chMax val="0"/>
          <dgm:bulletEnabled val="1"/>
        </dgm:presLayoutVars>
      </dgm:prSet>
      <dgm:spPr/>
      <dgm:t>
        <a:bodyPr/>
        <a:lstStyle/>
        <a:p>
          <a:endParaRPr lang="en-US"/>
        </a:p>
      </dgm:t>
    </dgm:pt>
    <dgm:pt modelId="{176E8135-50AC-4CE3-A948-9E8CF1B52649}" type="pres">
      <dgm:prSet presAssocID="{3955DEA8-91DB-476F-9480-C667E0195818}" presName="spacer" presStyleCnt="0"/>
      <dgm:spPr/>
      <dgm:t>
        <a:bodyPr/>
        <a:lstStyle/>
        <a:p>
          <a:endParaRPr lang="en-US"/>
        </a:p>
      </dgm:t>
    </dgm:pt>
    <dgm:pt modelId="{C0A076EA-5872-41EF-880E-4A0A08B69771}" type="pres">
      <dgm:prSet presAssocID="{F88D44AB-2F5D-4DB9-970F-50B4FAD9EA7E}" presName="parentText" presStyleLbl="node1" presStyleIdx="2" presStyleCnt="4">
        <dgm:presLayoutVars>
          <dgm:chMax val="0"/>
          <dgm:bulletEnabled val="1"/>
        </dgm:presLayoutVars>
      </dgm:prSet>
      <dgm:spPr/>
      <dgm:t>
        <a:bodyPr/>
        <a:lstStyle/>
        <a:p>
          <a:endParaRPr lang="en-US"/>
        </a:p>
      </dgm:t>
    </dgm:pt>
    <dgm:pt modelId="{C395C703-CA25-48AD-A293-3F2FA656D68E}" type="pres">
      <dgm:prSet presAssocID="{13DBEB46-C73C-4636-A69E-B08C251751DD}" presName="spacer" presStyleCnt="0"/>
      <dgm:spPr/>
      <dgm:t>
        <a:bodyPr/>
        <a:lstStyle/>
        <a:p>
          <a:endParaRPr lang="en-US"/>
        </a:p>
      </dgm:t>
    </dgm:pt>
    <dgm:pt modelId="{BCEBF2A8-A388-4C82-805A-86CC7FD78815}" type="pres">
      <dgm:prSet presAssocID="{EAC1501F-9FBE-4443-8422-0F9CB7E3A0BC}" presName="parentText" presStyleLbl="node1" presStyleIdx="3" presStyleCnt="4">
        <dgm:presLayoutVars>
          <dgm:chMax val="0"/>
          <dgm:bulletEnabled val="1"/>
        </dgm:presLayoutVars>
      </dgm:prSet>
      <dgm:spPr/>
      <dgm:t>
        <a:bodyPr/>
        <a:lstStyle/>
        <a:p>
          <a:endParaRPr lang="en-US"/>
        </a:p>
      </dgm:t>
    </dgm:pt>
  </dgm:ptLst>
  <dgm:cxnLst>
    <dgm:cxn modelId="{D2ACBFD7-1771-4A88-8521-62770B4CB637}" type="presOf" srcId="{EAC1501F-9FBE-4443-8422-0F9CB7E3A0BC}" destId="{BCEBF2A8-A388-4C82-805A-86CC7FD78815}" srcOrd="0" destOrd="0" presId="urn:microsoft.com/office/officeart/2005/8/layout/vList2"/>
    <dgm:cxn modelId="{2BE51684-991F-49D6-9CDD-F4B2D7C5D834}" srcId="{98EE7BAC-9C51-421E-B930-F328C019D8F9}" destId="{B6C4E988-C67A-4971-B4A0-DDBEA2DFD1AA}" srcOrd="0" destOrd="0" parTransId="{E0544429-5FB1-43A4-95AF-C9ACF4AB553C}" sibTransId="{7F22784C-B55C-4686-A881-67A4E3F90050}"/>
    <dgm:cxn modelId="{C936F438-DC19-436F-AD3F-8DED79E29F54}" type="presOf" srcId="{62DDAA6B-9E23-4A0D-B754-C2F3920506AC}" destId="{13617413-B0B8-4DC8-9884-BF1F233CB116}" srcOrd="0" destOrd="0" presId="urn:microsoft.com/office/officeart/2005/8/layout/vList2"/>
    <dgm:cxn modelId="{DD7EF00A-451E-44E1-A93F-47AB046EB304}" srcId="{98EE7BAC-9C51-421E-B930-F328C019D8F9}" destId="{EAC1501F-9FBE-4443-8422-0F9CB7E3A0BC}" srcOrd="3" destOrd="0" parTransId="{4A0149A7-0676-45B6-98C4-EC77DC13E961}" sibTransId="{9C3E80BB-CD3D-4666-B7A8-07D0A7DF0481}"/>
    <dgm:cxn modelId="{073146F5-072E-4081-9C64-B416E1A1057C}" type="presOf" srcId="{98EE7BAC-9C51-421E-B930-F328C019D8F9}" destId="{18F3CE9A-2E02-40A1-9C70-4508394690C9}" srcOrd="0" destOrd="0" presId="urn:microsoft.com/office/officeart/2005/8/layout/vList2"/>
    <dgm:cxn modelId="{427CE632-C3EF-42FA-926A-4A585EFFAC5D}" srcId="{98EE7BAC-9C51-421E-B930-F328C019D8F9}" destId="{F88D44AB-2F5D-4DB9-970F-50B4FAD9EA7E}" srcOrd="2" destOrd="0" parTransId="{5BB2F8C8-6D52-41D9-BA0C-6312B65D1B09}" sibTransId="{13DBEB46-C73C-4636-A69E-B08C251751DD}"/>
    <dgm:cxn modelId="{A0290223-5F94-4F1F-BE27-EB7C5A1385F0}" type="presOf" srcId="{B6C4E988-C67A-4971-B4A0-DDBEA2DFD1AA}" destId="{B60490B4-DEEA-4BE2-871E-1BB5598910E4}" srcOrd="0" destOrd="0" presId="urn:microsoft.com/office/officeart/2005/8/layout/vList2"/>
    <dgm:cxn modelId="{E9EE517B-8EB6-4787-9C84-50A6C5080B03}" srcId="{98EE7BAC-9C51-421E-B930-F328C019D8F9}" destId="{62DDAA6B-9E23-4A0D-B754-C2F3920506AC}" srcOrd="1" destOrd="0" parTransId="{D86522B2-A4B9-42AA-B34E-57D778EAA37E}" sibTransId="{3955DEA8-91DB-476F-9480-C667E0195818}"/>
    <dgm:cxn modelId="{F70184A8-8DBA-4018-A03F-B0534EA56865}" type="presOf" srcId="{F88D44AB-2F5D-4DB9-970F-50B4FAD9EA7E}" destId="{C0A076EA-5872-41EF-880E-4A0A08B69771}" srcOrd="0" destOrd="0" presId="urn:microsoft.com/office/officeart/2005/8/layout/vList2"/>
    <dgm:cxn modelId="{BAA2E2F2-DDCD-4671-B46D-5527BD416B13}" type="presParOf" srcId="{18F3CE9A-2E02-40A1-9C70-4508394690C9}" destId="{B60490B4-DEEA-4BE2-871E-1BB5598910E4}" srcOrd="0" destOrd="0" presId="urn:microsoft.com/office/officeart/2005/8/layout/vList2"/>
    <dgm:cxn modelId="{486E80B0-2D68-44CB-91EC-FE131A6299F3}" type="presParOf" srcId="{18F3CE9A-2E02-40A1-9C70-4508394690C9}" destId="{495C169E-2C05-4579-B3F0-6AD275132FF7}" srcOrd="1" destOrd="0" presId="urn:microsoft.com/office/officeart/2005/8/layout/vList2"/>
    <dgm:cxn modelId="{1C740050-2DBD-4E8A-B4CB-4AC77F0022AE}" type="presParOf" srcId="{18F3CE9A-2E02-40A1-9C70-4508394690C9}" destId="{13617413-B0B8-4DC8-9884-BF1F233CB116}" srcOrd="2" destOrd="0" presId="urn:microsoft.com/office/officeart/2005/8/layout/vList2"/>
    <dgm:cxn modelId="{74B6CDA2-6BE8-44FB-8B1C-BD7DF32ABE9C}" type="presParOf" srcId="{18F3CE9A-2E02-40A1-9C70-4508394690C9}" destId="{176E8135-50AC-4CE3-A948-9E8CF1B52649}" srcOrd="3" destOrd="0" presId="urn:microsoft.com/office/officeart/2005/8/layout/vList2"/>
    <dgm:cxn modelId="{59B825A3-BAC6-4745-A4B7-5B68E964596C}" type="presParOf" srcId="{18F3CE9A-2E02-40A1-9C70-4508394690C9}" destId="{C0A076EA-5872-41EF-880E-4A0A08B69771}" srcOrd="4" destOrd="0" presId="urn:microsoft.com/office/officeart/2005/8/layout/vList2"/>
    <dgm:cxn modelId="{B82E1FB9-BAAF-411B-80FC-80EA8C6C8A5D}" type="presParOf" srcId="{18F3CE9A-2E02-40A1-9C70-4508394690C9}" destId="{C395C703-CA25-48AD-A293-3F2FA656D68E}" srcOrd="5" destOrd="0" presId="urn:microsoft.com/office/officeart/2005/8/layout/vList2"/>
    <dgm:cxn modelId="{167D888A-1BED-4675-AAD0-A957483B153F}" type="presParOf" srcId="{18F3CE9A-2E02-40A1-9C70-4508394690C9}" destId="{BCEBF2A8-A388-4C82-805A-86CC7FD7881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2103C1A-AC17-4A21-93A4-BF21A509EED0}" type="doc">
      <dgm:prSet loTypeId="urn:microsoft.com/office/officeart/2005/8/layout/target3" loCatId="relationship" qsTypeId="urn:microsoft.com/office/officeart/2005/8/quickstyle/simple1" qsCatId="simple" csTypeId="urn:microsoft.com/office/officeart/2005/8/colors/accent2_3" csCatId="accent2"/>
      <dgm:spPr/>
      <dgm:t>
        <a:bodyPr/>
        <a:lstStyle/>
        <a:p>
          <a:endParaRPr lang="en-US"/>
        </a:p>
      </dgm:t>
    </dgm:pt>
    <dgm:pt modelId="{35B6952D-4CCE-4EF0-9B72-E7F74A6EAB50}">
      <dgm:prSet custT="1"/>
      <dgm:spPr/>
      <dgm:t>
        <a:bodyPr/>
        <a:lstStyle/>
        <a:p>
          <a:pPr rtl="0"/>
          <a:r>
            <a:rPr lang="en-US" sz="4800" dirty="0" smtClean="0">
              <a:latin typeface="Arial" pitchFamily="34" charset="0"/>
              <a:cs typeface="Arial" pitchFamily="34" charset="0"/>
            </a:rPr>
            <a:t>CT</a:t>
          </a:r>
          <a:endParaRPr lang="en-US" sz="4800" dirty="0">
            <a:latin typeface="Arial" pitchFamily="34" charset="0"/>
            <a:cs typeface="Arial" pitchFamily="34" charset="0"/>
          </a:endParaRPr>
        </a:p>
      </dgm:t>
    </dgm:pt>
    <dgm:pt modelId="{E36535C4-EF01-4FA2-845B-363873EDC05A}" type="parTrans" cxnId="{5ED737F3-D23A-4324-BEA7-4F0F08E4BD6B}">
      <dgm:prSet/>
      <dgm:spPr/>
      <dgm:t>
        <a:bodyPr/>
        <a:lstStyle/>
        <a:p>
          <a:endParaRPr lang="en-US"/>
        </a:p>
      </dgm:t>
    </dgm:pt>
    <dgm:pt modelId="{5222C3A5-6138-4C1A-B212-A3BB1C5FAF17}" type="sibTrans" cxnId="{5ED737F3-D23A-4324-BEA7-4F0F08E4BD6B}">
      <dgm:prSet/>
      <dgm:spPr/>
      <dgm:t>
        <a:bodyPr/>
        <a:lstStyle/>
        <a:p>
          <a:endParaRPr lang="en-US"/>
        </a:p>
      </dgm:t>
    </dgm:pt>
    <dgm:pt modelId="{639D760A-D8F4-4EEB-9A3F-4EC7C2014A2A}">
      <dgm:prSet custT="1"/>
      <dgm:spPr/>
      <dgm:t>
        <a:bodyPr/>
        <a:lstStyle/>
        <a:p>
          <a:pPr rtl="0"/>
          <a:r>
            <a:rPr lang="en-US" sz="4800" dirty="0" smtClean="0">
              <a:latin typeface="Arial" pitchFamily="34" charset="0"/>
              <a:cs typeface="Arial" pitchFamily="34" charset="0"/>
            </a:rPr>
            <a:t>FAST</a:t>
          </a:r>
          <a:endParaRPr lang="en-US" sz="4800" dirty="0">
            <a:latin typeface="Arial" pitchFamily="34" charset="0"/>
            <a:cs typeface="Arial" pitchFamily="34" charset="0"/>
          </a:endParaRPr>
        </a:p>
      </dgm:t>
    </dgm:pt>
    <dgm:pt modelId="{C18D53AE-0F3E-4D66-90FE-666333F6FB6A}" type="parTrans" cxnId="{A2FF4B97-62E1-4850-82FB-E976B1A2F773}">
      <dgm:prSet/>
      <dgm:spPr/>
      <dgm:t>
        <a:bodyPr/>
        <a:lstStyle/>
        <a:p>
          <a:endParaRPr lang="en-US"/>
        </a:p>
      </dgm:t>
    </dgm:pt>
    <dgm:pt modelId="{49D71333-99CA-45DE-A8CD-7BDC116C742D}" type="sibTrans" cxnId="{A2FF4B97-62E1-4850-82FB-E976B1A2F773}">
      <dgm:prSet/>
      <dgm:spPr/>
      <dgm:t>
        <a:bodyPr/>
        <a:lstStyle/>
        <a:p>
          <a:endParaRPr lang="en-US"/>
        </a:p>
      </dgm:t>
    </dgm:pt>
    <dgm:pt modelId="{DED4137E-B218-4F97-AEBF-9481A4142A17}">
      <dgm:prSet custT="1"/>
      <dgm:spPr/>
      <dgm:t>
        <a:bodyPr/>
        <a:lstStyle/>
        <a:p>
          <a:pPr rtl="0"/>
          <a:r>
            <a:rPr lang="en-US" sz="4800" dirty="0" smtClean="0">
              <a:latin typeface="Arial" pitchFamily="34" charset="0"/>
              <a:cs typeface="Arial" pitchFamily="34" charset="0"/>
            </a:rPr>
            <a:t>Labs</a:t>
          </a:r>
          <a:endParaRPr lang="en-US" sz="4800" dirty="0">
            <a:latin typeface="Arial" pitchFamily="34" charset="0"/>
            <a:cs typeface="Arial" pitchFamily="34" charset="0"/>
          </a:endParaRPr>
        </a:p>
      </dgm:t>
    </dgm:pt>
    <dgm:pt modelId="{11F2E51D-D614-4F52-A456-BB6837539C86}" type="parTrans" cxnId="{0378D0CC-53F9-474F-BE8F-D7E43460BF54}">
      <dgm:prSet/>
      <dgm:spPr/>
      <dgm:t>
        <a:bodyPr/>
        <a:lstStyle/>
        <a:p>
          <a:endParaRPr lang="en-US"/>
        </a:p>
      </dgm:t>
    </dgm:pt>
    <dgm:pt modelId="{6B82AB24-AAA9-4ED3-A750-F58111581D58}" type="sibTrans" cxnId="{0378D0CC-53F9-474F-BE8F-D7E43460BF54}">
      <dgm:prSet/>
      <dgm:spPr/>
      <dgm:t>
        <a:bodyPr/>
        <a:lstStyle/>
        <a:p>
          <a:endParaRPr lang="en-US"/>
        </a:p>
      </dgm:t>
    </dgm:pt>
    <dgm:pt modelId="{8F53BC97-7C02-4718-80DB-82AA89481989}" type="pres">
      <dgm:prSet presAssocID="{A2103C1A-AC17-4A21-93A4-BF21A509EED0}" presName="Name0" presStyleCnt="0">
        <dgm:presLayoutVars>
          <dgm:chMax val="7"/>
          <dgm:dir/>
          <dgm:animLvl val="lvl"/>
          <dgm:resizeHandles val="exact"/>
        </dgm:presLayoutVars>
      </dgm:prSet>
      <dgm:spPr/>
      <dgm:t>
        <a:bodyPr/>
        <a:lstStyle/>
        <a:p>
          <a:endParaRPr lang="en-US"/>
        </a:p>
      </dgm:t>
    </dgm:pt>
    <dgm:pt modelId="{AA6D713B-ACCB-4386-9D49-74A2573F49FC}" type="pres">
      <dgm:prSet presAssocID="{35B6952D-4CCE-4EF0-9B72-E7F74A6EAB50}" presName="circle1" presStyleLbl="node1" presStyleIdx="0" presStyleCnt="3"/>
      <dgm:spPr/>
      <dgm:t>
        <a:bodyPr/>
        <a:lstStyle/>
        <a:p>
          <a:endParaRPr lang="en-US"/>
        </a:p>
      </dgm:t>
    </dgm:pt>
    <dgm:pt modelId="{C5E8D587-7AF4-46EF-8497-BF54362379F2}" type="pres">
      <dgm:prSet presAssocID="{35B6952D-4CCE-4EF0-9B72-E7F74A6EAB50}" presName="space" presStyleCnt="0"/>
      <dgm:spPr/>
      <dgm:t>
        <a:bodyPr/>
        <a:lstStyle/>
        <a:p>
          <a:endParaRPr lang="en-US"/>
        </a:p>
      </dgm:t>
    </dgm:pt>
    <dgm:pt modelId="{46502C02-F140-407D-B2D5-8FF10865C2AE}" type="pres">
      <dgm:prSet presAssocID="{35B6952D-4CCE-4EF0-9B72-E7F74A6EAB50}" presName="rect1" presStyleLbl="alignAcc1" presStyleIdx="0" presStyleCnt="3"/>
      <dgm:spPr/>
      <dgm:t>
        <a:bodyPr/>
        <a:lstStyle/>
        <a:p>
          <a:endParaRPr lang="en-US"/>
        </a:p>
      </dgm:t>
    </dgm:pt>
    <dgm:pt modelId="{31573AAB-E39A-4FE1-8DC7-341CE70A6D8D}" type="pres">
      <dgm:prSet presAssocID="{639D760A-D8F4-4EEB-9A3F-4EC7C2014A2A}" presName="vertSpace2" presStyleLbl="node1" presStyleIdx="0" presStyleCnt="3"/>
      <dgm:spPr/>
      <dgm:t>
        <a:bodyPr/>
        <a:lstStyle/>
        <a:p>
          <a:endParaRPr lang="en-US"/>
        </a:p>
      </dgm:t>
    </dgm:pt>
    <dgm:pt modelId="{DB3B2B0F-3CEA-41DA-85A3-2E0892F72632}" type="pres">
      <dgm:prSet presAssocID="{639D760A-D8F4-4EEB-9A3F-4EC7C2014A2A}" presName="circle2" presStyleLbl="node1" presStyleIdx="1" presStyleCnt="3"/>
      <dgm:spPr/>
      <dgm:t>
        <a:bodyPr/>
        <a:lstStyle/>
        <a:p>
          <a:endParaRPr lang="en-US"/>
        </a:p>
      </dgm:t>
    </dgm:pt>
    <dgm:pt modelId="{6C6A0B93-D8CD-48BB-8EC9-29B782DAE78D}" type="pres">
      <dgm:prSet presAssocID="{639D760A-D8F4-4EEB-9A3F-4EC7C2014A2A}" presName="rect2" presStyleLbl="alignAcc1" presStyleIdx="1" presStyleCnt="3"/>
      <dgm:spPr/>
      <dgm:t>
        <a:bodyPr/>
        <a:lstStyle/>
        <a:p>
          <a:endParaRPr lang="en-US"/>
        </a:p>
      </dgm:t>
    </dgm:pt>
    <dgm:pt modelId="{6DE9A714-FF94-4BF4-B1C2-D8403279FDB5}" type="pres">
      <dgm:prSet presAssocID="{DED4137E-B218-4F97-AEBF-9481A4142A17}" presName="vertSpace3" presStyleLbl="node1" presStyleIdx="1" presStyleCnt="3"/>
      <dgm:spPr/>
      <dgm:t>
        <a:bodyPr/>
        <a:lstStyle/>
        <a:p>
          <a:endParaRPr lang="en-US"/>
        </a:p>
      </dgm:t>
    </dgm:pt>
    <dgm:pt modelId="{71618CC6-2AC1-42BF-B336-AB1E003BFAA7}" type="pres">
      <dgm:prSet presAssocID="{DED4137E-B218-4F97-AEBF-9481A4142A17}" presName="circle3" presStyleLbl="node1" presStyleIdx="2" presStyleCnt="3"/>
      <dgm:spPr/>
      <dgm:t>
        <a:bodyPr/>
        <a:lstStyle/>
        <a:p>
          <a:endParaRPr lang="en-US"/>
        </a:p>
      </dgm:t>
    </dgm:pt>
    <dgm:pt modelId="{0564F3E9-1A99-4AED-B7B7-BE012FDD5A47}" type="pres">
      <dgm:prSet presAssocID="{DED4137E-B218-4F97-AEBF-9481A4142A17}" presName="rect3" presStyleLbl="alignAcc1" presStyleIdx="2" presStyleCnt="3"/>
      <dgm:spPr/>
      <dgm:t>
        <a:bodyPr/>
        <a:lstStyle/>
        <a:p>
          <a:endParaRPr lang="en-US"/>
        </a:p>
      </dgm:t>
    </dgm:pt>
    <dgm:pt modelId="{2AEE61A4-2EC3-48F8-9CA5-50B2E8D97076}" type="pres">
      <dgm:prSet presAssocID="{35B6952D-4CCE-4EF0-9B72-E7F74A6EAB50}" presName="rect1ParTxNoCh" presStyleLbl="alignAcc1" presStyleIdx="2" presStyleCnt="3">
        <dgm:presLayoutVars>
          <dgm:chMax val="1"/>
          <dgm:bulletEnabled val="1"/>
        </dgm:presLayoutVars>
      </dgm:prSet>
      <dgm:spPr/>
      <dgm:t>
        <a:bodyPr/>
        <a:lstStyle/>
        <a:p>
          <a:endParaRPr lang="en-US"/>
        </a:p>
      </dgm:t>
    </dgm:pt>
    <dgm:pt modelId="{0F633687-D002-4464-96A5-A5600451D02E}" type="pres">
      <dgm:prSet presAssocID="{639D760A-D8F4-4EEB-9A3F-4EC7C2014A2A}" presName="rect2ParTxNoCh" presStyleLbl="alignAcc1" presStyleIdx="2" presStyleCnt="3">
        <dgm:presLayoutVars>
          <dgm:chMax val="1"/>
          <dgm:bulletEnabled val="1"/>
        </dgm:presLayoutVars>
      </dgm:prSet>
      <dgm:spPr/>
      <dgm:t>
        <a:bodyPr/>
        <a:lstStyle/>
        <a:p>
          <a:endParaRPr lang="en-US"/>
        </a:p>
      </dgm:t>
    </dgm:pt>
    <dgm:pt modelId="{C3C07495-F604-4FDF-97EC-38D860898CF3}" type="pres">
      <dgm:prSet presAssocID="{DED4137E-B218-4F97-AEBF-9481A4142A17}" presName="rect3ParTxNoCh" presStyleLbl="alignAcc1" presStyleIdx="2" presStyleCnt="3">
        <dgm:presLayoutVars>
          <dgm:chMax val="1"/>
          <dgm:bulletEnabled val="1"/>
        </dgm:presLayoutVars>
      </dgm:prSet>
      <dgm:spPr/>
      <dgm:t>
        <a:bodyPr/>
        <a:lstStyle/>
        <a:p>
          <a:endParaRPr lang="en-US"/>
        </a:p>
      </dgm:t>
    </dgm:pt>
  </dgm:ptLst>
  <dgm:cxnLst>
    <dgm:cxn modelId="{A4A61D6D-001C-4FC7-B6AB-9B8B641416A6}" type="presOf" srcId="{DED4137E-B218-4F97-AEBF-9481A4142A17}" destId="{C3C07495-F604-4FDF-97EC-38D860898CF3}" srcOrd="1" destOrd="0" presId="urn:microsoft.com/office/officeart/2005/8/layout/target3"/>
    <dgm:cxn modelId="{2A38BAEC-326C-4C24-BB14-6E5CB7EC8E05}" type="presOf" srcId="{639D760A-D8F4-4EEB-9A3F-4EC7C2014A2A}" destId="{0F633687-D002-4464-96A5-A5600451D02E}" srcOrd="1" destOrd="0" presId="urn:microsoft.com/office/officeart/2005/8/layout/target3"/>
    <dgm:cxn modelId="{F950DB11-8FBD-44D5-B9FC-9FAECDF6764A}" type="presOf" srcId="{35B6952D-4CCE-4EF0-9B72-E7F74A6EAB50}" destId="{46502C02-F140-407D-B2D5-8FF10865C2AE}" srcOrd="0" destOrd="0" presId="urn:microsoft.com/office/officeart/2005/8/layout/target3"/>
    <dgm:cxn modelId="{9E8D0046-98F7-47E0-8313-F01B4BFC7F84}" type="presOf" srcId="{35B6952D-4CCE-4EF0-9B72-E7F74A6EAB50}" destId="{2AEE61A4-2EC3-48F8-9CA5-50B2E8D97076}" srcOrd="1" destOrd="0" presId="urn:microsoft.com/office/officeart/2005/8/layout/target3"/>
    <dgm:cxn modelId="{5ED737F3-D23A-4324-BEA7-4F0F08E4BD6B}" srcId="{A2103C1A-AC17-4A21-93A4-BF21A509EED0}" destId="{35B6952D-4CCE-4EF0-9B72-E7F74A6EAB50}" srcOrd="0" destOrd="0" parTransId="{E36535C4-EF01-4FA2-845B-363873EDC05A}" sibTransId="{5222C3A5-6138-4C1A-B212-A3BB1C5FAF17}"/>
    <dgm:cxn modelId="{A2FF4B97-62E1-4850-82FB-E976B1A2F773}" srcId="{A2103C1A-AC17-4A21-93A4-BF21A509EED0}" destId="{639D760A-D8F4-4EEB-9A3F-4EC7C2014A2A}" srcOrd="1" destOrd="0" parTransId="{C18D53AE-0F3E-4D66-90FE-666333F6FB6A}" sibTransId="{49D71333-99CA-45DE-A8CD-7BDC116C742D}"/>
    <dgm:cxn modelId="{0378D0CC-53F9-474F-BE8F-D7E43460BF54}" srcId="{A2103C1A-AC17-4A21-93A4-BF21A509EED0}" destId="{DED4137E-B218-4F97-AEBF-9481A4142A17}" srcOrd="2" destOrd="0" parTransId="{11F2E51D-D614-4F52-A456-BB6837539C86}" sibTransId="{6B82AB24-AAA9-4ED3-A750-F58111581D58}"/>
    <dgm:cxn modelId="{0B10079E-4647-413C-B9E8-0696680A96C5}" type="presOf" srcId="{A2103C1A-AC17-4A21-93A4-BF21A509EED0}" destId="{8F53BC97-7C02-4718-80DB-82AA89481989}" srcOrd="0" destOrd="0" presId="urn:microsoft.com/office/officeart/2005/8/layout/target3"/>
    <dgm:cxn modelId="{F430C279-BA24-4D8C-A657-565EDF75AD50}" type="presOf" srcId="{639D760A-D8F4-4EEB-9A3F-4EC7C2014A2A}" destId="{6C6A0B93-D8CD-48BB-8EC9-29B782DAE78D}" srcOrd="0" destOrd="0" presId="urn:microsoft.com/office/officeart/2005/8/layout/target3"/>
    <dgm:cxn modelId="{89040205-ED98-4902-9D56-519703183752}" type="presOf" srcId="{DED4137E-B218-4F97-AEBF-9481A4142A17}" destId="{0564F3E9-1A99-4AED-B7B7-BE012FDD5A47}" srcOrd="0" destOrd="0" presId="urn:microsoft.com/office/officeart/2005/8/layout/target3"/>
    <dgm:cxn modelId="{AAE718E5-BA70-4306-A0E4-8175BD27D766}" type="presParOf" srcId="{8F53BC97-7C02-4718-80DB-82AA89481989}" destId="{AA6D713B-ACCB-4386-9D49-74A2573F49FC}" srcOrd="0" destOrd="0" presId="urn:microsoft.com/office/officeart/2005/8/layout/target3"/>
    <dgm:cxn modelId="{9BA3F96D-F798-4BFC-A7ED-71222345ACA8}" type="presParOf" srcId="{8F53BC97-7C02-4718-80DB-82AA89481989}" destId="{C5E8D587-7AF4-46EF-8497-BF54362379F2}" srcOrd="1" destOrd="0" presId="urn:microsoft.com/office/officeart/2005/8/layout/target3"/>
    <dgm:cxn modelId="{6F24FC17-34FA-42A5-BFF7-C1247F5507D3}" type="presParOf" srcId="{8F53BC97-7C02-4718-80DB-82AA89481989}" destId="{46502C02-F140-407D-B2D5-8FF10865C2AE}" srcOrd="2" destOrd="0" presId="urn:microsoft.com/office/officeart/2005/8/layout/target3"/>
    <dgm:cxn modelId="{651FE8C9-4E5A-4715-A6AA-E9D3FA2903C6}" type="presParOf" srcId="{8F53BC97-7C02-4718-80DB-82AA89481989}" destId="{31573AAB-E39A-4FE1-8DC7-341CE70A6D8D}" srcOrd="3" destOrd="0" presId="urn:microsoft.com/office/officeart/2005/8/layout/target3"/>
    <dgm:cxn modelId="{C0626E30-748C-4FAA-BE22-7523AB9009FC}" type="presParOf" srcId="{8F53BC97-7C02-4718-80DB-82AA89481989}" destId="{DB3B2B0F-3CEA-41DA-85A3-2E0892F72632}" srcOrd="4" destOrd="0" presId="urn:microsoft.com/office/officeart/2005/8/layout/target3"/>
    <dgm:cxn modelId="{2D74B5E9-0ED4-41F2-9CCF-A8E4F40A6DE6}" type="presParOf" srcId="{8F53BC97-7C02-4718-80DB-82AA89481989}" destId="{6C6A0B93-D8CD-48BB-8EC9-29B782DAE78D}" srcOrd="5" destOrd="0" presId="urn:microsoft.com/office/officeart/2005/8/layout/target3"/>
    <dgm:cxn modelId="{03660194-B28A-42D0-93D4-211294DE7D41}" type="presParOf" srcId="{8F53BC97-7C02-4718-80DB-82AA89481989}" destId="{6DE9A714-FF94-4BF4-B1C2-D8403279FDB5}" srcOrd="6" destOrd="0" presId="urn:microsoft.com/office/officeart/2005/8/layout/target3"/>
    <dgm:cxn modelId="{17EF03CD-46BD-416B-A597-CF907D9D4DBA}" type="presParOf" srcId="{8F53BC97-7C02-4718-80DB-82AA89481989}" destId="{71618CC6-2AC1-42BF-B336-AB1E003BFAA7}" srcOrd="7" destOrd="0" presId="urn:microsoft.com/office/officeart/2005/8/layout/target3"/>
    <dgm:cxn modelId="{CFD167B6-295A-456B-B082-A1CA1A43E8DF}" type="presParOf" srcId="{8F53BC97-7C02-4718-80DB-82AA89481989}" destId="{0564F3E9-1A99-4AED-B7B7-BE012FDD5A47}" srcOrd="8" destOrd="0" presId="urn:microsoft.com/office/officeart/2005/8/layout/target3"/>
    <dgm:cxn modelId="{D9B1CE4E-B425-4552-A297-3A53AB6E6E9B}" type="presParOf" srcId="{8F53BC97-7C02-4718-80DB-82AA89481989}" destId="{2AEE61A4-2EC3-48F8-9CA5-50B2E8D97076}" srcOrd="9" destOrd="0" presId="urn:microsoft.com/office/officeart/2005/8/layout/target3"/>
    <dgm:cxn modelId="{638430C2-B155-4B38-97A6-B2F8EE6E06D0}" type="presParOf" srcId="{8F53BC97-7C02-4718-80DB-82AA89481989}" destId="{0F633687-D002-4464-96A5-A5600451D02E}" srcOrd="10" destOrd="0" presId="urn:microsoft.com/office/officeart/2005/8/layout/target3"/>
    <dgm:cxn modelId="{EE2519D4-F3CE-4901-A313-A8EEA6917D44}" type="presParOf" srcId="{8F53BC97-7C02-4718-80DB-82AA89481989}" destId="{C3C07495-F604-4FDF-97EC-38D860898CF3}"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2D3E99E-399D-4C16-8CE6-0C5A4AEE4B85}" type="doc">
      <dgm:prSet loTypeId="urn:microsoft.com/office/officeart/2005/8/layout/list1" loCatId="list" qsTypeId="urn:microsoft.com/office/officeart/2005/8/quickstyle/simple1" qsCatId="simple" csTypeId="urn:microsoft.com/office/officeart/2005/8/colors/accent2_3" csCatId="accent2"/>
      <dgm:spPr/>
      <dgm:t>
        <a:bodyPr/>
        <a:lstStyle/>
        <a:p>
          <a:endParaRPr lang="en-US"/>
        </a:p>
      </dgm:t>
    </dgm:pt>
    <dgm:pt modelId="{F4276F85-787B-41F1-92E4-F21CECBC9F9F}">
      <dgm:prSet/>
      <dgm:spPr/>
      <dgm:t>
        <a:bodyPr/>
        <a:lstStyle/>
        <a:p>
          <a:pPr rtl="0"/>
          <a:r>
            <a:rPr lang="en-US" dirty="0" smtClean="0"/>
            <a:t>-</a:t>
          </a:r>
          <a:r>
            <a:rPr lang="en-US" dirty="0" smtClean="0">
              <a:latin typeface="Arial" pitchFamily="34" charset="0"/>
              <a:cs typeface="Arial" pitchFamily="34" charset="0"/>
            </a:rPr>
            <a:t>Airway/respiratory differences</a:t>
          </a:r>
          <a:endParaRPr lang="en-US" dirty="0">
            <a:latin typeface="Arial" pitchFamily="34" charset="0"/>
            <a:cs typeface="Arial" pitchFamily="34" charset="0"/>
          </a:endParaRPr>
        </a:p>
      </dgm:t>
    </dgm:pt>
    <dgm:pt modelId="{64FC2D3B-9CE1-42AC-B87E-4067E47FC27F}" type="parTrans" cxnId="{DEDF1E19-311E-4CAF-BE68-7E62756328F6}">
      <dgm:prSet/>
      <dgm:spPr/>
      <dgm:t>
        <a:bodyPr/>
        <a:lstStyle/>
        <a:p>
          <a:endParaRPr lang="en-US"/>
        </a:p>
      </dgm:t>
    </dgm:pt>
    <dgm:pt modelId="{F9A2FD0C-4FBE-4279-8C22-BC16E2656E50}" type="sibTrans" cxnId="{DEDF1E19-311E-4CAF-BE68-7E62756328F6}">
      <dgm:prSet/>
      <dgm:spPr/>
      <dgm:t>
        <a:bodyPr/>
        <a:lstStyle/>
        <a:p>
          <a:endParaRPr lang="en-US"/>
        </a:p>
      </dgm:t>
    </dgm:pt>
    <dgm:pt modelId="{B609B3B6-DAA8-4C6F-B5F6-7EE9BA6346D9}">
      <dgm:prSet/>
      <dgm:spPr/>
      <dgm:t>
        <a:bodyPr/>
        <a:lstStyle/>
        <a:p>
          <a:pPr rtl="0"/>
          <a:r>
            <a:rPr lang="en-US" dirty="0" smtClean="0">
              <a:latin typeface="Arial" pitchFamily="34" charset="0"/>
              <a:cs typeface="Arial" pitchFamily="34" charset="0"/>
            </a:rPr>
            <a:t>-Cardiovascular differences</a:t>
          </a:r>
          <a:endParaRPr lang="en-US" dirty="0">
            <a:latin typeface="Arial" pitchFamily="34" charset="0"/>
            <a:cs typeface="Arial" pitchFamily="34" charset="0"/>
          </a:endParaRPr>
        </a:p>
      </dgm:t>
    </dgm:pt>
    <dgm:pt modelId="{4F026F71-73C9-4D5C-A9BF-4E4CDB590FAD}" type="parTrans" cxnId="{07A06632-A695-4F12-AD36-AE9E33E4CFC8}">
      <dgm:prSet/>
      <dgm:spPr/>
      <dgm:t>
        <a:bodyPr/>
        <a:lstStyle/>
        <a:p>
          <a:endParaRPr lang="en-US"/>
        </a:p>
      </dgm:t>
    </dgm:pt>
    <dgm:pt modelId="{3B36ADD0-284E-4496-8BE1-48F50BCA1893}" type="sibTrans" cxnId="{07A06632-A695-4F12-AD36-AE9E33E4CFC8}">
      <dgm:prSet/>
      <dgm:spPr/>
      <dgm:t>
        <a:bodyPr/>
        <a:lstStyle/>
        <a:p>
          <a:endParaRPr lang="en-US"/>
        </a:p>
      </dgm:t>
    </dgm:pt>
    <dgm:pt modelId="{D32C1904-6986-4B08-BDFF-02C84EED582F}">
      <dgm:prSet/>
      <dgm:spPr/>
      <dgm:t>
        <a:bodyPr/>
        <a:lstStyle/>
        <a:p>
          <a:pPr rtl="0"/>
          <a:r>
            <a:rPr lang="en-US" dirty="0" smtClean="0">
              <a:latin typeface="Arial" pitchFamily="34" charset="0"/>
              <a:cs typeface="Arial" pitchFamily="34" charset="0"/>
            </a:rPr>
            <a:t>-Body surface area differences</a:t>
          </a:r>
          <a:endParaRPr lang="en-US" dirty="0">
            <a:latin typeface="Arial" pitchFamily="34" charset="0"/>
            <a:cs typeface="Arial" pitchFamily="34" charset="0"/>
          </a:endParaRPr>
        </a:p>
      </dgm:t>
    </dgm:pt>
    <dgm:pt modelId="{55E80194-110D-4409-814D-5AAE4237271A}" type="parTrans" cxnId="{09262E86-25D6-4A0B-B25A-EE31842A12F9}">
      <dgm:prSet/>
      <dgm:spPr/>
      <dgm:t>
        <a:bodyPr/>
        <a:lstStyle/>
        <a:p>
          <a:endParaRPr lang="en-US"/>
        </a:p>
      </dgm:t>
    </dgm:pt>
    <dgm:pt modelId="{AB8F225B-3F6E-4056-9685-E88F4ABB2DB6}" type="sibTrans" cxnId="{09262E86-25D6-4A0B-B25A-EE31842A12F9}">
      <dgm:prSet/>
      <dgm:spPr/>
      <dgm:t>
        <a:bodyPr/>
        <a:lstStyle/>
        <a:p>
          <a:endParaRPr lang="en-US"/>
        </a:p>
      </dgm:t>
    </dgm:pt>
    <dgm:pt modelId="{FEEA944A-0B0B-4150-9758-027CCF422B21}">
      <dgm:prSet/>
      <dgm:spPr/>
      <dgm:t>
        <a:bodyPr/>
        <a:lstStyle/>
        <a:p>
          <a:pPr rtl="0"/>
          <a:r>
            <a:rPr lang="en-US" dirty="0" smtClean="0">
              <a:latin typeface="Arial" pitchFamily="34" charset="0"/>
              <a:cs typeface="Arial" pitchFamily="34" charset="0"/>
            </a:rPr>
            <a:t>-Burn resuscitation formula</a:t>
          </a:r>
          <a:endParaRPr lang="en-US" dirty="0">
            <a:latin typeface="Arial" pitchFamily="34" charset="0"/>
            <a:cs typeface="Arial" pitchFamily="34" charset="0"/>
          </a:endParaRPr>
        </a:p>
      </dgm:t>
    </dgm:pt>
    <dgm:pt modelId="{26310465-CDC5-44DE-AAA8-47B06ABC7861}" type="parTrans" cxnId="{DAB88BF0-181A-4772-897C-1D6D68F2F560}">
      <dgm:prSet/>
      <dgm:spPr/>
      <dgm:t>
        <a:bodyPr/>
        <a:lstStyle/>
        <a:p>
          <a:endParaRPr lang="en-US"/>
        </a:p>
      </dgm:t>
    </dgm:pt>
    <dgm:pt modelId="{E94C1CCF-FCF1-4567-A35F-4F8982A2904E}" type="sibTrans" cxnId="{DAB88BF0-181A-4772-897C-1D6D68F2F560}">
      <dgm:prSet/>
      <dgm:spPr/>
      <dgm:t>
        <a:bodyPr/>
        <a:lstStyle/>
        <a:p>
          <a:endParaRPr lang="en-US"/>
        </a:p>
      </dgm:t>
    </dgm:pt>
    <dgm:pt modelId="{2A9C70EB-A068-489A-806C-48713D09E8FF}" type="pres">
      <dgm:prSet presAssocID="{B2D3E99E-399D-4C16-8CE6-0C5A4AEE4B85}" presName="linear" presStyleCnt="0">
        <dgm:presLayoutVars>
          <dgm:dir/>
          <dgm:animLvl val="lvl"/>
          <dgm:resizeHandles val="exact"/>
        </dgm:presLayoutVars>
      </dgm:prSet>
      <dgm:spPr/>
      <dgm:t>
        <a:bodyPr/>
        <a:lstStyle/>
        <a:p>
          <a:endParaRPr lang="en-US"/>
        </a:p>
      </dgm:t>
    </dgm:pt>
    <dgm:pt modelId="{FB9B0315-9800-4584-B688-D326C7B35F0C}" type="pres">
      <dgm:prSet presAssocID="{F4276F85-787B-41F1-92E4-F21CECBC9F9F}" presName="parentLin" presStyleCnt="0"/>
      <dgm:spPr/>
      <dgm:t>
        <a:bodyPr/>
        <a:lstStyle/>
        <a:p>
          <a:endParaRPr lang="en-US"/>
        </a:p>
      </dgm:t>
    </dgm:pt>
    <dgm:pt modelId="{57B54812-FC34-41B3-97CC-0FE9DFCA356E}" type="pres">
      <dgm:prSet presAssocID="{F4276F85-787B-41F1-92E4-F21CECBC9F9F}" presName="parentLeftMargin" presStyleLbl="node1" presStyleIdx="0" presStyleCnt="4"/>
      <dgm:spPr/>
      <dgm:t>
        <a:bodyPr/>
        <a:lstStyle/>
        <a:p>
          <a:endParaRPr lang="en-US"/>
        </a:p>
      </dgm:t>
    </dgm:pt>
    <dgm:pt modelId="{E3C02430-FE46-4293-9F76-1194FD4BD515}" type="pres">
      <dgm:prSet presAssocID="{F4276F85-787B-41F1-92E4-F21CECBC9F9F}" presName="parentText" presStyleLbl="node1" presStyleIdx="0" presStyleCnt="4">
        <dgm:presLayoutVars>
          <dgm:chMax val="0"/>
          <dgm:bulletEnabled val="1"/>
        </dgm:presLayoutVars>
      </dgm:prSet>
      <dgm:spPr/>
      <dgm:t>
        <a:bodyPr/>
        <a:lstStyle/>
        <a:p>
          <a:endParaRPr lang="en-US"/>
        </a:p>
      </dgm:t>
    </dgm:pt>
    <dgm:pt modelId="{CA8E43F0-7337-4332-ADEC-767486A80E1A}" type="pres">
      <dgm:prSet presAssocID="{F4276F85-787B-41F1-92E4-F21CECBC9F9F}" presName="negativeSpace" presStyleCnt="0"/>
      <dgm:spPr/>
      <dgm:t>
        <a:bodyPr/>
        <a:lstStyle/>
        <a:p>
          <a:endParaRPr lang="en-US"/>
        </a:p>
      </dgm:t>
    </dgm:pt>
    <dgm:pt modelId="{1AA56A21-FC7D-4A65-B39F-A77EEFF6D8E0}" type="pres">
      <dgm:prSet presAssocID="{F4276F85-787B-41F1-92E4-F21CECBC9F9F}" presName="childText" presStyleLbl="conFgAcc1" presStyleIdx="0" presStyleCnt="4">
        <dgm:presLayoutVars>
          <dgm:bulletEnabled val="1"/>
        </dgm:presLayoutVars>
      </dgm:prSet>
      <dgm:spPr/>
      <dgm:t>
        <a:bodyPr/>
        <a:lstStyle/>
        <a:p>
          <a:endParaRPr lang="en-US"/>
        </a:p>
      </dgm:t>
    </dgm:pt>
    <dgm:pt modelId="{2A221554-313D-4610-A791-3A2A39619BF9}" type="pres">
      <dgm:prSet presAssocID="{F9A2FD0C-4FBE-4279-8C22-BC16E2656E50}" presName="spaceBetweenRectangles" presStyleCnt="0"/>
      <dgm:spPr/>
      <dgm:t>
        <a:bodyPr/>
        <a:lstStyle/>
        <a:p>
          <a:endParaRPr lang="en-US"/>
        </a:p>
      </dgm:t>
    </dgm:pt>
    <dgm:pt modelId="{74AEC8BB-7BCA-4D7F-91C9-E97730AEA35C}" type="pres">
      <dgm:prSet presAssocID="{B609B3B6-DAA8-4C6F-B5F6-7EE9BA6346D9}" presName="parentLin" presStyleCnt="0"/>
      <dgm:spPr/>
      <dgm:t>
        <a:bodyPr/>
        <a:lstStyle/>
        <a:p>
          <a:endParaRPr lang="en-US"/>
        </a:p>
      </dgm:t>
    </dgm:pt>
    <dgm:pt modelId="{88D5C0E7-6362-4808-8943-7E3AB9C29178}" type="pres">
      <dgm:prSet presAssocID="{B609B3B6-DAA8-4C6F-B5F6-7EE9BA6346D9}" presName="parentLeftMargin" presStyleLbl="node1" presStyleIdx="0" presStyleCnt="4"/>
      <dgm:spPr/>
      <dgm:t>
        <a:bodyPr/>
        <a:lstStyle/>
        <a:p>
          <a:endParaRPr lang="en-US"/>
        </a:p>
      </dgm:t>
    </dgm:pt>
    <dgm:pt modelId="{875E67CA-1018-4A70-A531-0F0C187B9331}" type="pres">
      <dgm:prSet presAssocID="{B609B3B6-DAA8-4C6F-B5F6-7EE9BA6346D9}" presName="parentText" presStyleLbl="node1" presStyleIdx="1" presStyleCnt="4">
        <dgm:presLayoutVars>
          <dgm:chMax val="0"/>
          <dgm:bulletEnabled val="1"/>
        </dgm:presLayoutVars>
      </dgm:prSet>
      <dgm:spPr/>
      <dgm:t>
        <a:bodyPr/>
        <a:lstStyle/>
        <a:p>
          <a:endParaRPr lang="en-US"/>
        </a:p>
      </dgm:t>
    </dgm:pt>
    <dgm:pt modelId="{4154FB16-3E5A-4C71-BC57-7B977562AFA9}" type="pres">
      <dgm:prSet presAssocID="{B609B3B6-DAA8-4C6F-B5F6-7EE9BA6346D9}" presName="negativeSpace" presStyleCnt="0"/>
      <dgm:spPr/>
      <dgm:t>
        <a:bodyPr/>
        <a:lstStyle/>
        <a:p>
          <a:endParaRPr lang="en-US"/>
        </a:p>
      </dgm:t>
    </dgm:pt>
    <dgm:pt modelId="{E5CF2D83-E9CB-4FC7-B2F9-45E006ACF44C}" type="pres">
      <dgm:prSet presAssocID="{B609B3B6-DAA8-4C6F-B5F6-7EE9BA6346D9}" presName="childText" presStyleLbl="conFgAcc1" presStyleIdx="1" presStyleCnt="4">
        <dgm:presLayoutVars>
          <dgm:bulletEnabled val="1"/>
        </dgm:presLayoutVars>
      </dgm:prSet>
      <dgm:spPr/>
      <dgm:t>
        <a:bodyPr/>
        <a:lstStyle/>
        <a:p>
          <a:endParaRPr lang="en-US"/>
        </a:p>
      </dgm:t>
    </dgm:pt>
    <dgm:pt modelId="{91BB68A6-0D13-47C0-B42D-E5CBE3A74651}" type="pres">
      <dgm:prSet presAssocID="{3B36ADD0-284E-4496-8BE1-48F50BCA1893}" presName="spaceBetweenRectangles" presStyleCnt="0"/>
      <dgm:spPr/>
      <dgm:t>
        <a:bodyPr/>
        <a:lstStyle/>
        <a:p>
          <a:endParaRPr lang="en-US"/>
        </a:p>
      </dgm:t>
    </dgm:pt>
    <dgm:pt modelId="{F345553F-75AE-475E-BF29-053AABEC6A5B}" type="pres">
      <dgm:prSet presAssocID="{D32C1904-6986-4B08-BDFF-02C84EED582F}" presName="parentLin" presStyleCnt="0"/>
      <dgm:spPr/>
      <dgm:t>
        <a:bodyPr/>
        <a:lstStyle/>
        <a:p>
          <a:endParaRPr lang="en-US"/>
        </a:p>
      </dgm:t>
    </dgm:pt>
    <dgm:pt modelId="{65F7A3E8-A416-49A9-BAE9-6B5A7CA37EFF}" type="pres">
      <dgm:prSet presAssocID="{D32C1904-6986-4B08-BDFF-02C84EED582F}" presName="parentLeftMargin" presStyleLbl="node1" presStyleIdx="1" presStyleCnt="4"/>
      <dgm:spPr/>
      <dgm:t>
        <a:bodyPr/>
        <a:lstStyle/>
        <a:p>
          <a:endParaRPr lang="en-US"/>
        </a:p>
      </dgm:t>
    </dgm:pt>
    <dgm:pt modelId="{F25D66BF-4E07-400B-9ED0-5CE45102D027}" type="pres">
      <dgm:prSet presAssocID="{D32C1904-6986-4B08-BDFF-02C84EED582F}" presName="parentText" presStyleLbl="node1" presStyleIdx="2" presStyleCnt="4">
        <dgm:presLayoutVars>
          <dgm:chMax val="0"/>
          <dgm:bulletEnabled val="1"/>
        </dgm:presLayoutVars>
      </dgm:prSet>
      <dgm:spPr/>
      <dgm:t>
        <a:bodyPr/>
        <a:lstStyle/>
        <a:p>
          <a:endParaRPr lang="en-US"/>
        </a:p>
      </dgm:t>
    </dgm:pt>
    <dgm:pt modelId="{C233DA28-45BE-411C-93BB-E9C7A680C4F1}" type="pres">
      <dgm:prSet presAssocID="{D32C1904-6986-4B08-BDFF-02C84EED582F}" presName="negativeSpace" presStyleCnt="0"/>
      <dgm:spPr/>
      <dgm:t>
        <a:bodyPr/>
        <a:lstStyle/>
        <a:p>
          <a:endParaRPr lang="en-US"/>
        </a:p>
      </dgm:t>
    </dgm:pt>
    <dgm:pt modelId="{A29E01A1-C543-4577-A929-8B94FDA35BAC}" type="pres">
      <dgm:prSet presAssocID="{D32C1904-6986-4B08-BDFF-02C84EED582F}" presName="childText" presStyleLbl="conFgAcc1" presStyleIdx="2" presStyleCnt="4">
        <dgm:presLayoutVars>
          <dgm:bulletEnabled val="1"/>
        </dgm:presLayoutVars>
      </dgm:prSet>
      <dgm:spPr/>
      <dgm:t>
        <a:bodyPr/>
        <a:lstStyle/>
        <a:p>
          <a:endParaRPr lang="en-US"/>
        </a:p>
      </dgm:t>
    </dgm:pt>
    <dgm:pt modelId="{41F138AB-5B95-42A1-8542-026CC3F9E2A4}" type="pres">
      <dgm:prSet presAssocID="{AB8F225B-3F6E-4056-9685-E88F4ABB2DB6}" presName="spaceBetweenRectangles" presStyleCnt="0"/>
      <dgm:spPr/>
      <dgm:t>
        <a:bodyPr/>
        <a:lstStyle/>
        <a:p>
          <a:endParaRPr lang="en-US"/>
        </a:p>
      </dgm:t>
    </dgm:pt>
    <dgm:pt modelId="{9981EA40-D1B3-4CA5-BB5C-9D7D56575056}" type="pres">
      <dgm:prSet presAssocID="{FEEA944A-0B0B-4150-9758-027CCF422B21}" presName="parentLin" presStyleCnt="0"/>
      <dgm:spPr/>
      <dgm:t>
        <a:bodyPr/>
        <a:lstStyle/>
        <a:p>
          <a:endParaRPr lang="en-US"/>
        </a:p>
      </dgm:t>
    </dgm:pt>
    <dgm:pt modelId="{E171F18A-935B-4622-A32C-894DF2FADE29}" type="pres">
      <dgm:prSet presAssocID="{FEEA944A-0B0B-4150-9758-027CCF422B21}" presName="parentLeftMargin" presStyleLbl="node1" presStyleIdx="2" presStyleCnt="4"/>
      <dgm:spPr/>
      <dgm:t>
        <a:bodyPr/>
        <a:lstStyle/>
        <a:p>
          <a:endParaRPr lang="en-US"/>
        </a:p>
      </dgm:t>
    </dgm:pt>
    <dgm:pt modelId="{C4F734BA-2EBC-4903-B668-32BDF513EF9C}" type="pres">
      <dgm:prSet presAssocID="{FEEA944A-0B0B-4150-9758-027CCF422B21}" presName="parentText" presStyleLbl="node1" presStyleIdx="3" presStyleCnt="4">
        <dgm:presLayoutVars>
          <dgm:chMax val="0"/>
          <dgm:bulletEnabled val="1"/>
        </dgm:presLayoutVars>
      </dgm:prSet>
      <dgm:spPr/>
      <dgm:t>
        <a:bodyPr/>
        <a:lstStyle/>
        <a:p>
          <a:endParaRPr lang="en-US"/>
        </a:p>
      </dgm:t>
    </dgm:pt>
    <dgm:pt modelId="{B4B3EDEE-FEF0-4F8A-8417-29AEC668E1B3}" type="pres">
      <dgm:prSet presAssocID="{FEEA944A-0B0B-4150-9758-027CCF422B21}" presName="negativeSpace" presStyleCnt="0"/>
      <dgm:spPr/>
      <dgm:t>
        <a:bodyPr/>
        <a:lstStyle/>
        <a:p>
          <a:endParaRPr lang="en-US"/>
        </a:p>
      </dgm:t>
    </dgm:pt>
    <dgm:pt modelId="{A8C21635-9B5E-4A8F-9D44-55DA4ACE6939}" type="pres">
      <dgm:prSet presAssocID="{FEEA944A-0B0B-4150-9758-027CCF422B21}" presName="childText" presStyleLbl="conFgAcc1" presStyleIdx="3" presStyleCnt="4">
        <dgm:presLayoutVars>
          <dgm:bulletEnabled val="1"/>
        </dgm:presLayoutVars>
      </dgm:prSet>
      <dgm:spPr/>
      <dgm:t>
        <a:bodyPr/>
        <a:lstStyle/>
        <a:p>
          <a:endParaRPr lang="en-US"/>
        </a:p>
      </dgm:t>
    </dgm:pt>
  </dgm:ptLst>
  <dgm:cxnLst>
    <dgm:cxn modelId="{07A06632-A695-4F12-AD36-AE9E33E4CFC8}" srcId="{B2D3E99E-399D-4C16-8CE6-0C5A4AEE4B85}" destId="{B609B3B6-DAA8-4C6F-B5F6-7EE9BA6346D9}" srcOrd="1" destOrd="0" parTransId="{4F026F71-73C9-4D5C-A9BF-4E4CDB590FAD}" sibTransId="{3B36ADD0-284E-4496-8BE1-48F50BCA1893}"/>
    <dgm:cxn modelId="{8A4DC5F6-857A-4CFC-BF95-A1361C2E62EF}" type="presOf" srcId="{F4276F85-787B-41F1-92E4-F21CECBC9F9F}" destId="{E3C02430-FE46-4293-9F76-1194FD4BD515}" srcOrd="1" destOrd="0" presId="urn:microsoft.com/office/officeart/2005/8/layout/list1"/>
    <dgm:cxn modelId="{ADB4EBEB-8EDA-46F8-AD95-0560775BD76B}" type="presOf" srcId="{D32C1904-6986-4B08-BDFF-02C84EED582F}" destId="{F25D66BF-4E07-400B-9ED0-5CE45102D027}" srcOrd="1" destOrd="0" presId="urn:microsoft.com/office/officeart/2005/8/layout/list1"/>
    <dgm:cxn modelId="{79A9C155-E552-4115-BC0E-95E74787852E}" type="presOf" srcId="{D32C1904-6986-4B08-BDFF-02C84EED582F}" destId="{65F7A3E8-A416-49A9-BAE9-6B5A7CA37EFF}" srcOrd="0" destOrd="0" presId="urn:microsoft.com/office/officeart/2005/8/layout/list1"/>
    <dgm:cxn modelId="{A5152AAA-2055-4775-A4A0-13EB8ED15205}" type="presOf" srcId="{FEEA944A-0B0B-4150-9758-027CCF422B21}" destId="{C4F734BA-2EBC-4903-B668-32BDF513EF9C}" srcOrd="1" destOrd="0" presId="urn:microsoft.com/office/officeart/2005/8/layout/list1"/>
    <dgm:cxn modelId="{87CADFB3-E4F6-4103-8F6A-A2A0B4CF6376}" type="presOf" srcId="{B2D3E99E-399D-4C16-8CE6-0C5A4AEE4B85}" destId="{2A9C70EB-A068-489A-806C-48713D09E8FF}" srcOrd="0" destOrd="0" presId="urn:microsoft.com/office/officeart/2005/8/layout/list1"/>
    <dgm:cxn modelId="{3D92C89C-E38A-4F97-84D0-CDAB188D0E2E}" type="presOf" srcId="{B609B3B6-DAA8-4C6F-B5F6-7EE9BA6346D9}" destId="{88D5C0E7-6362-4808-8943-7E3AB9C29178}" srcOrd="0" destOrd="0" presId="urn:microsoft.com/office/officeart/2005/8/layout/list1"/>
    <dgm:cxn modelId="{64056B9F-DFDD-4459-AF8E-714E58FEC722}" type="presOf" srcId="{F4276F85-787B-41F1-92E4-F21CECBC9F9F}" destId="{57B54812-FC34-41B3-97CC-0FE9DFCA356E}" srcOrd="0" destOrd="0" presId="urn:microsoft.com/office/officeart/2005/8/layout/list1"/>
    <dgm:cxn modelId="{B6134E38-8417-484B-8F31-339FB247050D}" type="presOf" srcId="{B609B3B6-DAA8-4C6F-B5F6-7EE9BA6346D9}" destId="{875E67CA-1018-4A70-A531-0F0C187B9331}" srcOrd="1" destOrd="0" presId="urn:microsoft.com/office/officeart/2005/8/layout/list1"/>
    <dgm:cxn modelId="{DEDF1E19-311E-4CAF-BE68-7E62756328F6}" srcId="{B2D3E99E-399D-4C16-8CE6-0C5A4AEE4B85}" destId="{F4276F85-787B-41F1-92E4-F21CECBC9F9F}" srcOrd="0" destOrd="0" parTransId="{64FC2D3B-9CE1-42AC-B87E-4067E47FC27F}" sibTransId="{F9A2FD0C-4FBE-4279-8C22-BC16E2656E50}"/>
    <dgm:cxn modelId="{DAB88BF0-181A-4772-897C-1D6D68F2F560}" srcId="{B2D3E99E-399D-4C16-8CE6-0C5A4AEE4B85}" destId="{FEEA944A-0B0B-4150-9758-027CCF422B21}" srcOrd="3" destOrd="0" parTransId="{26310465-CDC5-44DE-AAA8-47B06ABC7861}" sibTransId="{E94C1CCF-FCF1-4567-A35F-4F8982A2904E}"/>
    <dgm:cxn modelId="{2AC3E75E-A7A3-4963-84E2-679E690E224D}" type="presOf" srcId="{FEEA944A-0B0B-4150-9758-027CCF422B21}" destId="{E171F18A-935B-4622-A32C-894DF2FADE29}" srcOrd="0" destOrd="0" presId="urn:microsoft.com/office/officeart/2005/8/layout/list1"/>
    <dgm:cxn modelId="{09262E86-25D6-4A0B-B25A-EE31842A12F9}" srcId="{B2D3E99E-399D-4C16-8CE6-0C5A4AEE4B85}" destId="{D32C1904-6986-4B08-BDFF-02C84EED582F}" srcOrd="2" destOrd="0" parTransId="{55E80194-110D-4409-814D-5AAE4237271A}" sibTransId="{AB8F225B-3F6E-4056-9685-E88F4ABB2DB6}"/>
    <dgm:cxn modelId="{E91831CF-F412-4FDA-A587-4C1D278A18DB}" type="presParOf" srcId="{2A9C70EB-A068-489A-806C-48713D09E8FF}" destId="{FB9B0315-9800-4584-B688-D326C7B35F0C}" srcOrd="0" destOrd="0" presId="urn:microsoft.com/office/officeart/2005/8/layout/list1"/>
    <dgm:cxn modelId="{AED92CA5-A33E-4C07-969C-03DDA132CB8B}" type="presParOf" srcId="{FB9B0315-9800-4584-B688-D326C7B35F0C}" destId="{57B54812-FC34-41B3-97CC-0FE9DFCA356E}" srcOrd="0" destOrd="0" presId="urn:microsoft.com/office/officeart/2005/8/layout/list1"/>
    <dgm:cxn modelId="{342CF7E2-011F-44FE-B642-3ADF6B7AE9C3}" type="presParOf" srcId="{FB9B0315-9800-4584-B688-D326C7B35F0C}" destId="{E3C02430-FE46-4293-9F76-1194FD4BD515}" srcOrd="1" destOrd="0" presId="urn:microsoft.com/office/officeart/2005/8/layout/list1"/>
    <dgm:cxn modelId="{226438B8-035B-4C4A-B2F5-D42B87C632F0}" type="presParOf" srcId="{2A9C70EB-A068-489A-806C-48713D09E8FF}" destId="{CA8E43F0-7337-4332-ADEC-767486A80E1A}" srcOrd="1" destOrd="0" presId="urn:microsoft.com/office/officeart/2005/8/layout/list1"/>
    <dgm:cxn modelId="{158CA896-948E-4045-8067-D6595EA7B3C1}" type="presParOf" srcId="{2A9C70EB-A068-489A-806C-48713D09E8FF}" destId="{1AA56A21-FC7D-4A65-B39F-A77EEFF6D8E0}" srcOrd="2" destOrd="0" presId="urn:microsoft.com/office/officeart/2005/8/layout/list1"/>
    <dgm:cxn modelId="{AB1331FE-4CFA-4F52-811A-527FACCF9421}" type="presParOf" srcId="{2A9C70EB-A068-489A-806C-48713D09E8FF}" destId="{2A221554-313D-4610-A791-3A2A39619BF9}" srcOrd="3" destOrd="0" presId="urn:microsoft.com/office/officeart/2005/8/layout/list1"/>
    <dgm:cxn modelId="{9B382148-DC98-4C99-88DA-557358A862B7}" type="presParOf" srcId="{2A9C70EB-A068-489A-806C-48713D09E8FF}" destId="{74AEC8BB-7BCA-4D7F-91C9-E97730AEA35C}" srcOrd="4" destOrd="0" presId="urn:microsoft.com/office/officeart/2005/8/layout/list1"/>
    <dgm:cxn modelId="{9D7B0B8D-ADFA-47B8-9861-286BDFE662A0}" type="presParOf" srcId="{74AEC8BB-7BCA-4D7F-91C9-E97730AEA35C}" destId="{88D5C0E7-6362-4808-8943-7E3AB9C29178}" srcOrd="0" destOrd="0" presId="urn:microsoft.com/office/officeart/2005/8/layout/list1"/>
    <dgm:cxn modelId="{0A282B27-8BD0-46F9-9FBF-343BBB1308A2}" type="presParOf" srcId="{74AEC8BB-7BCA-4D7F-91C9-E97730AEA35C}" destId="{875E67CA-1018-4A70-A531-0F0C187B9331}" srcOrd="1" destOrd="0" presId="urn:microsoft.com/office/officeart/2005/8/layout/list1"/>
    <dgm:cxn modelId="{682CC596-6E56-48BE-ACCE-18B3F7E480CD}" type="presParOf" srcId="{2A9C70EB-A068-489A-806C-48713D09E8FF}" destId="{4154FB16-3E5A-4C71-BC57-7B977562AFA9}" srcOrd="5" destOrd="0" presId="urn:microsoft.com/office/officeart/2005/8/layout/list1"/>
    <dgm:cxn modelId="{B2F6627A-E500-4402-A963-11ADA6E03494}" type="presParOf" srcId="{2A9C70EB-A068-489A-806C-48713D09E8FF}" destId="{E5CF2D83-E9CB-4FC7-B2F9-45E006ACF44C}" srcOrd="6" destOrd="0" presId="urn:microsoft.com/office/officeart/2005/8/layout/list1"/>
    <dgm:cxn modelId="{F06C357C-FABD-4ABE-9810-46DE21B003A8}" type="presParOf" srcId="{2A9C70EB-A068-489A-806C-48713D09E8FF}" destId="{91BB68A6-0D13-47C0-B42D-E5CBE3A74651}" srcOrd="7" destOrd="0" presId="urn:microsoft.com/office/officeart/2005/8/layout/list1"/>
    <dgm:cxn modelId="{B52D0C4A-E74D-4483-8BAE-FEC3437874FC}" type="presParOf" srcId="{2A9C70EB-A068-489A-806C-48713D09E8FF}" destId="{F345553F-75AE-475E-BF29-053AABEC6A5B}" srcOrd="8" destOrd="0" presId="urn:microsoft.com/office/officeart/2005/8/layout/list1"/>
    <dgm:cxn modelId="{26F3A946-C0BF-4276-BC66-8051A5898697}" type="presParOf" srcId="{F345553F-75AE-475E-BF29-053AABEC6A5B}" destId="{65F7A3E8-A416-49A9-BAE9-6B5A7CA37EFF}" srcOrd="0" destOrd="0" presId="urn:microsoft.com/office/officeart/2005/8/layout/list1"/>
    <dgm:cxn modelId="{16897764-E55B-422B-B648-4D2D4EDD9DED}" type="presParOf" srcId="{F345553F-75AE-475E-BF29-053AABEC6A5B}" destId="{F25D66BF-4E07-400B-9ED0-5CE45102D027}" srcOrd="1" destOrd="0" presId="urn:microsoft.com/office/officeart/2005/8/layout/list1"/>
    <dgm:cxn modelId="{36990F5B-01BD-4762-93FF-4A632AD56FC4}" type="presParOf" srcId="{2A9C70EB-A068-489A-806C-48713D09E8FF}" destId="{C233DA28-45BE-411C-93BB-E9C7A680C4F1}" srcOrd="9" destOrd="0" presId="urn:microsoft.com/office/officeart/2005/8/layout/list1"/>
    <dgm:cxn modelId="{B69B8913-049F-463E-8394-1499E10FE2D6}" type="presParOf" srcId="{2A9C70EB-A068-489A-806C-48713D09E8FF}" destId="{A29E01A1-C543-4577-A929-8B94FDA35BAC}" srcOrd="10" destOrd="0" presId="urn:microsoft.com/office/officeart/2005/8/layout/list1"/>
    <dgm:cxn modelId="{3CFB8DB1-134E-4EE0-A1B8-50C8D732F09E}" type="presParOf" srcId="{2A9C70EB-A068-489A-806C-48713D09E8FF}" destId="{41F138AB-5B95-42A1-8542-026CC3F9E2A4}" srcOrd="11" destOrd="0" presId="urn:microsoft.com/office/officeart/2005/8/layout/list1"/>
    <dgm:cxn modelId="{01042AF7-B01A-418A-BC29-F59FAAD03E02}" type="presParOf" srcId="{2A9C70EB-A068-489A-806C-48713D09E8FF}" destId="{9981EA40-D1B3-4CA5-BB5C-9D7D56575056}" srcOrd="12" destOrd="0" presId="urn:microsoft.com/office/officeart/2005/8/layout/list1"/>
    <dgm:cxn modelId="{187D0D2D-95F1-400F-BC99-632C743FC604}" type="presParOf" srcId="{9981EA40-D1B3-4CA5-BB5C-9D7D56575056}" destId="{E171F18A-935B-4622-A32C-894DF2FADE29}" srcOrd="0" destOrd="0" presId="urn:microsoft.com/office/officeart/2005/8/layout/list1"/>
    <dgm:cxn modelId="{A616E1D4-98ED-41F4-8DEB-53EB89EDF13C}" type="presParOf" srcId="{9981EA40-D1B3-4CA5-BB5C-9D7D56575056}" destId="{C4F734BA-2EBC-4903-B668-32BDF513EF9C}" srcOrd="1" destOrd="0" presId="urn:microsoft.com/office/officeart/2005/8/layout/list1"/>
    <dgm:cxn modelId="{89093EA0-8427-41DC-965C-44B04DF4EC68}" type="presParOf" srcId="{2A9C70EB-A068-489A-806C-48713D09E8FF}" destId="{B4B3EDEE-FEF0-4F8A-8417-29AEC668E1B3}" srcOrd="13" destOrd="0" presId="urn:microsoft.com/office/officeart/2005/8/layout/list1"/>
    <dgm:cxn modelId="{1779FB53-8F27-4A45-91D8-FBE902AB8FFB}" type="presParOf" srcId="{2A9C70EB-A068-489A-806C-48713D09E8FF}" destId="{A8C21635-9B5E-4A8F-9D44-55DA4ACE6939}"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5459EF8-C0F8-4B03-8D02-51D6BEB90AC7}" type="doc">
      <dgm:prSet loTypeId="urn:microsoft.com/office/officeart/2005/8/layout/pyramid3" loCatId="pyramid" qsTypeId="urn:microsoft.com/office/officeart/2005/8/quickstyle/simple1" qsCatId="simple" csTypeId="urn:microsoft.com/office/officeart/2005/8/colors/accent2_5" csCatId="accent2" phldr="1"/>
      <dgm:spPr/>
      <dgm:t>
        <a:bodyPr/>
        <a:lstStyle/>
        <a:p>
          <a:endParaRPr lang="en-US"/>
        </a:p>
      </dgm:t>
    </dgm:pt>
    <dgm:pt modelId="{0A32AA66-CC74-4B12-8278-FFDBB00D6738}">
      <dgm:prSet custT="1"/>
      <dgm:spPr/>
      <dgm:t>
        <a:bodyPr/>
        <a:lstStyle/>
        <a:p>
          <a:pPr rtl="0"/>
          <a:r>
            <a:rPr lang="en-US" sz="3200" dirty="0" smtClean="0">
              <a:solidFill>
                <a:schemeClr val="bg1"/>
              </a:solidFill>
              <a:latin typeface="Arial" pitchFamily="34" charset="0"/>
              <a:cs typeface="Arial" pitchFamily="34" charset="0"/>
            </a:rPr>
            <a:t>Complication rates much lower in children than adults but still occur</a:t>
          </a:r>
          <a:endParaRPr lang="en-US" sz="3200" dirty="0">
            <a:solidFill>
              <a:schemeClr val="bg1"/>
            </a:solidFill>
            <a:latin typeface="Arial" pitchFamily="34" charset="0"/>
            <a:cs typeface="Arial" pitchFamily="34" charset="0"/>
          </a:endParaRPr>
        </a:p>
      </dgm:t>
    </dgm:pt>
    <dgm:pt modelId="{71B938D5-7AFF-412C-9ABD-D509D2DF6FDB}" type="parTrans" cxnId="{08F8C67C-D2FF-4DB2-BAF9-1862FC91E98B}">
      <dgm:prSet/>
      <dgm:spPr/>
      <dgm:t>
        <a:bodyPr/>
        <a:lstStyle/>
        <a:p>
          <a:endParaRPr lang="en-US"/>
        </a:p>
      </dgm:t>
    </dgm:pt>
    <dgm:pt modelId="{1B8DA912-B968-4985-A586-55A1C9D65FF8}" type="sibTrans" cxnId="{08F8C67C-D2FF-4DB2-BAF9-1862FC91E98B}">
      <dgm:prSet/>
      <dgm:spPr/>
      <dgm:t>
        <a:bodyPr/>
        <a:lstStyle/>
        <a:p>
          <a:endParaRPr lang="en-US"/>
        </a:p>
      </dgm:t>
    </dgm:pt>
    <dgm:pt modelId="{C2DDEFD5-24C9-4781-AAED-7BC82CE7DB92}">
      <dgm:prSet custT="1"/>
      <dgm:spPr/>
      <dgm:t>
        <a:bodyPr/>
        <a:lstStyle/>
        <a:p>
          <a:pPr rtl="0"/>
          <a:r>
            <a:rPr lang="en-US" sz="3200" dirty="0" smtClean="0">
              <a:solidFill>
                <a:schemeClr val="bg1"/>
              </a:solidFill>
              <a:latin typeface="Arial" pitchFamily="34" charset="0"/>
              <a:cs typeface="Arial" pitchFamily="34" charset="0"/>
            </a:rPr>
            <a:t>Special vigilance with non-ambulatory children or toddlers</a:t>
          </a:r>
          <a:endParaRPr lang="en-US" sz="3200" dirty="0">
            <a:solidFill>
              <a:schemeClr val="bg1"/>
            </a:solidFill>
            <a:latin typeface="Arial" pitchFamily="34" charset="0"/>
            <a:cs typeface="Arial" pitchFamily="34" charset="0"/>
          </a:endParaRPr>
        </a:p>
      </dgm:t>
    </dgm:pt>
    <dgm:pt modelId="{A511D5A5-8D00-4661-8672-AF57EFFED9B0}" type="parTrans" cxnId="{AB320AF9-1537-4B6E-BA7D-C4AB9A05BEB1}">
      <dgm:prSet/>
      <dgm:spPr/>
      <dgm:t>
        <a:bodyPr/>
        <a:lstStyle/>
        <a:p>
          <a:endParaRPr lang="en-US"/>
        </a:p>
      </dgm:t>
    </dgm:pt>
    <dgm:pt modelId="{BD25AC3F-F4F6-4232-B28B-F4B2A31A5335}" type="sibTrans" cxnId="{AB320AF9-1537-4B6E-BA7D-C4AB9A05BEB1}">
      <dgm:prSet/>
      <dgm:spPr/>
      <dgm:t>
        <a:bodyPr/>
        <a:lstStyle/>
        <a:p>
          <a:endParaRPr lang="en-US"/>
        </a:p>
      </dgm:t>
    </dgm:pt>
    <dgm:pt modelId="{6B81559F-154F-46C8-85C7-9A56B906C3B7}">
      <dgm:prSet custT="1"/>
      <dgm:spPr/>
      <dgm:t>
        <a:bodyPr anchor="t"/>
        <a:lstStyle/>
        <a:p>
          <a:pPr rtl="0"/>
          <a:r>
            <a:rPr lang="en-US" sz="3200" dirty="0" smtClean="0">
              <a:solidFill>
                <a:schemeClr val="bg1"/>
              </a:solidFill>
              <a:latin typeface="Arial" pitchFamily="34" charset="0"/>
              <a:cs typeface="Arial" pitchFamily="34" charset="0"/>
            </a:rPr>
            <a:t>Radiation exposure</a:t>
          </a:r>
          <a:endParaRPr lang="en-US" sz="3200" dirty="0">
            <a:solidFill>
              <a:schemeClr val="bg1"/>
            </a:solidFill>
            <a:latin typeface="Arial" pitchFamily="34" charset="0"/>
            <a:cs typeface="Arial" pitchFamily="34" charset="0"/>
          </a:endParaRPr>
        </a:p>
      </dgm:t>
    </dgm:pt>
    <dgm:pt modelId="{AA6A4CB7-41B2-43AD-9C43-4E00007DD2DD}" type="parTrans" cxnId="{9BC51598-8E06-4013-A1EB-CB2AFDF32974}">
      <dgm:prSet/>
      <dgm:spPr/>
      <dgm:t>
        <a:bodyPr/>
        <a:lstStyle/>
        <a:p>
          <a:endParaRPr lang="en-US"/>
        </a:p>
      </dgm:t>
    </dgm:pt>
    <dgm:pt modelId="{C93A1BAE-C24F-4524-867A-106AD1279CD0}" type="sibTrans" cxnId="{9BC51598-8E06-4013-A1EB-CB2AFDF32974}">
      <dgm:prSet/>
      <dgm:spPr/>
      <dgm:t>
        <a:bodyPr/>
        <a:lstStyle/>
        <a:p>
          <a:endParaRPr lang="en-US"/>
        </a:p>
      </dgm:t>
    </dgm:pt>
    <dgm:pt modelId="{FF5E9040-0EE5-422E-9C4C-2FE3945FD6A0}" type="pres">
      <dgm:prSet presAssocID="{A5459EF8-C0F8-4B03-8D02-51D6BEB90AC7}" presName="Name0" presStyleCnt="0">
        <dgm:presLayoutVars>
          <dgm:dir/>
          <dgm:animLvl val="lvl"/>
          <dgm:resizeHandles val="exact"/>
        </dgm:presLayoutVars>
      </dgm:prSet>
      <dgm:spPr/>
      <dgm:t>
        <a:bodyPr/>
        <a:lstStyle/>
        <a:p>
          <a:endParaRPr lang="en-US"/>
        </a:p>
      </dgm:t>
    </dgm:pt>
    <dgm:pt modelId="{C597058A-F3B8-481A-B7C7-8C73CF468FA0}" type="pres">
      <dgm:prSet presAssocID="{0A32AA66-CC74-4B12-8278-FFDBB00D6738}" presName="Name8" presStyleCnt="0"/>
      <dgm:spPr/>
      <dgm:t>
        <a:bodyPr/>
        <a:lstStyle/>
        <a:p>
          <a:endParaRPr lang="en-US"/>
        </a:p>
      </dgm:t>
    </dgm:pt>
    <dgm:pt modelId="{0B407F44-B03E-4021-BB36-3822B2F3672D}" type="pres">
      <dgm:prSet presAssocID="{0A32AA66-CC74-4B12-8278-FFDBB00D6738}" presName="level" presStyleLbl="node1" presStyleIdx="0" presStyleCnt="3">
        <dgm:presLayoutVars>
          <dgm:chMax val="1"/>
          <dgm:bulletEnabled val="1"/>
        </dgm:presLayoutVars>
      </dgm:prSet>
      <dgm:spPr/>
      <dgm:t>
        <a:bodyPr/>
        <a:lstStyle/>
        <a:p>
          <a:endParaRPr lang="en-US"/>
        </a:p>
      </dgm:t>
    </dgm:pt>
    <dgm:pt modelId="{3E89ADB8-9212-407B-A11B-EC76CA30BD4A}" type="pres">
      <dgm:prSet presAssocID="{0A32AA66-CC74-4B12-8278-FFDBB00D6738}" presName="levelTx" presStyleLbl="revTx" presStyleIdx="0" presStyleCnt="0">
        <dgm:presLayoutVars>
          <dgm:chMax val="1"/>
          <dgm:bulletEnabled val="1"/>
        </dgm:presLayoutVars>
      </dgm:prSet>
      <dgm:spPr/>
      <dgm:t>
        <a:bodyPr/>
        <a:lstStyle/>
        <a:p>
          <a:endParaRPr lang="en-US"/>
        </a:p>
      </dgm:t>
    </dgm:pt>
    <dgm:pt modelId="{A32F155A-23F7-419C-B3D0-6742F929881A}" type="pres">
      <dgm:prSet presAssocID="{C2DDEFD5-24C9-4781-AAED-7BC82CE7DB92}" presName="Name8" presStyleCnt="0"/>
      <dgm:spPr/>
      <dgm:t>
        <a:bodyPr/>
        <a:lstStyle/>
        <a:p>
          <a:endParaRPr lang="en-US"/>
        </a:p>
      </dgm:t>
    </dgm:pt>
    <dgm:pt modelId="{1658F657-54C6-4CE1-B6D0-50F79A78A529}" type="pres">
      <dgm:prSet presAssocID="{C2DDEFD5-24C9-4781-AAED-7BC82CE7DB92}" presName="level" presStyleLbl="node1" presStyleIdx="1" presStyleCnt="3">
        <dgm:presLayoutVars>
          <dgm:chMax val="1"/>
          <dgm:bulletEnabled val="1"/>
        </dgm:presLayoutVars>
      </dgm:prSet>
      <dgm:spPr/>
      <dgm:t>
        <a:bodyPr/>
        <a:lstStyle/>
        <a:p>
          <a:endParaRPr lang="en-US"/>
        </a:p>
      </dgm:t>
    </dgm:pt>
    <dgm:pt modelId="{1025686E-FC44-47A3-B70E-9725883DA9E5}" type="pres">
      <dgm:prSet presAssocID="{C2DDEFD5-24C9-4781-AAED-7BC82CE7DB92}" presName="levelTx" presStyleLbl="revTx" presStyleIdx="0" presStyleCnt="0">
        <dgm:presLayoutVars>
          <dgm:chMax val="1"/>
          <dgm:bulletEnabled val="1"/>
        </dgm:presLayoutVars>
      </dgm:prSet>
      <dgm:spPr/>
      <dgm:t>
        <a:bodyPr/>
        <a:lstStyle/>
        <a:p>
          <a:endParaRPr lang="en-US"/>
        </a:p>
      </dgm:t>
    </dgm:pt>
    <dgm:pt modelId="{6A226910-1B55-43F4-92CC-BCB80E8CDE3C}" type="pres">
      <dgm:prSet presAssocID="{6B81559F-154F-46C8-85C7-9A56B906C3B7}" presName="Name8" presStyleCnt="0"/>
      <dgm:spPr/>
      <dgm:t>
        <a:bodyPr/>
        <a:lstStyle/>
        <a:p>
          <a:endParaRPr lang="en-US"/>
        </a:p>
      </dgm:t>
    </dgm:pt>
    <dgm:pt modelId="{F395B2E5-5EE5-486A-8027-52D25B5CEECA}" type="pres">
      <dgm:prSet presAssocID="{6B81559F-154F-46C8-85C7-9A56B906C3B7}" presName="level" presStyleLbl="node1" presStyleIdx="2" presStyleCnt="3" custLinFactNeighborY="-1538">
        <dgm:presLayoutVars>
          <dgm:chMax val="1"/>
          <dgm:bulletEnabled val="1"/>
        </dgm:presLayoutVars>
      </dgm:prSet>
      <dgm:spPr/>
      <dgm:t>
        <a:bodyPr/>
        <a:lstStyle/>
        <a:p>
          <a:endParaRPr lang="en-US"/>
        </a:p>
      </dgm:t>
    </dgm:pt>
    <dgm:pt modelId="{7BA2B504-F8C9-4295-BBA5-7593354F2AB7}" type="pres">
      <dgm:prSet presAssocID="{6B81559F-154F-46C8-85C7-9A56B906C3B7}" presName="levelTx" presStyleLbl="revTx" presStyleIdx="0" presStyleCnt="0">
        <dgm:presLayoutVars>
          <dgm:chMax val="1"/>
          <dgm:bulletEnabled val="1"/>
        </dgm:presLayoutVars>
      </dgm:prSet>
      <dgm:spPr/>
      <dgm:t>
        <a:bodyPr/>
        <a:lstStyle/>
        <a:p>
          <a:endParaRPr lang="en-US"/>
        </a:p>
      </dgm:t>
    </dgm:pt>
  </dgm:ptLst>
  <dgm:cxnLst>
    <dgm:cxn modelId="{86B89BAE-D59A-4BAA-9992-64C5A7AECA95}" type="presOf" srcId="{0A32AA66-CC74-4B12-8278-FFDBB00D6738}" destId="{0B407F44-B03E-4021-BB36-3822B2F3672D}" srcOrd="0" destOrd="0" presId="urn:microsoft.com/office/officeart/2005/8/layout/pyramid3"/>
    <dgm:cxn modelId="{9BC51598-8E06-4013-A1EB-CB2AFDF32974}" srcId="{A5459EF8-C0F8-4B03-8D02-51D6BEB90AC7}" destId="{6B81559F-154F-46C8-85C7-9A56B906C3B7}" srcOrd="2" destOrd="0" parTransId="{AA6A4CB7-41B2-43AD-9C43-4E00007DD2DD}" sibTransId="{C93A1BAE-C24F-4524-867A-106AD1279CD0}"/>
    <dgm:cxn modelId="{ECAB4BC5-401E-49DD-ABF0-5A7BF143E095}" type="presOf" srcId="{6B81559F-154F-46C8-85C7-9A56B906C3B7}" destId="{7BA2B504-F8C9-4295-BBA5-7593354F2AB7}" srcOrd="1" destOrd="0" presId="urn:microsoft.com/office/officeart/2005/8/layout/pyramid3"/>
    <dgm:cxn modelId="{DBFC0DD8-7811-462C-A83D-262E4C6ECA61}" type="presOf" srcId="{A5459EF8-C0F8-4B03-8D02-51D6BEB90AC7}" destId="{FF5E9040-0EE5-422E-9C4C-2FE3945FD6A0}" srcOrd="0" destOrd="0" presId="urn:microsoft.com/office/officeart/2005/8/layout/pyramid3"/>
    <dgm:cxn modelId="{1AEF20E1-9F26-46DA-A4B5-2736C116AB25}" type="presOf" srcId="{C2DDEFD5-24C9-4781-AAED-7BC82CE7DB92}" destId="{1658F657-54C6-4CE1-B6D0-50F79A78A529}" srcOrd="0" destOrd="0" presId="urn:microsoft.com/office/officeart/2005/8/layout/pyramid3"/>
    <dgm:cxn modelId="{F026B242-76AC-44CA-BC65-D5CA176011BB}" type="presOf" srcId="{C2DDEFD5-24C9-4781-AAED-7BC82CE7DB92}" destId="{1025686E-FC44-47A3-B70E-9725883DA9E5}" srcOrd="1" destOrd="0" presId="urn:microsoft.com/office/officeart/2005/8/layout/pyramid3"/>
    <dgm:cxn modelId="{AB320AF9-1537-4B6E-BA7D-C4AB9A05BEB1}" srcId="{A5459EF8-C0F8-4B03-8D02-51D6BEB90AC7}" destId="{C2DDEFD5-24C9-4781-AAED-7BC82CE7DB92}" srcOrd="1" destOrd="0" parTransId="{A511D5A5-8D00-4661-8672-AF57EFFED9B0}" sibTransId="{BD25AC3F-F4F6-4232-B28B-F4B2A31A5335}"/>
    <dgm:cxn modelId="{08F8C67C-D2FF-4DB2-BAF9-1862FC91E98B}" srcId="{A5459EF8-C0F8-4B03-8D02-51D6BEB90AC7}" destId="{0A32AA66-CC74-4B12-8278-FFDBB00D6738}" srcOrd="0" destOrd="0" parTransId="{71B938D5-7AFF-412C-9ABD-D509D2DF6FDB}" sibTransId="{1B8DA912-B968-4985-A586-55A1C9D65FF8}"/>
    <dgm:cxn modelId="{D41B6793-355B-4D0F-8AE1-2BF89D06384F}" type="presOf" srcId="{6B81559F-154F-46C8-85C7-9A56B906C3B7}" destId="{F395B2E5-5EE5-486A-8027-52D25B5CEECA}" srcOrd="0" destOrd="0" presId="urn:microsoft.com/office/officeart/2005/8/layout/pyramid3"/>
    <dgm:cxn modelId="{8221D8AA-8990-4F11-893B-55AEC8FFAF55}" type="presOf" srcId="{0A32AA66-CC74-4B12-8278-FFDBB00D6738}" destId="{3E89ADB8-9212-407B-A11B-EC76CA30BD4A}" srcOrd="1" destOrd="0" presId="urn:microsoft.com/office/officeart/2005/8/layout/pyramid3"/>
    <dgm:cxn modelId="{1928C7C3-B2A0-4CD4-B66D-37E67E617327}" type="presParOf" srcId="{FF5E9040-0EE5-422E-9C4C-2FE3945FD6A0}" destId="{C597058A-F3B8-481A-B7C7-8C73CF468FA0}" srcOrd="0" destOrd="0" presId="urn:microsoft.com/office/officeart/2005/8/layout/pyramid3"/>
    <dgm:cxn modelId="{4D540991-06FE-4B23-B4E6-76EA3F70179C}" type="presParOf" srcId="{C597058A-F3B8-481A-B7C7-8C73CF468FA0}" destId="{0B407F44-B03E-4021-BB36-3822B2F3672D}" srcOrd="0" destOrd="0" presId="urn:microsoft.com/office/officeart/2005/8/layout/pyramid3"/>
    <dgm:cxn modelId="{DB0F4CB3-6B90-48B1-A648-7E62F61CD263}" type="presParOf" srcId="{C597058A-F3B8-481A-B7C7-8C73CF468FA0}" destId="{3E89ADB8-9212-407B-A11B-EC76CA30BD4A}" srcOrd="1" destOrd="0" presId="urn:microsoft.com/office/officeart/2005/8/layout/pyramid3"/>
    <dgm:cxn modelId="{7AB52FB7-2142-4F0D-8EF3-06B8DABDDB3F}" type="presParOf" srcId="{FF5E9040-0EE5-422E-9C4C-2FE3945FD6A0}" destId="{A32F155A-23F7-419C-B3D0-6742F929881A}" srcOrd="1" destOrd="0" presId="urn:microsoft.com/office/officeart/2005/8/layout/pyramid3"/>
    <dgm:cxn modelId="{B8C22A84-392F-4660-9FF2-3FAA1FD6E12E}" type="presParOf" srcId="{A32F155A-23F7-419C-B3D0-6742F929881A}" destId="{1658F657-54C6-4CE1-B6D0-50F79A78A529}" srcOrd="0" destOrd="0" presId="urn:microsoft.com/office/officeart/2005/8/layout/pyramid3"/>
    <dgm:cxn modelId="{01C85C60-2D56-4551-AD95-5FB4B25FCE54}" type="presParOf" srcId="{A32F155A-23F7-419C-B3D0-6742F929881A}" destId="{1025686E-FC44-47A3-B70E-9725883DA9E5}" srcOrd="1" destOrd="0" presId="urn:microsoft.com/office/officeart/2005/8/layout/pyramid3"/>
    <dgm:cxn modelId="{84501753-C7BE-4CDD-AC0E-F06639AA5B5F}" type="presParOf" srcId="{FF5E9040-0EE5-422E-9C4C-2FE3945FD6A0}" destId="{6A226910-1B55-43F4-92CC-BCB80E8CDE3C}" srcOrd="2" destOrd="0" presId="urn:microsoft.com/office/officeart/2005/8/layout/pyramid3"/>
    <dgm:cxn modelId="{B7740518-EC90-49B2-BF81-D9F7C6F1FD6A}" type="presParOf" srcId="{6A226910-1B55-43F4-92CC-BCB80E8CDE3C}" destId="{F395B2E5-5EE5-486A-8027-52D25B5CEECA}" srcOrd="0" destOrd="0" presId="urn:microsoft.com/office/officeart/2005/8/layout/pyramid3"/>
    <dgm:cxn modelId="{D59495BF-2B7C-4925-8989-1744552E0348}" type="presParOf" srcId="{6A226910-1B55-43F4-92CC-BCB80E8CDE3C}" destId="{7BA2B504-F8C9-4295-BBA5-7593354F2AB7}"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9ADF45-67DF-467B-85B3-7459626083FD}" type="doc">
      <dgm:prSet loTypeId="urn:microsoft.com/office/officeart/2005/8/layout/pyramid2" loCatId="pyramid" qsTypeId="urn:microsoft.com/office/officeart/2005/8/quickstyle/simple1" qsCatId="simple" csTypeId="urn:microsoft.com/office/officeart/2005/8/colors/accent6_5" csCatId="accent6" phldr="1"/>
      <dgm:spPr/>
      <dgm:t>
        <a:bodyPr/>
        <a:lstStyle/>
        <a:p>
          <a:endParaRPr lang="en-US"/>
        </a:p>
      </dgm:t>
    </dgm:pt>
    <dgm:pt modelId="{42C56BAD-5AF4-4E6A-B9A3-9F6DFB6E12A5}">
      <dgm:prSet custT="1"/>
      <dgm:spPr/>
      <dgm:t>
        <a:bodyPr/>
        <a:lstStyle/>
        <a:p>
          <a:pPr rtl="0"/>
          <a:r>
            <a:rPr lang="en-US" sz="2400" dirty="0" smtClean="0">
              <a:latin typeface="Arial" pitchFamily="34" charset="0"/>
              <a:cs typeface="Arial" pitchFamily="34" charset="0"/>
            </a:rPr>
            <a:t>70% of the time child’s head hits the ground first</a:t>
          </a:r>
          <a:endParaRPr lang="en-US" sz="2400" dirty="0">
            <a:latin typeface="Arial" pitchFamily="34" charset="0"/>
            <a:cs typeface="Arial" pitchFamily="34" charset="0"/>
          </a:endParaRPr>
        </a:p>
      </dgm:t>
    </dgm:pt>
    <dgm:pt modelId="{94D49263-2519-4E81-A884-5542EB760955}" type="parTrans" cxnId="{264FC832-435D-48E5-B4F7-FAA027B85F74}">
      <dgm:prSet/>
      <dgm:spPr/>
      <dgm:t>
        <a:bodyPr/>
        <a:lstStyle/>
        <a:p>
          <a:endParaRPr lang="en-US"/>
        </a:p>
      </dgm:t>
    </dgm:pt>
    <dgm:pt modelId="{1BEFB6D6-63DE-49A7-910A-B3787B4C4422}" type="sibTrans" cxnId="{264FC832-435D-48E5-B4F7-FAA027B85F74}">
      <dgm:prSet/>
      <dgm:spPr/>
      <dgm:t>
        <a:bodyPr/>
        <a:lstStyle/>
        <a:p>
          <a:endParaRPr lang="en-US"/>
        </a:p>
      </dgm:t>
    </dgm:pt>
    <dgm:pt modelId="{565324E5-E013-4497-9903-0802A84C91B9}">
      <dgm:prSet custT="1"/>
      <dgm:spPr/>
      <dgm:t>
        <a:bodyPr/>
        <a:lstStyle/>
        <a:p>
          <a:pPr rtl="0"/>
          <a:r>
            <a:rPr lang="en-US" sz="2400" dirty="0" smtClean="0">
              <a:latin typeface="Arial" pitchFamily="34" charset="0"/>
              <a:cs typeface="Arial" pitchFamily="34" charset="0"/>
            </a:rPr>
            <a:t>Helmet use can reduce the risk of injury by 85%</a:t>
          </a:r>
          <a:endParaRPr lang="en-US" sz="2400" dirty="0">
            <a:latin typeface="Arial" pitchFamily="34" charset="0"/>
            <a:cs typeface="Arial" pitchFamily="34" charset="0"/>
          </a:endParaRPr>
        </a:p>
      </dgm:t>
    </dgm:pt>
    <dgm:pt modelId="{A78EF880-B30A-4E39-AB3A-52FA2ED1FD55}" type="sibTrans" cxnId="{3D562059-0A80-4B2B-AB40-0E1D32DE2235}">
      <dgm:prSet/>
      <dgm:spPr/>
      <dgm:t>
        <a:bodyPr/>
        <a:lstStyle/>
        <a:p>
          <a:endParaRPr lang="en-US"/>
        </a:p>
      </dgm:t>
    </dgm:pt>
    <dgm:pt modelId="{725FBE9A-3787-4230-A9E2-79C171AC24E2}" type="parTrans" cxnId="{3D562059-0A80-4B2B-AB40-0E1D32DE2235}">
      <dgm:prSet/>
      <dgm:spPr/>
      <dgm:t>
        <a:bodyPr/>
        <a:lstStyle/>
        <a:p>
          <a:endParaRPr lang="en-US"/>
        </a:p>
      </dgm:t>
    </dgm:pt>
    <dgm:pt modelId="{77473F6C-8A19-40D2-8524-E7A90CB625E8}">
      <dgm:prSet custT="1"/>
      <dgm:spPr/>
      <dgm:t>
        <a:bodyPr/>
        <a:lstStyle/>
        <a:p>
          <a:pPr rtl="0"/>
          <a:r>
            <a:rPr lang="en-US" sz="2400" dirty="0" smtClean="0">
              <a:latin typeface="Arial" pitchFamily="34" charset="0"/>
              <a:cs typeface="Arial" pitchFamily="34" charset="0"/>
            </a:rPr>
            <a:t> 45% of children always wear a helmet while bicycling</a:t>
          </a:r>
          <a:endParaRPr lang="en-US" sz="2400" dirty="0">
            <a:latin typeface="Arial" pitchFamily="34" charset="0"/>
            <a:cs typeface="Arial" pitchFamily="34" charset="0"/>
          </a:endParaRPr>
        </a:p>
      </dgm:t>
    </dgm:pt>
    <dgm:pt modelId="{D0ABEAB7-CA40-476F-BB62-28A0F8C6DB96}" type="sibTrans" cxnId="{147C89E5-65F6-41BC-9924-761C09307B8F}">
      <dgm:prSet/>
      <dgm:spPr/>
      <dgm:t>
        <a:bodyPr/>
        <a:lstStyle/>
        <a:p>
          <a:endParaRPr lang="en-US"/>
        </a:p>
      </dgm:t>
    </dgm:pt>
    <dgm:pt modelId="{8DB6BF9F-AEEC-4429-8B6B-A49AA34CA4E5}" type="parTrans" cxnId="{147C89E5-65F6-41BC-9924-761C09307B8F}">
      <dgm:prSet/>
      <dgm:spPr/>
      <dgm:t>
        <a:bodyPr/>
        <a:lstStyle/>
        <a:p>
          <a:endParaRPr lang="en-US"/>
        </a:p>
      </dgm:t>
    </dgm:pt>
    <dgm:pt modelId="{CF257685-F784-4C17-B0F7-5667E7D6DA8F}" type="pres">
      <dgm:prSet presAssocID="{C39ADF45-67DF-467B-85B3-7459626083FD}" presName="compositeShape" presStyleCnt="0">
        <dgm:presLayoutVars>
          <dgm:dir/>
          <dgm:resizeHandles/>
        </dgm:presLayoutVars>
      </dgm:prSet>
      <dgm:spPr/>
      <dgm:t>
        <a:bodyPr/>
        <a:lstStyle/>
        <a:p>
          <a:endParaRPr lang="en-US"/>
        </a:p>
      </dgm:t>
    </dgm:pt>
    <dgm:pt modelId="{45ED9A70-291D-4D48-9D6C-ECB0D1B0AADD}" type="pres">
      <dgm:prSet presAssocID="{C39ADF45-67DF-467B-85B3-7459626083FD}" presName="pyramid" presStyleLbl="node1" presStyleIdx="0" presStyleCnt="1" custLinFactNeighborX="1164"/>
      <dgm:spPr/>
      <dgm:t>
        <a:bodyPr/>
        <a:lstStyle/>
        <a:p>
          <a:endParaRPr lang="en-US"/>
        </a:p>
      </dgm:t>
    </dgm:pt>
    <dgm:pt modelId="{631256A4-6918-4553-A5CC-515B78D6DABB}" type="pres">
      <dgm:prSet presAssocID="{C39ADF45-67DF-467B-85B3-7459626083FD}" presName="theList" presStyleCnt="0"/>
      <dgm:spPr/>
      <dgm:t>
        <a:bodyPr/>
        <a:lstStyle/>
        <a:p>
          <a:endParaRPr lang="en-US"/>
        </a:p>
      </dgm:t>
    </dgm:pt>
    <dgm:pt modelId="{C643E469-D5EF-4049-B1AE-9C165BCA1317}" type="pres">
      <dgm:prSet presAssocID="{42C56BAD-5AF4-4E6A-B9A3-9F6DFB6E12A5}" presName="aNode" presStyleLbl="fgAcc1" presStyleIdx="0" presStyleCnt="3" custScaleX="105172">
        <dgm:presLayoutVars>
          <dgm:bulletEnabled val="1"/>
        </dgm:presLayoutVars>
      </dgm:prSet>
      <dgm:spPr/>
      <dgm:t>
        <a:bodyPr/>
        <a:lstStyle/>
        <a:p>
          <a:endParaRPr lang="en-US"/>
        </a:p>
      </dgm:t>
    </dgm:pt>
    <dgm:pt modelId="{4052DD7B-09EE-4C35-902D-0A0E4DC5098E}" type="pres">
      <dgm:prSet presAssocID="{42C56BAD-5AF4-4E6A-B9A3-9F6DFB6E12A5}" presName="aSpace" presStyleCnt="0"/>
      <dgm:spPr/>
      <dgm:t>
        <a:bodyPr/>
        <a:lstStyle/>
        <a:p>
          <a:endParaRPr lang="en-US"/>
        </a:p>
      </dgm:t>
    </dgm:pt>
    <dgm:pt modelId="{F6C8D400-2187-44C0-B7EA-F0A34D14E24D}" type="pres">
      <dgm:prSet presAssocID="{565324E5-E013-4497-9903-0802A84C91B9}" presName="aNode" presStyleLbl="fgAcc1" presStyleIdx="1" presStyleCnt="3" custScaleX="110477">
        <dgm:presLayoutVars>
          <dgm:bulletEnabled val="1"/>
        </dgm:presLayoutVars>
      </dgm:prSet>
      <dgm:spPr/>
      <dgm:t>
        <a:bodyPr/>
        <a:lstStyle/>
        <a:p>
          <a:endParaRPr lang="en-US"/>
        </a:p>
      </dgm:t>
    </dgm:pt>
    <dgm:pt modelId="{D408E816-6A7F-4F14-AECA-12A09B6A780D}" type="pres">
      <dgm:prSet presAssocID="{565324E5-E013-4497-9903-0802A84C91B9}" presName="aSpace" presStyleCnt="0"/>
      <dgm:spPr/>
      <dgm:t>
        <a:bodyPr/>
        <a:lstStyle/>
        <a:p>
          <a:endParaRPr lang="en-US"/>
        </a:p>
      </dgm:t>
    </dgm:pt>
    <dgm:pt modelId="{F44E9D6B-1754-415E-9A28-1E1D52F12CEE}" type="pres">
      <dgm:prSet presAssocID="{77473F6C-8A19-40D2-8524-E7A90CB625E8}" presName="aNode" presStyleLbl="fgAcc1" presStyleIdx="2" presStyleCnt="3" custScaleX="114058">
        <dgm:presLayoutVars>
          <dgm:bulletEnabled val="1"/>
        </dgm:presLayoutVars>
      </dgm:prSet>
      <dgm:spPr/>
      <dgm:t>
        <a:bodyPr/>
        <a:lstStyle/>
        <a:p>
          <a:endParaRPr lang="en-US"/>
        </a:p>
      </dgm:t>
    </dgm:pt>
    <dgm:pt modelId="{7897AFF3-5190-41D1-8091-A831AB7B3955}" type="pres">
      <dgm:prSet presAssocID="{77473F6C-8A19-40D2-8524-E7A90CB625E8}" presName="aSpace" presStyleCnt="0"/>
      <dgm:spPr/>
      <dgm:t>
        <a:bodyPr/>
        <a:lstStyle/>
        <a:p>
          <a:endParaRPr lang="en-US"/>
        </a:p>
      </dgm:t>
    </dgm:pt>
  </dgm:ptLst>
  <dgm:cxnLst>
    <dgm:cxn modelId="{22C32859-1A97-4381-BF24-3B6D3F2AF359}" type="presOf" srcId="{C39ADF45-67DF-467B-85B3-7459626083FD}" destId="{CF257685-F784-4C17-B0F7-5667E7D6DA8F}" srcOrd="0" destOrd="0" presId="urn:microsoft.com/office/officeart/2005/8/layout/pyramid2"/>
    <dgm:cxn modelId="{264FC832-435D-48E5-B4F7-FAA027B85F74}" srcId="{C39ADF45-67DF-467B-85B3-7459626083FD}" destId="{42C56BAD-5AF4-4E6A-B9A3-9F6DFB6E12A5}" srcOrd="0" destOrd="0" parTransId="{94D49263-2519-4E81-A884-5542EB760955}" sibTransId="{1BEFB6D6-63DE-49A7-910A-B3787B4C4422}"/>
    <dgm:cxn modelId="{51EA976B-8604-4D57-A705-988DD20B9FF7}" type="presOf" srcId="{77473F6C-8A19-40D2-8524-E7A90CB625E8}" destId="{F44E9D6B-1754-415E-9A28-1E1D52F12CEE}" srcOrd="0" destOrd="0" presId="urn:microsoft.com/office/officeart/2005/8/layout/pyramid2"/>
    <dgm:cxn modelId="{3D562059-0A80-4B2B-AB40-0E1D32DE2235}" srcId="{C39ADF45-67DF-467B-85B3-7459626083FD}" destId="{565324E5-E013-4497-9903-0802A84C91B9}" srcOrd="1" destOrd="0" parTransId="{725FBE9A-3787-4230-A9E2-79C171AC24E2}" sibTransId="{A78EF880-B30A-4E39-AB3A-52FA2ED1FD55}"/>
    <dgm:cxn modelId="{B15B09BB-B503-4DC1-9463-E231094B7A65}" type="presOf" srcId="{565324E5-E013-4497-9903-0802A84C91B9}" destId="{F6C8D400-2187-44C0-B7EA-F0A34D14E24D}" srcOrd="0" destOrd="0" presId="urn:microsoft.com/office/officeart/2005/8/layout/pyramid2"/>
    <dgm:cxn modelId="{4A2057C1-7D3D-441E-AA5B-7C6D956F1178}" type="presOf" srcId="{42C56BAD-5AF4-4E6A-B9A3-9F6DFB6E12A5}" destId="{C643E469-D5EF-4049-B1AE-9C165BCA1317}" srcOrd="0" destOrd="0" presId="urn:microsoft.com/office/officeart/2005/8/layout/pyramid2"/>
    <dgm:cxn modelId="{147C89E5-65F6-41BC-9924-761C09307B8F}" srcId="{C39ADF45-67DF-467B-85B3-7459626083FD}" destId="{77473F6C-8A19-40D2-8524-E7A90CB625E8}" srcOrd="2" destOrd="0" parTransId="{8DB6BF9F-AEEC-4429-8B6B-A49AA34CA4E5}" sibTransId="{D0ABEAB7-CA40-476F-BB62-28A0F8C6DB96}"/>
    <dgm:cxn modelId="{548BAF8A-0601-4E2F-B64F-D44567331C75}" type="presParOf" srcId="{CF257685-F784-4C17-B0F7-5667E7D6DA8F}" destId="{45ED9A70-291D-4D48-9D6C-ECB0D1B0AADD}" srcOrd="0" destOrd="0" presId="urn:microsoft.com/office/officeart/2005/8/layout/pyramid2"/>
    <dgm:cxn modelId="{5D1EA330-7AB9-474C-8FE7-5C1BA9CBE7D5}" type="presParOf" srcId="{CF257685-F784-4C17-B0F7-5667E7D6DA8F}" destId="{631256A4-6918-4553-A5CC-515B78D6DABB}" srcOrd="1" destOrd="0" presId="urn:microsoft.com/office/officeart/2005/8/layout/pyramid2"/>
    <dgm:cxn modelId="{46C2E345-135D-4C22-9346-A7A70BDBECF5}" type="presParOf" srcId="{631256A4-6918-4553-A5CC-515B78D6DABB}" destId="{C643E469-D5EF-4049-B1AE-9C165BCA1317}" srcOrd="0" destOrd="0" presId="urn:microsoft.com/office/officeart/2005/8/layout/pyramid2"/>
    <dgm:cxn modelId="{DDCE6FD1-E990-4980-9B24-26840CF35FCD}" type="presParOf" srcId="{631256A4-6918-4553-A5CC-515B78D6DABB}" destId="{4052DD7B-09EE-4C35-902D-0A0E4DC5098E}" srcOrd="1" destOrd="0" presId="urn:microsoft.com/office/officeart/2005/8/layout/pyramid2"/>
    <dgm:cxn modelId="{015F84BD-A9C8-4B2A-9D49-F1621795E19F}" type="presParOf" srcId="{631256A4-6918-4553-A5CC-515B78D6DABB}" destId="{F6C8D400-2187-44C0-B7EA-F0A34D14E24D}" srcOrd="2" destOrd="0" presId="urn:microsoft.com/office/officeart/2005/8/layout/pyramid2"/>
    <dgm:cxn modelId="{CF73F42A-2931-436C-940B-EE5EC7964BE8}" type="presParOf" srcId="{631256A4-6918-4553-A5CC-515B78D6DABB}" destId="{D408E816-6A7F-4F14-AECA-12A09B6A780D}" srcOrd="3" destOrd="0" presId="urn:microsoft.com/office/officeart/2005/8/layout/pyramid2"/>
    <dgm:cxn modelId="{A4BB6FDC-EBC3-45D0-AFB4-D8318013F688}" type="presParOf" srcId="{631256A4-6918-4553-A5CC-515B78D6DABB}" destId="{F44E9D6B-1754-415E-9A28-1E1D52F12CEE}" srcOrd="4" destOrd="0" presId="urn:microsoft.com/office/officeart/2005/8/layout/pyramid2"/>
    <dgm:cxn modelId="{992ABB07-328A-4DA7-985D-BDA99053C072}" type="presParOf" srcId="{631256A4-6918-4553-A5CC-515B78D6DABB}" destId="{7897AFF3-5190-41D1-8091-A831AB7B3955}"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B175EF-55DA-40CC-A8D5-5889FC55A8C5}" type="doc">
      <dgm:prSet loTypeId="urn:microsoft.com/office/officeart/2005/8/layout/vList2" loCatId="list" qsTypeId="urn:microsoft.com/office/officeart/2005/8/quickstyle/simple1" qsCatId="simple" csTypeId="urn:microsoft.com/office/officeart/2005/8/colors/accent6_5" csCatId="accent6"/>
      <dgm:spPr/>
      <dgm:t>
        <a:bodyPr/>
        <a:lstStyle/>
        <a:p>
          <a:endParaRPr lang="en-US"/>
        </a:p>
      </dgm:t>
    </dgm:pt>
    <dgm:pt modelId="{897641CF-8464-442D-B200-0B6783E1E765}">
      <dgm:prSet custT="1"/>
      <dgm:spPr/>
      <dgm:t>
        <a:bodyPr/>
        <a:lstStyle/>
        <a:p>
          <a:pPr algn="ctr" rtl="0"/>
          <a:r>
            <a:rPr lang="en-US" sz="2800" dirty="0" smtClean="0">
              <a:latin typeface="Arial" pitchFamily="34" charset="0"/>
              <a:cs typeface="Arial" pitchFamily="34" charset="0"/>
            </a:rPr>
            <a:t>Over the handlebars</a:t>
          </a:r>
          <a:endParaRPr lang="en-US" sz="2800" dirty="0">
            <a:latin typeface="Arial" pitchFamily="34" charset="0"/>
            <a:cs typeface="Arial" pitchFamily="34" charset="0"/>
          </a:endParaRPr>
        </a:p>
      </dgm:t>
    </dgm:pt>
    <dgm:pt modelId="{BC1BF970-6BBA-4E3A-8073-F4E7578805A8}" type="parTrans" cxnId="{89D882A2-1DE6-4268-B9B4-CADC4B560713}">
      <dgm:prSet/>
      <dgm:spPr/>
      <dgm:t>
        <a:bodyPr/>
        <a:lstStyle/>
        <a:p>
          <a:endParaRPr lang="en-US"/>
        </a:p>
      </dgm:t>
    </dgm:pt>
    <dgm:pt modelId="{9EF4C3B5-D74C-4E01-8420-53462AB76034}" type="sibTrans" cxnId="{89D882A2-1DE6-4268-B9B4-CADC4B560713}">
      <dgm:prSet/>
      <dgm:spPr/>
      <dgm:t>
        <a:bodyPr/>
        <a:lstStyle/>
        <a:p>
          <a:endParaRPr lang="en-US"/>
        </a:p>
      </dgm:t>
    </dgm:pt>
    <dgm:pt modelId="{302F3BE3-E116-40F9-8DC4-1D9C51462562}">
      <dgm:prSet custT="1"/>
      <dgm:spPr/>
      <dgm:t>
        <a:bodyPr/>
        <a:lstStyle/>
        <a:p>
          <a:pPr algn="ctr" rtl="0"/>
          <a:r>
            <a:rPr lang="en-US" sz="2800" dirty="0" smtClean="0">
              <a:latin typeface="Arial" pitchFamily="34" charset="0"/>
              <a:cs typeface="Arial" pitchFamily="34" charset="0"/>
            </a:rPr>
            <a:t>Collisions with motor vehicles </a:t>
          </a:r>
          <a:endParaRPr lang="en-US" sz="2800" dirty="0">
            <a:latin typeface="Arial" pitchFamily="34" charset="0"/>
            <a:cs typeface="Arial" pitchFamily="34" charset="0"/>
          </a:endParaRPr>
        </a:p>
      </dgm:t>
    </dgm:pt>
    <dgm:pt modelId="{C54A37F7-EDF2-4287-8C80-BC057CC2632F}" type="parTrans" cxnId="{BAF6DDE7-D40C-4816-B03D-8FCCA2E6B40E}">
      <dgm:prSet/>
      <dgm:spPr/>
      <dgm:t>
        <a:bodyPr/>
        <a:lstStyle/>
        <a:p>
          <a:endParaRPr lang="en-US"/>
        </a:p>
      </dgm:t>
    </dgm:pt>
    <dgm:pt modelId="{F36AF750-2F5B-4DD6-8529-1C5A18E5CBE0}" type="sibTrans" cxnId="{BAF6DDE7-D40C-4816-B03D-8FCCA2E6B40E}">
      <dgm:prSet/>
      <dgm:spPr/>
      <dgm:t>
        <a:bodyPr/>
        <a:lstStyle/>
        <a:p>
          <a:endParaRPr lang="en-US"/>
        </a:p>
      </dgm:t>
    </dgm:pt>
    <dgm:pt modelId="{107EBA71-679F-48D9-866E-1F66EC3B2AAE}">
      <dgm:prSet custT="1"/>
      <dgm:spPr/>
      <dgm:t>
        <a:bodyPr/>
        <a:lstStyle/>
        <a:p>
          <a:pPr algn="ctr" rtl="0"/>
          <a:r>
            <a:rPr lang="en-US" sz="2800" dirty="0" smtClean="0">
              <a:latin typeface="Arial" pitchFamily="34" charset="0"/>
              <a:cs typeface="Arial" pitchFamily="34" charset="0"/>
            </a:rPr>
            <a:t>Handlebar injuries</a:t>
          </a:r>
          <a:endParaRPr lang="en-US" sz="2800" dirty="0">
            <a:latin typeface="Arial" pitchFamily="34" charset="0"/>
            <a:cs typeface="Arial" pitchFamily="34" charset="0"/>
          </a:endParaRPr>
        </a:p>
      </dgm:t>
    </dgm:pt>
    <dgm:pt modelId="{416237E2-0F30-4BBE-B225-3CA07BD78809}" type="parTrans" cxnId="{5194E8AD-8A34-4D44-B9E0-5B09E203C874}">
      <dgm:prSet/>
      <dgm:spPr/>
      <dgm:t>
        <a:bodyPr/>
        <a:lstStyle/>
        <a:p>
          <a:endParaRPr lang="en-US"/>
        </a:p>
      </dgm:t>
    </dgm:pt>
    <dgm:pt modelId="{27C53ABE-F9BF-4856-90DE-8E8F718C98C4}" type="sibTrans" cxnId="{5194E8AD-8A34-4D44-B9E0-5B09E203C874}">
      <dgm:prSet/>
      <dgm:spPr/>
      <dgm:t>
        <a:bodyPr/>
        <a:lstStyle/>
        <a:p>
          <a:endParaRPr lang="en-US"/>
        </a:p>
      </dgm:t>
    </dgm:pt>
    <dgm:pt modelId="{580B878F-5C72-4CA4-AAEE-39206FEA0914}" type="pres">
      <dgm:prSet presAssocID="{D5B175EF-55DA-40CC-A8D5-5889FC55A8C5}" presName="linear" presStyleCnt="0">
        <dgm:presLayoutVars>
          <dgm:animLvl val="lvl"/>
          <dgm:resizeHandles val="exact"/>
        </dgm:presLayoutVars>
      </dgm:prSet>
      <dgm:spPr/>
      <dgm:t>
        <a:bodyPr/>
        <a:lstStyle/>
        <a:p>
          <a:endParaRPr lang="en-US"/>
        </a:p>
      </dgm:t>
    </dgm:pt>
    <dgm:pt modelId="{4C9568D4-BE56-4BC9-AC21-B9B27B6DE47D}" type="pres">
      <dgm:prSet presAssocID="{897641CF-8464-442D-B200-0B6783E1E765}" presName="parentText" presStyleLbl="node1" presStyleIdx="0" presStyleCnt="3">
        <dgm:presLayoutVars>
          <dgm:chMax val="0"/>
          <dgm:bulletEnabled val="1"/>
        </dgm:presLayoutVars>
      </dgm:prSet>
      <dgm:spPr/>
      <dgm:t>
        <a:bodyPr/>
        <a:lstStyle/>
        <a:p>
          <a:endParaRPr lang="en-US"/>
        </a:p>
      </dgm:t>
    </dgm:pt>
    <dgm:pt modelId="{ED2B6698-B133-4055-BCD0-F12D3A834520}" type="pres">
      <dgm:prSet presAssocID="{9EF4C3B5-D74C-4E01-8420-53462AB76034}" presName="spacer" presStyleCnt="0"/>
      <dgm:spPr/>
      <dgm:t>
        <a:bodyPr/>
        <a:lstStyle/>
        <a:p>
          <a:endParaRPr lang="en-US"/>
        </a:p>
      </dgm:t>
    </dgm:pt>
    <dgm:pt modelId="{810A85B2-F4B0-4091-A9CF-333EF9277D53}" type="pres">
      <dgm:prSet presAssocID="{302F3BE3-E116-40F9-8DC4-1D9C51462562}" presName="parentText" presStyleLbl="node1" presStyleIdx="1" presStyleCnt="3">
        <dgm:presLayoutVars>
          <dgm:chMax val="0"/>
          <dgm:bulletEnabled val="1"/>
        </dgm:presLayoutVars>
      </dgm:prSet>
      <dgm:spPr/>
      <dgm:t>
        <a:bodyPr/>
        <a:lstStyle/>
        <a:p>
          <a:endParaRPr lang="en-US"/>
        </a:p>
      </dgm:t>
    </dgm:pt>
    <dgm:pt modelId="{AC1A3EDE-9951-4059-9824-51F9979907F7}" type="pres">
      <dgm:prSet presAssocID="{F36AF750-2F5B-4DD6-8529-1C5A18E5CBE0}" presName="spacer" presStyleCnt="0"/>
      <dgm:spPr/>
      <dgm:t>
        <a:bodyPr/>
        <a:lstStyle/>
        <a:p>
          <a:endParaRPr lang="en-US"/>
        </a:p>
      </dgm:t>
    </dgm:pt>
    <dgm:pt modelId="{A3546C0F-ACB4-4438-BC5E-026F97A6545C}" type="pres">
      <dgm:prSet presAssocID="{107EBA71-679F-48D9-866E-1F66EC3B2AAE}" presName="parentText" presStyleLbl="node1" presStyleIdx="2" presStyleCnt="3">
        <dgm:presLayoutVars>
          <dgm:chMax val="0"/>
          <dgm:bulletEnabled val="1"/>
        </dgm:presLayoutVars>
      </dgm:prSet>
      <dgm:spPr/>
      <dgm:t>
        <a:bodyPr/>
        <a:lstStyle/>
        <a:p>
          <a:endParaRPr lang="en-US"/>
        </a:p>
      </dgm:t>
    </dgm:pt>
  </dgm:ptLst>
  <dgm:cxnLst>
    <dgm:cxn modelId="{A2D262B6-90D4-4902-B9BF-0DBF3BB726AE}" type="presOf" srcId="{302F3BE3-E116-40F9-8DC4-1D9C51462562}" destId="{810A85B2-F4B0-4091-A9CF-333EF9277D53}" srcOrd="0" destOrd="0" presId="urn:microsoft.com/office/officeart/2005/8/layout/vList2"/>
    <dgm:cxn modelId="{BAF6DDE7-D40C-4816-B03D-8FCCA2E6B40E}" srcId="{D5B175EF-55DA-40CC-A8D5-5889FC55A8C5}" destId="{302F3BE3-E116-40F9-8DC4-1D9C51462562}" srcOrd="1" destOrd="0" parTransId="{C54A37F7-EDF2-4287-8C80-BC057CC2632F}" sibTransId="{F36AF750-2F5B-4DD6-8529-1C5A18E5CBE0}"/>
    <dgm:cxn modelId="{59BF496D-5A72-4E30-8E7A-88554DCE9283}" type="presOf" srcId="{D5B175EF-55DA-40CC-A8D5-5889FC55A8C5}" destId="{580B878F-5C72-4CA4-AAEE-39206FEA0914}" srcOrd="0" destOrd="0" presId="urn:microsoft.com/office/officeart/2005/8/layout/vList2"/>
    <dgm:cxn modelId="{5194E8AD-8A34-4D44-B9E0-5B09E203C874}" srcId="{D5B175EF-55DA-40CC-A8D5-5889FC55A8C5}" destId="{107EBA71-679F-48D9-866E-1F66EC3B2AAE}" srcOrd="2" destOrd="0" parTransId="{416237E2-0F30-4BBE-B225-3CA07BD78809}" sibTransId="{27C53ABE-F9BF-4856-90DE-8E8F718C98C4}"/>
    <dgm:cxn modelId="{E4F5AEEA-8B2D-4213-8591-224D8B1D721D}" type="presOf" srcId="{897641CF-8464-442D-B200-0B6783E1E765}" destId="{4C9568D4-BE56-4BC9-AC21-B9B27B6DE47D}" srcOrd="0" destOrd="0" presId="urn:microsoft.com/office/officeart/2005/8/layout/vList2"/>
    <dgm:cxn modelId="{3D8F5F67-4754-4471-8118-6E8C765A5050}" type="presOf" srcId="{107EBA71-679F-48D9-866E-1F66EC3B2AAE}" destId="{A3546C0F-ACB4-4438-BC5E-026F97A6545C}" srcOrd="0" destOrd="0" presId="urn:microsoft.com/office/officeart/2005/8/layout/vList2"/>
    <dgm:cxn modelId="{89D882A2-1DE6-4268-B9B4-CADC4B560713}" srcId="{D5B175EF-55DA-40CC-A8D5-5889FC55A8C5}" destId="{897641CF-8464-442D-B200-0B6783E1E765}" srcOrd="0" destOrd="0" parTransId="{BC1BF970-6BBA-4E3A-8073-F4E7578805A8}" sibTransId="{9EF4C3B5-D74C-4E01-8420-53462AB76034}"/>
    <dgm:cxn modelId="{3B9FAF28-75C0-4AB3-9BE1-CA2347F5D48C}" type="presParOf" srcId="{580B878F-5C72-4CA4-AAEE-39206FEA0914}" destId="{4C9568D4-BE56-4BC9-AC21-B9B27B6DE47D}" srcOrd="0" destOrd="0" presId="urn:microsoft.com/office/officeart/2005/8/layout/vList2"/>
    <dgm:cxn modelId="{C74C640D-E9BA-492F-B1A3-9780F18B1B9C}" type="presParOf" srcId="{580B878F-5C72-4CA4-AAEE-39206FEA0914}" destId="{ED2B6698-B133-4055-BCD0-F12D3A834520}" srcOrd="1" destOrd="0" presId="urn:microsoft.com/office/officeart/2005/8/layout/vList2"/>
    <dgm:cxn modelId="{76049193-B7BE-4C52-81B4-487E61185DED}" type="presParOf" srcId="{580B878F-5C72-4CA4-AAEE-39206FEA0914}" destId="{810A85B2-F4B0-4091-A9CF-333EF9277D53}" srcOrd="2" destOrd="0" presId="urn:microsoft.com/office/officeart/2005/8/layout/vList2"/>
    <dgm:cxn modelId="{3A7A42EA-AB37-472F-9E3B-F81679DD7006}" type="presParOf" srcId="{580B878F-5C72-4CA4-AAEE-39206FEA0914}" destId="{AC1A3EDE-9951-4059-9824-51F9979907F7}" srcOrd="3" destOrd="0" presId="urn:microsoft.com/office/officeart/2005/8/layout/vList2"/>
    <dgm:cxn modelId="{EB0EF2DC-0C0A-4904-A31B-614FD954E42A}" type="presParOf" srcId="{580B878F-5C72-4CA4-AAEE-39206FEA0914}" destId="{A3546C0F-ACB4-4438-BC5E-026F97A6545C}"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0F647A-D7D0-419F-9A90-71A8978501C6}" type="doc">
      <dgm:prSet loTypeId="urn:microsoft.com/office/officeart/2005/8/layout/vList3#1" loCatId="list" qsTypeId="urn:microsoft.com/office/officeart/2005/8/quickstyle/simple1" qsCatId="simple" csTypeId="urn:microsoft.com/office/officeart/2005/8/colors/accent2_5" csCatId="accent2" phldr="1"/>
      <dgm:spPr/>
      <dgm:t>
        <a:bodyPr/>
        <a:lstStyle/>
        <a:p>
          <a:endParaRPr lang="en-US"/>
        </a:p>
      </dgm:t>
    </dgm:pt>
    <dgm:pt modelId="{C36A7404-B255-4F90-8AC2-9164FA7DC889}">
      <dgm:prSet custT="1"/>
      <dgm:spPr/>
      <dgm:t>
        <a:bodyPr/>
        <a:lstStyle/>
        <a:p>
          <a:pPr rtl="0"/>
          <a:r>
            <a:rPr lang="en-US" sz="2400" dirty="0" smtClean="0">
              <a:latin typeface="Arial" pitchFamily="34" charset="0"/>
              <a:cs typeface="Arial" pitchFamily="34" charset="0"/>
            </a:rPr>
            <a:t>Birth to 2 yrs fall head first </a:t>
          </a:r>
          <a:endParaRPr lang="en-US" sz="2400" dirty="0">
            <a:latin typeface="Arial" pitchFamily="34" charset="0"/>
            <a:cs typeface="Arial" pitchFamily="34" charset="0"/>
          </a:endParaRPr>
        </a:p>
      </dgm:t>
    </dgm:pt>
    <dgm:pt modelId="{7118DC34-A631-4247-B009-1E6B304F7463}" type="parTrans" cxnId="{0CF8312A-B3E7-45BB-B5C5-BA5F8F256FD9}">
      <dgm:prSet/>
      <dgm:spPr/>
      <dgm:t>
        <a:bodyPr/>
        <a:lstStyle/>
        <a:p>
          <a:endParaRPr lang="en-US"/>
        </a:p>
      </dgm:t>
    </dgm:pt>
    <dgm:pt modelId="{D1BAE1D0-75E0-4853-8A84-1090E31D59DC}" type="sibTrans" cxnId="{0CF8312A-B3E7-45BB-B5C5-BA5F8F256FD9}">
      <dgm:prSet/>
      <dgm:spPr/>
      <dgm:t>
        <a:bodyPr/>
        <a:lstStyle/>
        <a:p>
          <a:endParaRPr lang="en-US"/>
        </a:p>
      </dgm:t>
    </dgm:pt>
    <dgm:pt modelId="{663C623B-49CD-4362-9E75-72E01A14F62C}">
      <dgm:prSet custT="1"/>
      <dgm:spPr/>
      <dgm:t>
        <a:bodyPr/>
        <a:lstStyle/>
        <a:p>
          <a:pPr rtl="0"/>
          <a:r>
            <a:rPr lang="en-US" sz="2400" dirty="0" smtClean="0">
              <a:latin typeface="Arial" pitchFamily="34" charset="0"/>
              <a:cs typeface="Arial" pitchFamily="34" charset="0"/>
            </a:rPr>
            <a:t>3 to 10 years tend to fall on hands and feet</a:t>
          </a:r>
          <a:endParaRPr lang="en-US" sz="2400" dirty="0">
            <a:latin typeface="Arial" pitchFamily="34" charset="0"/>
            <a:cs typeface="Arial" pitchFamily="34" charset="0"/>
          </a:endParaRPr>
        </a:p>
      </dgm:t>
    </dgm:pt>
    <dgm:pt modelId="{4870405B-59A1-455E-BA59-618E54C354A7}" type="parTrans" cxnId="{EDC4BAFA-1D58-41C1-B6D1-21B48EE29CDD}">
      <dgm:prSet/>
      <dgm:spPr/>
      <dgm:t>
        <a:bodyPr/>
        <a:lstStyle/>
        <a:p>
          <a:endParaRPr lang="en-US"/>
        </a:p>
      </dgm:t>
    </dgm:pt>
    <dgm:pt modelId="{B9A1ACBB-8774-47BD-B3A4-961920853ABF}" type="sibTrans" cxnId="{EDC4BAFA-1D58-41C1-B6D1-21B48EE29CDD}">
      <dgm:prSet/>
      <dgm:spPr/>
      <dgm:t>
        <a:bodyPr/>
        <a:lstStyle/>
        <a:p>
          <a:endParaRPr lang="en-US"/>
        </a:p>
      </dgm:t>
    </dgm:pt>
    <dgm:pt modelId="{6CEC49FE-DB98-426D-970A-577A8F292053}">
      <dgm:prSet custT="1"/>
      <dgm:spPr/>
      <dgm:t>
        <a:bodyPr/>
        <a:lstStyle/>
        <a:p>
          <a:pPr rtl="0"/>
          <a:r>
            <a:rPr lang="en-US" sz="2400" dirty="0" smtClean="0">
              <a:latin typeface="Arial" pitchFamily="34" charset="0"/>
              <a:cs typeface="Arial" pitchFamily="34" charset="0"/>
            </a:rPr>
            <a:t>11 and older fall feet first</a:t>
          </a:r>
          <a:endParaRPr lang="en-US" sz="2400" dirty="0">
            <a:latin typeface="Arial" pitchFamily="34" charset="0"/>
            <a:cs typeface="Arial" pitchFamily="34" charset="0"/>
          </a:endParaRPr>
        </a:p>
      </dgm:t>
    </dgm:pt>
    <dgm:pt modelId="{AF3C8005-01FF-4C92-956E-24278A4E322A}" type="sibTrans" cxnId="{0BD6C58D-55C9-4E91-AF57-4A3731B6A01B}">
      <dgm:prSet/>
      <dgm:spPr/>
      <dgm:t>
        <a:bodyPr/>
        <a:lstStyle/>
        <a:p>
          <a:endParaRPr lang="en-US"/>
        </a:p>
      </dgm:t>
    </dgm:pt>
    <dgm:pt modelId="{7A9D7DDA-D05C-4857-A445-D6E80149ED99}" type="parTrans" cxnId="{0BD6C58D-55C9-4E91-AF57-4A3731B6A01B}">
      <dgm:prSet/>
      <dgm:spPr/>
      <dgm:t>
        <a:bodyPr/>
        <a:lstStyle/>
        <a:p>
          <a:endParaRPr lang="en-US"/>
        </a:p>
      </dgm:t>
    </dgm:pt>
    <dgm:pt modelId="{7D5B0819-D9A4-4F98-BE4F-9D9ECC842D5C}" type="pres">
      <dgm:prSet presAssocID="{E10F647A-D7D0-419F-9A90-71A8978501C6}" presName="linearFlow" presStyleCnt="0">
        <dgm:presLayoutVars>
          <dgm:dir/>
          <dgm:resizeHandles val="exact"/>
        </dgm:presLayoutVars>
      </dgm:prSet>
      <dgm:spPr/>
      <dgm:t>
        <a:bodyPr/>
        <a:lstStyle/>
        <a:p>
          <a:endParaRPr lang="en-US"/>
        </a:p>
      </dgm:t>
    </dgm:pt>
    <dgm:pt modelId="{8A30B7F4-1AB2-4A52-9B68-56ADC5D23AFB}" type="pres">
      <dgm:prSet presAssocID="{C36A7404-B255-4F90-8AC2-9164FA7DC889}" presName="composite" presStyleCnt="0"/>
      <dgm:spPr/>
      <dgm:t>
        <a:bodyPr/>
        <a:lstStyle/>
        <a:p>
          <a:endParaRPr lang="en-US"/>
        </a:p>
      </dgm:t>
    </dgm:pt>
    <dgm:pt modelId="{5818605F-60EE-439A-9F33-9EBA0D18A08A}" type="pres">
      <dgm:prSet presAssocID="{C36A7404-B255-4F90-8AC2-9164FA7DC889}" presName="imgShp" presStyleLbl="fgImgPlace1" presStyleIdx="0" presStyleCnt="3" custScaleX="188743" custScaleY="140262" custLinFactNeighborX="-13360" custLinFactNeighborY="7160"/>
      <dgm:spPr>
        <a:blipFill rotWithShape="0">
          <a:blip xmlns:r="http://schemas.openxmlformats.org/officeDocument/2006/relationships" r:embed="rId1"/>
          <a:stretch>
            <a:fillRect/>
          </a:stretch>
        </a:blipFill>
      </dgm:spPr>
      <dgm:t>
        <a:bodyPr/>
        <a:lstStyle/>
        <a:p>
          <a:endParaRPr lang="en-US"/>
        </a:p>
      </dgm:t>
    </dgm:pt>
    <dgm:pt modelId="{012283CC-634D-41B2-8FF1-3E76D5A6A4E7}" type="pres">
      <dgm:prSet presAssocID="{C36A7404-B255-4F90-8AC2-9164FA7DC889}" presName="txShp" presStyleLbl="node1" presStyleIdx="0" presStyleCnt="3">
        <dgm:presLayoutVars>
          <dgm:bulletEnabled val="1"/>
        </dgm:presLayoutVars>
      </dgm:prSet>
      <dgm:spPr/>
      <dgm:t>
        <a:bodyPr/>
        <a:lstStyle/>
        <a:p>
          <a:endParaRPr lang="en-US"/>
        </a:p>
      </dgm:t>
    </dgm:pt>
    <dgm:pt modelId="{E758013B-8222-4AE3-B35F-C58AC0323F18}" type="pres">
      <dgm:prSet presAssocID="{D1BAE1D0-75E0-4853-8A84-1090E31D59DC}" presName="spacing" presStyleCnt="0"/>
      <dgm:spPr/>
      <dgm:t>
        <a:bodyPr/>
        <a:lstStyle/>
        <a:p>
          <a:endParaRPr lang="en-US"/>
        </a:p>
      </dgm:t>
    </dgm:pt>
    <dgm:pt modelId="{3C6A6C3F-E5EB-4CF6-9F1B-1AA89E75126A}" type="pres">
      <dgm:prSet presAssocID="{663C623B-49CD-4362-9E75-72E01A14F62C}" presName="composite" presStyleCnt="0"/>
      <dgm:spPr/>
      <dgm:t>
        <a:bodyPr/>
        <a:lstStyle/>
        <a:p>
          <a:endParaRPr lang="en-US"/>
        </a:p>
      </dgm:t>
    </dgm:pt>
    <dgm:pt modelId="{5C21F397-D66E-48FC-B2F7-1BAF3B37EC74}" type="pres">
      <dgm:prSet presAssocID="{663C623B-49CD-4362-9E75-72E01A14F62C}" presName="imgShp" presStyleLbl="fgImgPlace1" presStyleIdx="1" presStyleCnt="3" custScaleX="170203" custScaleY="139166" custLinFactNeighborX="-25332" custLinFactNeighborY="5791"/>
      <dgm:spPr>
        <a:blipFill rotWithShape="0">
          <a:blip xmlns:r="http://schemas.openxmlformats.org/officeDocument/2006/relationships" r:embed="rId2"/>
          <a:stretch>
            <a:fillRect/>
          </a:stretch>
        </a:blipFill>
      </dgm:spPr>
      <dgm:t>
        <a:bodyPr/>
        <a:lstStyle/>
        <a:p>
          <a:endParaRPr lang="en-US"/>
        </a:p>
      </dgm:t>
    </dgm:pt>
    <dgm:pt modelId="{BC2A7F21-B740-4E60-AE04-FBDB00E2C983}" type="pres">
      <dgm:prSet presAssocID="{663C623B-49CD-4362-9E75-72E01A14F62C}" presName="txShp" presStyleLbl="node1" presStyleIdx="1" presStyleCnt="3">
        <dgm:presLayoutVars>
          <dgm:bulletEnabled val="1"/>
        </dgm:presLayoutVars>
      </dgm:prSet>
      <dgm:spPr/>
      <dgm:t>
        <a:bodyPr/>
        <a:lstStyle/>
        <a:p>
          <a:endParaRPr lang="en-US"/>
        </a:p>
      </dgm:t>
    </dgm:pt>
    <dgm:pt modelId="{71AC2C4B-5735-4C17-A934-09D36CB619A3}" type="pres">
      <dgm:prSet presAssocID="{B9A1ACBB-8774-47BD-B3A4-961920853ABF}" presName="spacing" presStyleCnt="0"/>
      <dgm:spPr/>
      <dgm:t>
        <a:bodyPr/>
        <a:lstStyle/>
        <a:p>
          <a:endParaRPr lang="en-US"/>
        </a:p>
      </dgm:t>
    </dgm:pt>
    <dgm:pt modelId="{0095FD36-CF4C-4A1A-8B5C-00D6F64A6773}" type="pres">
      <dgm:prSet presAssocID="{6CEC49FE-DB98-426D-970A-577A8F292053}" presName="composite" presStyleCnt="0"/>
      <dgm:spPr/>
      <dgm:t>
        <a:bodyPr/>
        <a:lstStyle/>
        <a:p>
          <a:endParaRPr lang="en-US"/>
        </a:p>
      </dgm:t>
    </dgm:pt>
    <dgm:pt modelId="{E8B26F46-98E8-4885-A9E8-ACC6ECCF3CDC}" type="pres">
      <dgm:prSet presAssocID="{6CEC49FE-DB98-426D-970A-577A8F292053}" presName="imgShp" presStyleLbl="fgImgPlace1" presStyleIdx="2" presStyleCnt="3" custScaleX="162617" custScaleY="160315" custLinFactNeighborX="-12555" custLinFactNeighborY="-1819"/>
      <dgm:spPr>
        <a:blipFill rotWithShape="0">
          <a:blip xmlns:r="http://schemas.openxmlformats.org/officeDocument/2006/relationships" r:embed="rId3"/>
          <a:stretch>
            <a:fillRect/>
          </a:stretch>
        </a:blipFill>
      </dgm:spPr>
      <dgm:t>
        <a:bodyPr/>
        <a:lstStyle/>
        <a:p>
          <a:endParaRPr lang="en-US"/>
        </a:p>
      </dgm:t>
    </dgm:pt>
    <dgm:pt modelId="{E527DFFB-516B-43D7-A02C-9BC448C0AA51}" type="pres">
      <dgm:prSet presAssocID="{6CEC49FE-DB98-426D-970A-577A8F292053}" presName="txShp" presStyleLbl="node1" presStyleIdx="2" presStyleCnt="3">
        <dgm:presLayoutVars>
          <dgm:bulletEnabled val="1"/>
        </dgm:presLayoutVars>
      </dgm:prSet>
      <dgm:spPr/>
      <dgm:t>
        <a:bodyPr/>
        <a:lstStyle/>
        <a:p>
          <a:endParaRPr lang="en-US"/>
        </a:p>
      </dgm:t>
    </dgm:pt>
  </dgm:ptLst>
  <dgm:cxnLst>
    <dgm:cxn modelId="{0CF8312A-B3E7-45BB-B5C5-BA5F8F256FD9}" srcId="{E10F647A-D7D0-419F-9A90-71A8978501C6}" destId="{C36A7404-B255-4F90-8AC2-9164FA7DC889}" srcOrd="0" destOrd="0" parTransId="{7118DC34-A631-4247-B009-1E6B304F7463}" sibTransId="{D1BAE1D0-75E0-4853-8A84-1090E31D59DC}"/>
    <dgm:cxn modelId="{55865ADC-59CD-4A04-8093-4C1221BA0254}" type="presOf" srcId="{663C623B-49CD-4362-9E75-72E01A14F62C}" destId="{BC2A7F21-B740-4E60-AE04-FBDB00E2C983}" srcOrd="0" destOrd="0" presId="urn:microsoft.com/office/officeart/2005/8/layout/vList3#1"/>
    <dgm:cxn modelId="{5BE3AFB0-90B4-4122-A985-9B594D79D487}" type="presOf" srcId="{6CEC49FE-DB98-426D-970A-577A8F292053}" destId="{E527DFFB-516B-43D7-A02C-9BC448C0AA51}" srcOrd="0" destOrd="0" presId="urn:microsoft.com/office/officeart/2005/8/layout/vList3#1"/>
    <dgm:cxn modelId="{4D5F45F2-7310-449A-BC3D-90BE103A70EB}" type="presOf" srcId="{E10F647A-D7D0-419F-9A90-71A8978501C6}" destId="{7D5B0819-D9A4-4F98-BE4F-9D9ECC842D5C}" srcOrd="0" destOrd="0" presId="urn:microsoft.com/office/officeart/2005/8/layout/vList3#1"/>
    <dgm:cxn modelId="{0BD6C58D-55C9-4E91-AF57-4A3731B6A01B}" srcId="{E10F647A-D7D0-419F-9A90-71A8978501C6}" destId="{6CEC49FE-DB98-426D-970A-577A8F292053}" srcOrd="2" destOrd="0" parTransId="{7A9D7DDA-D05C-4857-A445-D6E80149ED99}" sibTransId="{AF3C8005-01FF-4C92-956E-24278A4E322A}"/>
    <dgm:cxn modelId="{EDC4BAFA-1D58-41C1-B6D1-21B48EE29CDD}" srcId="{E10F647A-D7D0-419F-9A90-71A8978501C6}" destId="{663C623B-49CD-4362-9E75-72E01A14F62C}" srcOrd="1" destOrd="0" parTransId="{4870405B-59A1-455E-BA59-618E54C354A7}" sibTransId="{B9A1ACBB-8774-47BD-B3A4-961920853ABF}"/>
    <dgm:cxn modelId="{55563B7F-432D-4ECF-88AE-FE73B2247EC2}" type="presOf" srcId="{C36A7404-B255-4F90-8AC2-9164FA7DC889}" destId="{012283CC-634D-41B2-8FF1-3E76D5A6A4E7}" srcOrd="0" destOrd="0" presId="urn:microsoft.com/office/officeart/2005/8/layout/vList3#1"/>
    <dgm:cxn modelId="{1EC2466B-FBE2-4451-AFFD-E8E6D3FD911D}" type="presParOf" srcId="{7D5B0819-D9A4-4F98-BE4F-9D9ECC842D5C}" destId="{8A30B7F4-1AB2-4A52-9B68-56ADC5D23AFB}" srcOrd="0" destOrd="0" presId="urn:microsoft.com/office/officeart/2005/8/layout/vList3#1"/>
    <dgm:cxn modelId="{97608907-75B1-417A-9D1A-3D5FE06A636A}" type="presParOf" srcId="{8A30B7F4-1AB2-4A52-9B68-56ADC5D23AFB}" destId="{5818605F-60EE-439A-9F33-9EBA0D18A08A}" srcOrd="0" destOrd="0" presId="urn:microsoft.com/office/officeart/2005/8/layout/vList3#1"/>
    <dgm:cxn modelId="{40F9DB76-03D4-43A3-AC60-3A32E764D9E0}" type="presParOf" srcId="{8A30B7F4-1AB2-4A52-9B68-56ADC5D23AFB}" destId="{012283CC-634D-41B2-8FF1-3E76D5A6A4E7}" srcOrd="1" destOrd="0" presId="urn:microsoft.com/office/officeart/2005/8/layout/vList3#1"/>
    <dgm:cxn modelId="{7F6D4E19-1EDB-48B1-81E1-E8CD7C4664F0}" type="presParOf" srcId="{7D5B0819-D9A4-4F98-BE4F-9D9ECC842D5C}" destId="{E758013B-8222-4AE3-B35F-C58AC0323F18}" srcOrd="1" destOrd="0" presId="urn:microsoft.com/office/officeart/2005/8/layout/vList3#1"/>
    <dgm:cxn modelId="{7ED810E4-81E1-4D3E-83DA-3D9A66DC32F3}" type="presParOf" srcId="{7D5B0819-D9A4-4F98-BE4F-9D9ECC842D5C}" destId="{3C6A6C3F-E5EB-4CF6-9F1B-1AA89E75126A}" srcOrd="2" destOrd="0" presId="urn:microsoft.com/office/officeart/2005/8/layout/vList3#1"/>
    <dgm:cxn modelId="{8DD242CF-8634-4211-B423-B8F056189D9B}" type="presParOf" srcId="{3C6A6C3F-E5EB-4CF6-9F1B-1AA89E75126A}" destId="{5C21F397-D66E-48FC-B2F7-1BAF3B37EC74}" srcOrd="0" destOrd="0" presId="urn:microsoft.com/office/officeart/2005/8/layout/vList3#1"/>
    <dgm:cxn modelId="{E6F3BD3D-15C4-4E8E-BFCB-38913C952897}" type="presParOf" srcId="{3C6A6C3F-E5EB-4CF6-9F1B-1AA89E75126A}" destId="{BC2A7F21-B740-4E60-AE04-FBDB00E2C983}" srcOrd="1" destOrd="0" presId="urn:microsoft.com/office/officeart/2005/8/layout/vList3#1"/>
    <dgm:cxn modelId="{1903CD6F-F1D3-40B9-B942-674C3E261A6E}" type="presParOf" srcId="{7D5B0819-D9A4-4F98-BE4F-9D9ECC842D5C}" destId="{71AC2C4B-5735-4C17-A934-09D36CB619A3}" srcOrd="3" destOrd="0" presId="urn:microsoft.com/office/officeart/2005/8/layout/vList3#1"/>
    <dgm:cxn modelId="{8A6AA149-0D83-4C62-956E-4A9B648BA81C}" type="presParOf" srcId="{7D5B0819-D9A4-4F98-BE4F-9D9ECC842D5C}" destId="{0095FD36-CF4C-4A1A-8B5C-00D6F64A6773}" srcOrd="4" destOrd="0" presId="urn:microsoft.com/office/officeart/2005/8/layout/vList3#1"/>
    <dgm:cxn modelId="{E1297011-E635-42A0-9955-4CC51B543370}" type="presParOf" srcId="{0095FD36-CF4C-4A1A-8B5C-00D6F64A6773}" destId="{E8B26F46-98E8-4885-A9E8-ACC6ECCF3CDC}" srcOrd="0" destOrd="0" presId="urn:microsoft.com/office/officeart/2005/8/layout/vList3#1"/>
    <dgm:cxn modelId="{89F74F2E-0DB4-44E7-B2EB-BD978A5AA4F1}" type="presParOf" srcId="{0095FD36-CF4C-4A1A-8B5C-00D6F64A6773}" destId="{E527DFFB-516B-43D7-A02C-9BC448C0AA51}"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0AABAC-FD20-414A-8669-241CC100FD19}" type="doc">
      <dgm:prSet loTypeId="urn:microsoft.com/office/officeart/2005/8/layout/matrix3" loCatId="matrix" qsTypeId="urn:microsoft.com/office/officeart/2005/8/quickstyle/simple1" qsCatId="simple" csTypeId="urn:microsoft.com/office/officeart/2005/8/colors/accent2_5" csCatId="accent2" phldr="1"/>
      <dgm:spPr/>
      <dgm:t>
        <a:bodyPr/>
        <a:lstStyle/>
        <a:p>
          <a:endParaRPr lang="en-US"/>
        </a:p>
      </dgm:t>
    </dgm:pt>
    <dgm:pt modelId="{7BD2D13E-1819-4B58-9CC3-08A45F9F575D}">
      <dgm:prSet custT="1"/>
      <dgm:spPr/>
      <dgm:t>
        <a:bodyPr/>
        <a:lstStyle/>
        <a:p>
          <a:pPr rtl="0"/>
          <a:r>
            <a:rPr lang="en-US" sz="2400" dirty="0" smtClean="0">
              <a:latin typeface="Arial" pitchFamily="34" charset="0"/>
              <a:cs typeface="Arial" pitchFamily="34" charset="0"/>
            </a:rPr>
            <a:t>No Steroids</a:t>
          </a:r>
          <a:endParaRPr lang="en-US" sz="2400" dirty="0">
            <a:latin typeface="Arial" pitchFamily="34" charset="0"/>
            <a:cs typeface="Arial" pitchFamily="34" charset="0"/>
          </a:endParaRPr>
        </a:p>
      </dgm:t>
    </dgm:pt>
    <dgm:pt modelId="{BA1810C4-5709-4694-9A27-AD94047C545D}" type="parTrans" cxnId="{469EBB05-3D1B-4634-A0E3-49FBD8C697DF}">
      <dgm:prSet/>
      <dgm:spPr/>
      <dgm:t>
        <a:bodyPr/>
        <a:lstStyle/>
        <a:p>
          <a:endParaRPr lang="en-US"/>
        </a:p>
      </dgm:t>
    </dgm:pt>
    <dgm:pt modelId="{8A8E9598-B315-4B51-9A8C-FF841D75A3A5}" type="sibTrans" cxnId="{469EBB05-3D1B-4634-A0E3-49FBD8C697DF}">
      <dgm:prSet/>
      <dgm:spPr/>
      <dgm:t>
        <a:bodyPr/>
        <a:lstStyle/>
        <a:p>
          <a:endParaRPr lang="en-US"/>
        </a:p>
      </dgm:t>
    </dgm:pt>
    <dgm:pt modelId="{65E4D124-4B4B-4CB5-859E-67FBFEECBC86}">
      <dgm:prSet custT="1"/>
      <dgm:spPr/>
      <dgm:t>
        <a:bodyPr/>
        <a:lstStyle/>
        <a:p>
          <a:pPr rtl="0"/>
          <a:r>
            <a:rPr lang="en-US" sz="2400" dirty="0" smtClean="0">
              <a:latin typeface="Arial" pitchFamily="34" charset="0"/>
              <a:cs typeface="Arial" pitchFamily="34" charset="0"/>
            </a:rPr>
            <a:t>Monitor CPP</a:t>
          </a:r>
          <a:endParaRPr lang="en-US" sz="2400" dirty="0">
            <a:latin typeface="Arial" pitchFamily="34" charset="0"/>
            <a:cs typeface="Arial" pitchFamily="34" charset="0"/>
          </a:endParaRPr>
        </a:p>
      </dgm:t>
    </dgm:pt>
    <dgm:pt modelId="{4A5C6D48-833A-4AE4-86FA-D41C43BEFDA1}" type="parTrans" cxnId="{69DB7CE3-866F-404A-B858-6CF39372B012}">
      <dgm:prSet/>
      <dgm:spPr/>
      <dgm:t>
        <a:bodyPr/>
        <a:lstStyle/>
        <a:p>
          <a:endParaRPr lang="en-US"/>
        </a:p>
      </dgm:t>
    </dgm:pt>
    <dgm:pt modelId="{FB495B53-A218-473D-8F65-ADE3954A108A}" type="sibTrans" cxnId="{69DB7CE3-866F-404A-B858-6CF39372B012}">
      <dgm:prSet/>
      <dgm:spPr/>
      <dgm:t>
        <a:bodyPr/>
        <a:lstStyle/>
        <a:p>
          <a:endParaRPr lang="en-US"/>
        </a:p>
      </dgm:t>
    </dgm:pt>
    <dgm:pt modelId="{2981F53A-7CDF-4827-9AE4-4DB139C4B077}">
      <dgm:prSet custT="1"/>
      <dgm:spPr/>
      <dgm:t>
        <a:bodyPr/>
        <a:lstStyle/>
        <a:p>
          <a:r>
            <a:rPr lang="en-US" sz="2400" dirty="0" smtClean="0">
              <a:latin typeface="Arial" pitchFamily="34" charset="0"/>
              <a:cs typeface="Arial" pitchFamily="34" charset="0"/>
            </a:rPr>
            <a:t>Control ICP</a:t>
          </a:r>
          <a:endParaRPr lang="en-US" sz="2400" dirty="0">
            <a:latin typeface="Arial" pitchFamily="34" charset="0"/>
            <a:cs typeface="Arial" pitchFamily="34" charset="0"/>
          </a:endParaRPr>
        </a:p>
      </dgm:t>
    </dgm:pt>
    <dgm:pt modelId="{9A27C5D1-F1D4-48B6-9B24-5E57700F49D6}" type="parTrans" cxnId="{AD370BA7-AAFC-4A06-85EF-8B54153301E1}">
      <dgm:prSet/>
      <dgm:spPr/>
      <dgm:t>
        <a:bodyPr/>
        <a:lstStyle/>
        <a:p>
          <a:endParaRPr lang="en-US"/>
        </a:p>
      </dgm:t>
    </dgm:pt>
    <dgm:pt modelId="{08A62756-9621-458A-9EDD-A95DFF790A59}" type="sibTrans" cxnId="{AD370BA7-AAFC-4A06-85EF-8B54153301E1}">
      <dgm:prSet/>
      <dgm:spPr/>
      <dgm:t>
        <a:bodyPr/>
        <a:lstStyle/>
        <a:p>
          <a:endParaRPr lang="en-US"/>
        </a:p>
      </dgm:t>
    </dgm:pt>
    <dgm:pt modelId="{D47A1754-FC18-4850-9235-861E22B4D9E6}">
      <dgm:prSet custT="1"/>
      <dgm:spPr/>
      <dgm:t>
        <a:bodyPr/>
        <a:lstStyle/>
        <a:p>
          <a:pPr rtl="0"/>
          <a:r>
            <a:rPr lang="en-US" sz="2400" dirty="0" smtClean="0">
              <a:latin typeface="Arial" pitchFamily="34" charset="0"/>
              <a:cs typeface="Arial" pitchFamily="34" charset="0"/>
            </a:rPr>
            <a:t>Open Fontanels</a:t>
          </a:r>
          <a:endParaRPr lang="en-US" sz="2400" dirty="0">
            <a:latin typeface="Arial" pitchFamily="34" charset="0"/>
            <a:cs typeface="Arial" pitchFamily="34" charset="0"/>
          </a:endParaRPr>
        </a:p>
      </dgm:t>
    </dgm:pt>
    <dgm:pt modelId="{9EF613FB-39A1-47F9-81B6-3370661FD0FE}" type="sibTrans" cxnId="{D7CCE847-04F8-4A16-B502-2AC516026808}">
      <dgm:prSet/>
      <dgm:spPr/>
      <dgm:t>
        <a:bodyPr/>
        <a:lstStyle/>
        <a:p>
          <a:endParaRPr lang="en-US"/>
        </a:p>
      </dgm:t>
    </dgm:pt>
    <dgm:pt modelId="{EA016C3E-BC30-4398-870E-BA2440746666}" type="parTrans" cxnId="{D7CCE847-04F8-4A16-B502-2AC516026808}">
      <dgm:prSet/>
      <dgm:spPr/>
      <dgm:t>
        <a:bodyPr/>
        <a:lstStyle/>
        <a:p>
          <a:endParaRPr lang="en-US"/>
        </a:p>
      </dgm:t>
    </dgm:pt>
    <dgm:pt modelId="{64302F0A-4594-4E0A-AE21-75F6D872DA94}" type="pres">
      <dgm:prSet presAssocID="{E20AABAC-FD20-414A-8669-241CC100FD19}" presName="matrix" presStyleCnt="0">
        <dgm:presLayoutVars>
          <dgm:chMax val="1"/>
          <dgm:dir/>
          <dgm:resizeHandles val="exact"/>
        </dgm:presLayoutVars>
      </dgm:prSet>
      <dgm:spPr/>
      <dgm:t>
        <a:bodyPr/>
        <a:lstStyle/>
        <a:p>
          <a:endParaRPr lang="en-US"/>
        </a:p>
      </dgm:t>
    </dgm:pt>
    <dgm:pt modelId="{0DF351CE-CB5E-405D-8881-DA68D5CA6CE0}" type="pres">
      <dgm:prSet presAssocID="{E20AABAC-FD20-414A-8669-241CC100FD19}" presName="diamond" presStyleLbl="bgShp" presStyleIdx="0" presStyleCnt="1"/>
      <dgm:spPr/>
      <dgm:t>
        <a:bodyPr/>
        <a:lstStyle/>
        <a:p>
          <a:endParaRPr lang="en-US"/>
        </a:p>
      </dgm:t>
    </dgm:pt>
    <dgm:pt modelId="{2E3C2213-5283-4CC7-BD3B-2331B91BEFFF}" type="pres">
      <dgm:prSet presAssocID="{E20AABAC-FD20-414A-8669-241CC100FD19}" presName="quad1" presStyleLbl="node1" presStyleIdx="0" presStyleCnt="4">
        <dgm:presLayoutVars>
          <dgm:chMax val="0"/>
          <dgm:chPref val="0"/>
          <dgm:bulletEnabled val="1"/>
        </dgm:presLayoutVars>
      </dgm:prSet>
      <dgm:spPr/>
      <dgm:t>
        <a:bodyPr/>
        <a:lstStyle/>
        <a:p>
          <a:endParaRPr lang="en-US"/>
        </a:p>
      </dgm:t>
    </dgm:pt>
    <dgm:pt modelId="{52849C1A-50AD-46CC-8638-7AD74402AD45}" type="pres">
      <dgm:prSet presAssocID="{E20AABAC-FD20-414A-8669-241CC100FD19}" presName="quad2" presStyleLbl="node1" presStyleIdx="1" presStyleCnt="4">
        <dgm:presLayoutVars>
          <dgm:chMax val="0"/>
          <dgm:chPref val="0"/>
          <dgm:bulletEnabled val="1"/>
        </dgm:presLayoutVars>
      </dgm:prSet>
      <dgm:spPr/>
      <dgm:t>
        <a:bodyPr/>
        <a:lstStyle/>
        <a:p>
          <a:endParaRPr lang="en-US"/>
        </a:p>
      </dgm:t>
    </dgm:pt>
    <dgm:pt modelId="{2CAD2062-419F-4407-A3C0-3B803868D70F}" type="pres">
      <dgm:prSet presAssocID="{E20AABAC-FD20-414A-8669-241CC100FD19}" presName="quad3" presStyleLbl="node1" presStyleIdx="2" presStyleCnt="4">
        <dgm:presLayoutVars>
          <dgm:chMax val="0"/>
          <dgm:chPref val="0"/>
          <dgm:bulletEnabled val="1"/>
        </dgm:presLayoutVars>
      </dgm:prSet>
      <dgm:spPr/>
      <dgm:t>
        <a:bodyPr/>
        <a:lstStyle/>
        <a:p>
          <a:endParaRPr lang="en-US"/>
        </a:p>
      </dgm:t>
    </dgm:pt>
    <dgm:pt modelId="{6B94EADD-0C9C-463D-9739-C09FD9554A43}" type="pres">
      <dgm:prSet presAssocID="{E20AABAC-FD20-414A-8669-241CC100FD19}" presName="quad4" presStyleLbl="node1" presStyleIdx="3" presStyleCnt="4">
        <dgm:presLayoutVars>
          <dgm:chMax val="0"/>
          <dgm:chPref val="0"/>
          <dgm:bulletEnabled val="1"/>
        </dgm:presLayoutVars>
      </dgm:prSet>
      <dgm:spPr/>
      <dgm:t>
        <a:bodyPr/>
        <a:lstStyle/>
        <a:p>
          <a:endParaRPr lang="en-US"/>
        </a:p>
      </dgm:t>
    </dgm:pt>
  </dgm:ptLst>
  <dgm:cxnLst>
    <dgm:cxn modelId="{6CFE3ADC-00DE-47FD-816A-B81E44DB1AA0}" type="presOf" srcId="{65E4D124-4B4B-4CB5-859E-67FBFEECBC86}" destId="{2CAD2062-419F-4407-A3C0-3B803868D70F}" srcOrd="0" destOrd="0" presId="urn:microsoft.com/office/officeart/2005/8/layout/matrix3"/>
    <dgm:cxn modelId="{B4B48C73-8701-47B2-8689-89E411F63D5A}" type="presOf" srcId="{D47A1754-FC18-4850-9235-861E22B4D9E6}" destId="{52849C1A-50AD-46CC-8638-7AD74402AD45}" srcOrd="0" destOrd="0" presId="urn:microsoft.com/office/officeart/2005/8/layout/matrix3"/>
    <dgm:cxn modelId="{469EBB05-3D1B-4634-A0E3-49FBD8C697DF}" srcId="{E20AABAC-FD20-414A-8669-241CC100FD19}" destId="{7BD2D13E-1819-4B58-9CC3-08A45F9F575D}" srcOrd="0" destOrd="0" parTransId="{BA1810C4-5709-4694-9A27-AD94047C545D}" sibTransId="{8A8E9598-B315-4B51-9A8C-FF841D75A3A5}"/>
    <dgm:cxn modelId="{4F291F56-2A88-478C-BE08-218F8A2E95B6}" type="presOf" srcId="{7BD2D13E-1819-4B58-9CC3-08A45F9F575D}" destId="{2E3C2213-5283-4CC7-BD3B-2331B91BEFFF}" srcOrd="0" destOrd="0" presId="urn:microsoft.com/office/officeart/2005/8/layout/matrix3"/>
    <dgm:cxn modelId="{115BF04D-5BFD-4EFC-984C-02EF187F8642}" type="presOf" srcId="{2981F53A-7CDF-4827-9AE4-4DB139C4B077}" destId="{6B94EADD-0C9C-463D-9739-C09FD9554A43}" srcOrd="0" destOrd="0" presId="urn:microsoft.com/office/officeart/2005/8/layout/matrix3"/>
    <dgm:cxn modelId="{A5A75F93-CAF7-4869-BB8E-85D648CEF4B4}" type="presOf" srcId="{E20AABAC-FD20-414A-8669-241CC100FD19}" destId="{64302F0A-4594-4E0A-AE21-75F6D872DA94}" srcOrd="0" destOrd="0" presId="urn:microsoft.com/office/officeart/2005/8/layout/matrix3"/>
    <dgm:cxn modelId="{AD370BA7-AAFC-4A06-85EF-8B54153301E1}" srcId="{E20AABAC-FD20-414A-8669-241CC100FD19}" destId="{2981F53A-7CDF-4827-9AE4-4DB139C4B077}" srcOrd="3" destOrd="0" parTransId="{9A27C5D1-F1D4-48B6-9B24-5E57700F49D6}" sibTransId="{08A62756-9621-458A-9EDD-A95DFF790A59}"/>
    <dgm:cxn modelId="{D7CCE847-04F8-4A16-B502-2AC516026808}" srcId="{E20AABAC-FD20-414A-8669-241CC100FD19}" destId="{D47A1754-FC18-4850-9235-861E22B4D9E6}" srcOrd="1" destOrd="0" parTransId="{EA016C3E-BC30-4398-870E-BA2440746666}" sibTransId="{9EF613FB-39A1-47F9-81B6-3370661FD0FE}"/>
    <dgm:cxn modelId="{69DB7CE3-866F-404A-B858-6CF39372B012}" srcId="{E20AABAC-FD20-414A-8669-241CC100FD19}" destId="{65E4D124-4B4B-4CB5-859E-67FBFEECBC86}" srcOrd="2" destOrd="0" parTransId="{4A5C6D48-833A-4AE4-86FA-D41C43BEFDA1}" sibTransId="{FB495B53-A218-473D-8F65-ADE3954A108A}"/>
    <dgm:cxn modelId="{18690F68-29CA-492B-B403-7916E49C505A}" type="presParOf" srcId="{64302F0A-4594-4E0A-AE21-75F6D872DA94}" destId="{0DF351CE-CB5E-405D-8881-DA68D5CA6CE0}" srcOrd="0" destOrd="0" presId="urn:microsoft.com/office/officeart/2005/8/layout/matrix3"/>
    <dgm:cxn modelId="{69706E44-3AC9-447D-BFA1-FE1A4F0B53AE}" type="presParOf" srcId="{64302F0A-4594-4E0A-AE21-75F6D872DA94}" destId="{2E3C2213-5283-4CC7-BD3B-2331B91BEFFF}" srcOrd="1" destOrd="0" presId="urn:microsoft.com/office/officeart/2005/8/layout/matrix3"/>
    <dgm:cxn modelId="{E131FF7D-E662-4DD8-9C85-305E8A93749E}" type="presParOf" srcId="{64302F0A-4594-4E0A-AE21-75F6D872DA94}" destId="{52849C1A-50AD-46CC-8638-7AD74402AD45}" srcOrd="2" destOrd="0" presId="urn:microsoft.com/office/officeart/2005/8/layout/matrix3"/>
    <dgm:cxn modelId="{9FD7E22F-11E5-4769-8FA0-52FAC3A1DB7B}" type="presParOf" srcId="{64302F0A-4594-4E0A-AE21-75F6D872DA94}" destId="{2CAD2062-419F-4407-A3C0-3B803868D70F}" srcOrd="3" destOrd="0" presId="urn:microsoft.com/office/officeart/2005/8/layout/matrix3"/>
    <dgm:cxn modelId="{0E367576-7360-47F8-AFE5-59D57475F4E6}" type="presParOf" srcId="{64302F0A-4594-4E0A-AE21-75F6D872DA94}" destId="{6B94EADD-0C9C-463D-9739-C09FD9554A4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D6E4AA-F965-414F-A706-9E44F079218F}"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A01D2538-8330-446B-A050-5AE367B76CD2}">
      <dgm:prSet custT="1"/>
      <dgm:spPr/>
      <dgm:t>
        <a:bodyPr/>
        <a:lstStyle/>
        <a:p>
          <a:pPr algn="ctr" rtl="0"/>
          <a:r>
            <a:rPr lang="en-US" sz="2400" dirty="0" smtClean="0">
              <a:latin typeface="Arial" pitchFamily="34" charset="0"/>
              <a:cs typeface="Arial" pitchFamily="34" charset="0"/>
            </a:rPr>
            <a:t>Smaller blood volume</a:t>
          </a:r>
          <a:endParaRPr lang="en-US" sz="2400" dirty="0">
            <a:latin typeface="Arial" pitchFamily="34" charset="0"/>
            <a:cs typeface="Arial" pitchFamily="34" charset="0"/>
          </a:endParaRPr>
        </a:p>
      </dgm:t>
    </dgm:pt>
    <dgm:pt modelId="{1579FA87-02EE-469E-ADEE-A5938801CA7E}" type="parTrans" cxnId="{70F93029-B86F-4D3F-ADF8-430D7E1E771F}">
      <dgm:prSet/>
      <dgm:spPr/>
      <dgm:t>
        <a:bodyPr/>
        <a:lstStyle/>
        <a:p>
          <a:endParaRPr lang="en-US"/>
        </a:p>
      </dgm:t>
    </dgm:pt>
    <dgm:pt modelId="{16898683-5636-4A91-A988-2F2000D3FDC3}" type="sibTrans" cxnId="{70F93029-B86F-4D3F-ADF8-430D7E1E771F}">
      <dgm:prSet/>
      <dgm:spPr/>
      <dgm:t>
        <a:bodyPr/>
        <a:lstStyle/>
        <a:p>
          <a:endParaRPr lang="en-US"/>
        </a:p>
      </dgm:t>
    </dgm:pt>
    <dgm:pt modelId="{CA6DAAA4-08FA-4F70-AC60-5C239C2BDC3E}">
      <dgm:prSet custT="1"/>
      <dgm:spPr/>
      <dgm:t>
        <a:bodyPr/>
        <a:lstStyle/>
        <a:p>
          <a:pPr algn="ctr" rtl="0"/>
          <a:r>
            <a:rPr lang="en-US" sz="2400" dirty="0" smtClean="0">
              <a:latin typeface="Arial" pitchFamily="34" charset="0"/>
              <a:cs typeface="Arial" pitchFamily="34" charset="0"/>
            </a:rPr>
            <a:t>Smaller body mass</a:t>
          </a:r>
          <a:endParaRPr lang="en-US" sz="2400" dirty="0">
            <a:latin typeface="Arial" pitchFamily="34" charset="0"/>
            <a:cs typeface="Arial" pitchFamily="34" charset="0"/>
          </a:endParaRPr>
        </a:p>
      </dgm:t>
    </dgm:pt>
    <dgm:pt modelId="{ED3D9961-EA4D-46FD-82B6-8253FB9CF6A3}" type="parTrans" cxnId="{18499AD0-AC32-4927-887B-DD528604F06E}">
      <dgm:prSet/>
      <dgm:spPr/>
      <dgm:t>
        <a:bodyPr/>
        <a:lstStyle/>
        <a:p>
          <a:endParaRPr lang="en-US"/>
        </a:p>
      </dgm:t>
    </dgm:pt>
    <dgm:pt modelId="{46CDF40D-9ED1-4F14-AD6C-4D7B034706AF}" type="sibTrans" cxnId="{18499AD0-AC32-4927-887B-DD528604F06E}">
      <dgm:prSet/>
      <dgm:spPr/>
      <dgm:t>
        <a:bodyPr/>
        <a:lstStyle/>
        <a:p>
          <a:endParaRPr lang="en-US"/>
        </a:p>
      </dgm:t>
    </dgm:pt>
    <dgm:pt modelId="{FBC7674C-9C93-4F38-851F-9DC47DEDA051}">
      <dgm:prSet custT="1"/>
      <dgm:spPr/>
      <dgm:t>
        <a:bodyPr/>
        <a:lstStyle/>
        <a:p>
          <a:pPr algn="ctr" rtl="0"/>
          <a:r>
            <a:rPr lang="en-US" sz="2400" dirty="0" smtClean="0">
              <a:latin typeface="Arial" pitchFamily="34" charset="0"/>
              <a:cs typeface="Arial" pitchFamily="34" charset="0"/>
            </a:rPr>
            <a:t>Thorax compliance</a:t>
          </a:r>
          <a:endParaRPr lang="en-US" sz="2400" dirty="0">
            <a:latin typeface="Arial" pitchFamily="34" charset="0"/>
            <a:cs typeface="Arial" pitchFamily="34" charset="0"/>
          </a:endParaRPr>
        </a:p>
      </dgm:t>
    </dgm:pt>
    <dgm:pt modelId="{63E2D3EA-AB32-43A3-984C-C71541EBC917}" type="parTrans" cxnId="{C64A69DD-9EBF-47D9-9371-D795D061B263}">
      <dgm:prSet/>
      <dgm:spPr/>
      <dgm:t>
        <a:bodyPr/>
        <a:lstStyle/>
        <a:p>
          <a:endParaRPr lang="en-US"/>
        </a:p>
      </dgm:t>
    </dgm:pt>
    <dgm:pt modelId="{A67922A2-2D2F-4AEE-9835-AA1238A470BE}" type="sibTrans" cxnId="{C64A69DD-9EBF-47D9-9371-D795D061B263}">
      <dgm:prSet/>
      <dgm:spPr/>
      <dgm:t>
        <a:bodyPr/>
        <a:lstStyle/>
        <a:p>
          <a:endParaRPr lang="en-US"/>
        </a:p>
      </dgm:t>
    </dgm:pt>
    <dgm:pt modelId="{96D13996-63AF-4249-BE1D-B3B1E99312F1}">
      <dgm:prSet custT="1"/>
      <dgm:spPr/>
      <dgm:t>
        <a:bodyPr/>
        <a:lstStyle/>
        <a:p>
          <a:pPr algn="ctr" rtl="0"/>
          <a:r>
            <a:rPr lang="en-US" sz="2400" dirty="0" smtClean="0">
              <a:latin typeface="Arial" pitchFamily="34" charset="0"/>
              <a:cs typeface="Arial" pitchFamily="34" charset="0"/>
            </a:rPr>
            <a:t>Gastric distention</a:t>
          </a:r>
          <a:endParaRPr lang="en-US" sz="2400" dirty="0">
            <a:latin typeface="Arial" pitchFamily="34" charset="0"/>
            <a:cs typeface="Arial" pitchFamily="34" charset="0"/>
          </a:endParaRPr>
        </a:p>
      </dgm:t>
    </dgm:pt>
    <dgm:pt modelId="{FCAF3864-6B2F-45C7-A8BD-165838578C9A}" type="parTrans" cxnId="{CDA24114-A714-4A66-AE59-06D230368E55}">
      <dgm:prSet/>
      <dgm:spPr/>
      <dgm:t>
        <a:bodyPr/>
        <a:lstStyle/>
        <a:p>
          <a:endParaRPr lang="en-US"/>
        </a:p>
      </dgm:t>
    </dgm:pt>
    <dgm:pt modelId="{99E4240A-E361-4B30-BDD6-69F67AE4B3B0}" type="sibTrans" cxnId="{CDA24114-A714-4A66-AE59-06D230368E55}">
      <dgm:prSet/>
      <dgm:spPr/>
      <dgm:t>
        <a:bodyPr/>
        <a:lstStyle/>
        <a:p>
          <a:endParaRPr lang="en-US"/>
        </a:p>
      </dgm:t>
    </dgm:pt>
    <dgm:pt modelId="{C4AA5F8F-59D0-4CE7-85C1-A7B6013BDC41}">
      <dgm:prSet custT="1"/>
      <dgm:spPr/>
      <dgm:t>
        <a:bodyPr/>
        <a:lstStyle/>
        <a:p>
          <a:pPr algn="ctr" rtl="0"/>
          <a:r>
            <a:rPr lang="en-US" sz="2400" dirty="0" smtClean="0">
              <a:latin typeface="Arial" pitchFamily="34" charset="0"/>
              <a:cs typeface="Arial" pitchFamily="34" charset="0"/>
            </a:rPr>
            <a:t>Concomitant injuries</a:t>
          </a:r>
          <a:endParaRPr lang="en-US" sz="2400" dirty="0">
            <a:latin typeface="Arial" pitchFamily="34" charset="0"/>
            <a:cs typeface="Arial" pitchFamily="34" charset="0"/>
          </a:endParaRPr>
        </a:p>
      </dgm:t>
    </dgm:pt>
    <dgm:pt modelId="{17068269-7731-4DA8-88D1-62CF7608CF95}" type="parTrans" cxnId="{C306C964-91EB-4F96-B811-E15DD3938D8E}">
      <dgm:prSet/>
      <dgm:spPr/>
      <dgm:t>
        <a:bodyPr/>
        <a:lstStyle/>
        <a:p>
          <a:endParaRPr lang="en-US"/>
        </a:p>
      </dgm:t>
    </dgm:pt>
    <dgm:pt modelId="{E104F6AA-9EE7-4095-8F8B-4006A6B816C2}" type="sibTrans" cxnId="{C306C964-91EB-4F96-B811-E15DD3938D8E}">
      <dgm:prSet/>
      <dgm:spPr/>
      <dgm:t>
        <a:bodyPr/>
        <a:lstStyle/>
        <a:p>
          <a:endParaRPr lang="en-US"/>
        </a:p>
      </dgm:t>
    </dgm:pt>
    <dgm:pt modelId="{0CF29579-05DE-462A-9ECC-0A18B6F6A246}">
      <dgm:prSet custT="1"/>
      <dgm:spPr/>
      <dgm:t>
        <a:bodyPr/>
        <a:lstStyle/>
        <a:p>
          <a:pPr algn="ctr" rtl="0"/>
          <a:r>
            <a:rPr lang="en-US" sz="2400" dirty="0" smtClean="0">
              <a:latin typeface="Arial" pitchFamily="34" charset="0"/>
              <a:cs typeface="Arial" pitchFamily="34" charset="0"/>
            </a:rPr>
            <a:t>Mediastinum is not fixed</a:t>
          </a:r>
          <a:endParaRPr lang="en-US" sz="2400" dirty="0">
            <a:latin typeface="Arial" pitchFamily="34" charset="0"/>
            <a:cs typeface="Arial" pitchFamily="34" charset="0"/>
          </a:endParaRPr>
        </a:p>
      </dgm:t>
    </dgm:pt>
    <dgm:pt modelId="{02FE418A-5981-408A-B507-DDC7DC100BD6}" type="parTrans" cxnId="{A90E6340-482E-4712-8DC4-A40FB2E41158}">
      <dgm:prSet/>
      <dgm:spPr/>
      <dgm:t>
        <a:bodyPr/>
        <a:lstStyle/>
        <a:p>
          <a:endParaRPr lang="en-US"/>
        </a:p>
      </dgm:t>
    </dgm:pt>
    <dgm:pt modelId="{8F669147-C31D-4E6F-AA40-E44598255CE5}" type="sibTrans" cxnId="{A90E6340-482E-4712-8DC4-A40FB2E41158}">
      <dgm:prSet/>
      <dgm:spPr/>
      <dgm:t>
        <a:bodyPr/>
        <a:lstStyle/>
        <a:p>
          <a:endParaRPr lang="en-US"/>
        </a:p>
      </dgm:t>
    </dgm:pt>
    <dgm:pt modelId="{F63189A0-745F-488E-A71E-E981C4997FC2}">
      <dgm:prSet custT="1"/>
      <dgm:spPr/>
      <dgm:t>
        <a:bodyPr/>
        <a:lstStyle/>
        <a:p>
          <a:pPr algn="ctr" rtl="0"/>
          <a:r>
            <a:rPr lang="en-US" sz="2400" dirty="0" smtClean="0">
              <a:latin typeface="Arial" pitchFamily="34" charset="0"/>
              <a:cs typeface="Arial" pitchFamily="34" charset="0"/>
            </a:rPr>
            <a:t>Few require thoracotomy</a:t>
          </a:r>
          <a:endParaRPr lang="en-US" sz="2400" dirty="0">
            <a:latin typeface="Arial" pitchFamily="34" charset="0"/>
            <a:cs typeface="Arial" pitchFamily="34" charset="0"/>
          </a:endParaRPr>
        </a:p>
      </dgm:t>
    </dgm:pt>
    <dgm:pt modelId="{63042B27-D688-4A78-A9A1-F6CF782AEFC5}" type="parTrans" cxnId="{A3A5C3CB-0483-44C1-99B0-09AC812DD403}">
      <dgm:prSet/>
      <dgm:spPr/>
      <dgm:t>
        <a:bodyPr/>
        <a:lstStyle/>
        <a:p>
          <a:endParaRPr lang="en-US"/>
        </a:p>
      </dgm:t>
    </dgm:pt>
    <dgm:pt modelId="{A1C208D3-F088-49EE-A57B-B6AFA3FF00A4}" type="sibTrans" cxnId="{A3A5C3CB-0483-44C1-99B0-09AC812DD403}">
      <dgm:prSet/>
      <dgm:spPr/>
      <dgm:t>
        <a:bodyPr/>
        <a:lstStyle/>
        <a:p>
          <a:endParaRPr lang="en-US"/>
        </a:p>
      </dgm:t>
    </dgm:pt>
    <dgm:pt modelId="{6608DD0F-82C3-432D-8BCA-4CFA54F9DA9E}">
      <dgm:prSet custT="1"/>
      <dgm:spPr/>
      <dgm:t>
        <a:bodyPr/>
        <a:lstStyle/>
        <a:p>
          <a:pPr algn="ctr" rtl="0"/>
          <a:r>
            <a:rPr lang="en-US" sz="2400" dirty="0" smtClean="0">
              <a:latin typeface="Arial" pitchFamily="34" charset="0"/>
              <a:cs typeface="Arial" pitchFamily="34" charset="0"/>
            </a:rPr>
            <a:t>Higher metabolic demands</a:t>
          </a:r>
          <a:endParaRPr lang="en-US" sz="2400" dirty="0">
            <a:latin typeface="Arial" pitchFamily="34" charset="0"/>
            <a:cs typeface="Arial" pitchFamily="34" charset="0"/>
          </a:endParaRPr>
        </a:p>
      </dgm:t>
    </dgm:pt>
    <dgm:pt modelId="{513E737C-4674-4088-9954-B311273001E4}" type="parTrans" cxnId="{9BC91F71-7537-438B-A6EC-0DB42A393BBD}">
      <dgm:prSet/>
      <dgm:spPr/>
      <dgm:t>
        <a:bodyPr/>
        <a:lstStyle/>
        <a:p>
          <a:endParaRPr lang="en-US"/>
        </a:p>
      </dgm:t>
    </dgm:pt>
    <dgm:pt modelId="{3C778FCE-1939-48C6-891F-57F490D7F7C5}" type="sibTrans" cxnId="{9BC91F71-7537-438B-A6EC-0DB42A393BBD}">
      <dgm:prSet/>
      <dgm:spPr/>
      <dgm:t>
        <a:bodyPr/>
        <a:lstStyle/>
        <a:p>
          <a:endParaRPr lang="en-US"/>
        </a:p>
      </dgm:t>
    </dgm:pt>
    <dgm:pt modelId="{F28CCABE-EF7B-4C19-AD25-FB73F032D72D}" type="pres">
      <dgm:prSet presAssocID="{BBD6E4AA-F965-414F-A706-9E44F079218F}" presName="linear" presStyleCnt="0">
        <dgm:presLayoutVars>
          <dgm:animLvl val="lvl"/>
          <dgm:resizeHandles val="exact"/>
        </dgm:presLayoutVars>
      </dgm:prSet>
      <dgm:spPr/>
      <dgm:t>
        <a:bodyPr/>
        <a:lstStyle/>
        <a:p>
          <a:endParaRPr lang="en-US"/>
        </a:p>
      </dgm:t>
    </dgm:pt>
    <dgm:pt modelId="{5D8CBAB3-47D6-40C7-A9F3-42070B92E807}" type="pres">
      <dgm:prSet presAssocID="{A01D2538-8330-446B-A050-5AE367B76CD2}" presName="parentText" presStyleLbl="node1" presStyleIdx="0" presStyleCnt="8">
        <dgm:presLayoutVars>
          <dgm:chMax val="0"/>
          <dgm:bulletEnabled val="1"/>
        </dgm:presLayoutVars>
      </dgm:prSet>
      <dgm:spPr/>
      <dgm:t>
        <a:bodyPr/>
        <a:lstStyle/>
        <a:p>
          <a:endParaRPr lang="en-US"/>
        </a:p>
      </dgm:t>
    </dgm:pt>
    <dgm:pt modelId="{1EBA5FFF-FBF2-401A-BF6E-8C67C54600AB}" type="pres">
      <dgm:prSet presAssocID="{16898683-5636-4A91-A988-2F2000D3FDC3}" presName="spacer" presStyleCnt="0"/>
      <dgm:spPr/>
      <dgm:t>
        <a:bodyPr/>
        <a:lstStyle/>
        <a:p>
          <a:endParaRPr lang="en-US"/>
        </a:p>
      </dgm:t>
    </dgm:pt>
    <dgm:pt modelId="{A0D2DA2B-BA01-4F36-A821-80C68FAE36A6}" type="pres">
      <dgm:prSet presAssocID="{CA6DAAA4-08FA-4F70-AC60-5C239C2BDC3E}" presName="parentText" presStyleLbl="node1" presStyleIdx="1" presStyleCnt="8">
        <dgm:presLayoutVars>
          <dgm:chMax val="0"/>
          <dgm:bulletEnabled val="1"/>
        </dgm:presLayoutVars>
      </dgm:prSet>
      <dgm:spPr/>
      <dgm:t>
        <a:bodyPr/>
        <a:lstStyle/>
        <a:p>
          <a:endParaRPr lang="en-US"/>
        </a:p>
      </dgm:t>
    </dgm:pt>
    <dgm:pt modelId="{381A2245-9FA7-4761-9C43-159BE1A3BBF7}" type="pres">
      <dgm:prSet presAssocID="{46CDF40D-9ED1-4F14-AD6C-4D7B034706AF}" presName="spacer" presStyleCnt="0"/>
      <dgm:spPr/>
      <dgm:t>
        <a:bodyPr/>
        <a:lstStyle/>
        <a:p>
          <a:endParaRPr lang="en-US"/>
        </a:p>
      </dgm:t>
    </dgm:pt>
    <dgm:pt modelId="{9441E6CD-0943-4D03-A406-D4953DF4BD81}" type="pres">
      <dgm:prSet presAssocID="{FBC7674C-9C93-4F38-851F-9DC47DEDA051}" presName="parentText" presStyleLbl="node1" presStyleIdx="2" presStyleCnt="8">
        <dgm:presLayoutVars>
          <dgm:chMax val="0"/>
          <dgm:bulletEnabled val="1"/>
        </dgm:presLayoutVars>
      </dgm:prSet>
      <dgm:spPr/>
      <dgm:t>
        <a:bodyPr/>
        <a:lstStyle/>
        <a:p>
          <a:endParaRPr lang="en-US"/>
        </a:p>
      </dgm:t>
    </dgm:pt>
    <dgm:pt modelId="{225AB4B0-F868-418E-8156-6E1A00E6C4FE}" type="pres">
      <dgm:prSet presAssocID="{A67922A2-2D2F-4AEE-9835-AA1238A470BE}" presName="spacer" presStyleCnt="0"/>
      <dgm:spPr/>
      <dgm:t>
        <a:bodyPr/>
        <a:lstStyle/>
        <a:p>
          <a:endParaRPr lang="en-US"/>
        </a:p>
      </dgm:t>
    </dgm:pt>
    <dgm:pt modelId="{1C8D27E2-25C5-46AE-8F98-A596CF0F05B7}" type="pres">
      <dgm:prSet presAssocID="{96D13996-63AF-4249-BE1D-B3B1E99312F1}" presName="parentText" presStyleLbl="node1" presStyleIdx="3" presStyleCnt="8">
        <dgm:presLayoutVars>
          <dgm:chMax val="0"/>
          <dgm:bulletEnabled val="1"/>
        </dgm:presLayoutVars>
      </dgm:prSet>
      <dgm:spPr/>
      <dgm:t>
        <a:bodyPr/>
        <a:lstStyle/>
        <a:p>
          <a:endParaRPr lang="en-US"/>
        </a:p>
      </dgm:t>
    </dgm:pt>
    <dgm:pt modelId="{5E6CCE6D-FA78-44C7-8D0A-12373522D318}" type="pres">
      <dgm:prSet presAssocID="{99E4240A-E361-4B30-BDD6-69F67AE4B3B0}" presName="spacer" presStyleCnt="0"/>
      <dgm:spPr/>
      <dgm:t>
        <a:bodyPr/>
        <a:lstStyle/>
        <a:p>
          <a:endParaRPr lang="en-US"/>
        </a:p>
      </dgm:t>
    </dgm:pt>
    <dgm:pt modelId="{319269E0-3FE6-4031-BC80-FBBD4DA8FA3F}" type="pres">
      <dgm:prSet presAssocID="{C4AA5F8F-59D0-4CE7-85C1-A7B6013BDC41}" presName="parentText" presStyleLbl="node1" presStyleIdx="4" presStyleCnt="8">
        <dgm:presLayoutVars>
          <dgm:chMax val="0"/>
          <dgm:bulletEnabled val="1"/>
        </dgm:presLayoutVars>
      </dgm:prSet>
      <dgm:spPr/>
      <dgm:t>
        <a:bodyPr/>
        <a:lstStyle/>
        <a:p>
          <a:endParaRPr lang="en-US"/>
        </a:p>
      </dgm:t>
    </dgm:pt>
    <dgm:pt modelId="{362C0AA5-0A8E-455D-85E3-C957D45E0597}" type="pres">
      <dgm:prSet presAssocID="{E104F6AA-9EE7-4095-8F8B-4006A6B816C2}" presName="spacer" presStyleCnt="0"/>
      <dgm:spPr/>
      <dgm:t>
        <a:bodyPr/>
        <a:lstStyle/>
        <a:p>
          <a:endParaRPr lang="en-US"/>
        </a:p>
      </dgm:t>
    </dgm:pt>
    <dgm:pt modelId="{009F37BF-7826-4A16-9AE9-D43FC1C12E6C}" type="pres">
      <dgm:prSet presAssocID="{0CF29579-05DE-462A-9ECC-0A18B6F6A246}" presName="parentText" presStyleLbl="node1" presStyleIdx="5" presStyleCnt="8">
        <dgm:presLayoutVars>
          <dgm:chMax val="0"/>
          <dgm:bulletEnabled val="1"/>
        </dgm:presLayoutVars>
      </dgm:prSet>
      <dgm:spPr/>
      <dgm:t>
        <a:bodyPr/>
        <a:lstStyle/>
        <a:p>
          <a:endParaRPr lang="en-US"/>
        </a:p>
      </dgm:t>
    </dgm:pt>
    <dgm:pt modelId="{C2B480A8-4A48-485E-8DF2-9A2102666F46}" type="pres">
      <dgm:prSet presAssocID="{8F669147-C31D-4E6F-AA40-E44598255CE5}" presName="spacer" presStyleCnt="0"/>
      <dgm:spPr/>
      <dgm:t>
        <a:bodyPr/>
        <a:lstStyle/>
        <a:p>
          <a:endParaRPr lang="en-US"/>
        </a:p>
      </dgm:t>
    </dgm:pt>
    <dgm:pt modelId="{9D67789B-490A-4072-AF1B-800C608C41D3}" type="pres">
      <dgm:prSet presAssocID="{F63189A0-745F-488E-A71E-E981C4997FC2}" presName="parentText" presStyleLbl="node1" presStyleIdx="6" presStyleCnt="8">
        <dgm:presLayoutVars>
          <dgm:chMax val="0"/>
          <dgm:bulletEnabled val="1"/>
        </dgm:presLayoutVars>
      </dgm:prSet>
      <dgm:spPr/>
      <dgm:t>
        <a:bodyPr/>
        <a:lstStyle/>
        <a:p>
          <a:endParaRPr lang="en-US"/>
        </a:p>
      </dgm:t>
    </dgm:pt>
    <dgm:pt modelId="{21CA36E3-0877-4892-9096-A020FD3C61F2}" type="pres">
      <dgm:prSet presAssocID="{A1C208D3-F088-49EE-A57B-B6AFA3FF00A4}" presName="spacer" presStyleCnt="0"/>
      <dgm:spPr/>
      <dgm:t>
        <a:bodyPr/>
        <a:lstStyle/>
        <a:p>
          <a:endParaRPr lang="en-US"/>
        </a:p>
      </dgm:t>
    </dgm:pt>
    <dgm:pt modelId="{E1C04C34-F661-4845-8525-751A403F8248}" type="pres">
      <dgm:prSet presAssocID="{6608DD0F-82C3-432D-8BCA-4CFA54F9DA9E}" presName="parentText" presStyleLbl="node1" presStyleIdx="7" presStyleCnt="8">
        <dgm:presLayoutVars>
          <dgm:chMax val="0"/>
          <dgm:bulletEnabled val="1"/>
        </dgm:presLayoutVars>
      </dgm:prSet>
      <dgm:spPr/>
      <dgm:t>
        <a:bodyPr/>
        <a:lstStyle/>
        <a:p>
          <a:endParaRPr lang="en-US"/>
        </a:p>
      </dgm:t>
    </dgm:pt>
  </dgm:ptLst>
  <dgm:cxnLst>
    <dgm:cxn modelId="{18499AD0-AC32-4927-887B-DD528604F06E}" srcId="{BBD6E4AA-F965-414F-A706-9E44F079218F}" destId="{CA6DAAA4-08FA-4F70-AC60-5C239C2BDC3E}" srcOrd="1" destOrd="0" parTransId="{ED3D9961-EA4D-46FD-82B6-8253FB9CF6A3}" sibTransId="{46CDF40D-9ED1-4F14-AD6C-4D7B034706AF}"/>
    <dgm:cxn modelId="{0C04F4B5-62FB-4047-8AEF-3CB9B3C381EE}" type="presOf" srcId="{6608DD0F-82C3-432D-8BCA-4CFA54F9DA9E}" destId="{E1C04C34-F661-4845-8525-751A403F8248}" srcOrd="0" destOrd="0" presId="urn:microsoft.com/office/officeart/2005/8/layout/vList2"/>
    <dgm:cxn modelId="{70F93029-B86F-4D3F-ADF8-430D7E1E771F}" srcId="{BBD6E4AA-F965-414F-A706-9E44F079218F}" destId="{A01D2538-8330-446B-A050-5AE367B76CD2}" srcOrd="0" destOrd="0" parTransId="{1579FA87-02EE-469E-ADEE-A5938801CA7E}" sibTransId="{16898683-5636-4A91-A988-2F2000D3FDC3}"/>
    <dgm:cxn modelId="{9BC91F71-7537-438B-A6EC-0DB42A393BBD}" srcId="{BBD6E4AA-F965-414F-A706-9E44F079218F}" destId="{6608DD0F-82C3-432D-8BCA-4CFA54F9DA9E}" srcOrd="7" destOrd="0" parTransId="{513E737C-4674-4088-9954-B311273001E4}" sibTransId="{3C778FCE-1939-48C6-891F-57F490D7F7C5}"/>
    <dgm:cxn modelId="{C306C964-91EB-4F96-B811-E15DD3938D8E}" srcId="{BBD6E4AA-F965-414F-A706-9E44F079218F}" destId="{C4AA5F8F-59D0-4CE7-85C1-A7B6013BDC41}" srcOrd="4" destOrd="0" parTransId="{17068269-7731-4DA8-88D1-62CF7608CF95}" sibTransId="{E104F6AA-9EE7-4095-8F8B-4006A6B816C2}"/>
    <dgm:cxn modelId="{C64A69DD-9EBF-47D9-9371-D795D061B263}" srcId="{BBD6E4AA-F965-414F-A706-9E44F079218F}" destId="{FBC7674C-9C93-4F38-851F-9DC47DEDA051}" srcOrd="2" destOrd="0" parTransId="{63E2D3EA-AB32-43A3-984C-C71541EBC917}" sibTransId="{A67922A2-2D2F-4AEE-9835-AA1238A470BE}"/>
    <dgm:cxn modelId="{CDA24114-A714-4A66-AE59-06D230368E55}" srcId="{BBD6E4AA-F965-414F-A706-9E44F079218F}" destId="{96D13996-63AF-4249-BE1D-B3B1E99312F1}" srcOrd="3" destOrd="0" parTransId="{FCAF3864-6B2F-45C7-A8BD-165838578C9A}" sibTransId="{99E4240A-E361-4B30-BDD6-69F67AE4B3B0}"/>
    <dgm:cxn modelId="{0E4E3C76-1094-4DD1-B6F5-BBDBD2949FE2}" type="presOf" srcId="{96D13996-63AF-4249-BE1D-B3B1E99312F1}" destId="{1C8D27E2-25C5-46AE-8F98-A596CF0F05B7}" srcOrd="0" destOrd="0" presId="urn:microsoft.com/office/officeart/2005/8/layout/vList2"/>
    <dgm:cxn modelId="{19372959-B59D-4DB6-8F76-7BA2082C24F3}" type="presOf" srcId="{0CF29579-05DE-462A-9ECC-0A18B6F6A246}" destId="{009F37BF-7826-4A16-9AE9-D43FC1C12E6C}" srcOrd="0" destOrd="0" presId="urn:microsoft.com/office/officeart/2005/8/layout/vList2"/>
    <dgm:cxn modelId="{A3A5C3CB-0483-44C1-99B0-09AC812DD403}" srcId="{BBD6E4AA-F965-414F-A706-9E44F079218F}" destId="{F63189A0-745F-488E-A71E-E981C4997FC2}" srcOrd="6" destOrd="0" parTransId="{63042B27-D688-4A78-A9A1-F6CF782AEFC5}" sibTransId="{A1C208D3-F088-49EE-A57B-B6AFA3FF00A4}"/>
    <dgm:cxn modelId="{2DD33ADD-B295-449F-B69E-8534C637CAF3}" type="presOf" srcId="{BBD6E4AA-F965-414F-A706-9E44F079218F}" destId="{F28CCABE-EF7B-4C19-AD25-FB73F032D72D}" srcOrd="0" destOrd="0" presId="urn:microsoft.com/office/officeart/2005/8/layout/vList2"/>
    <dgm:cxn modelId="{2AF7EE9C-1A62-44BB-9EA9-AD2B2F0CA8F3}" type="presOf" srcId="{C4AA5F8F-59D0-4CE7-85C1-A7B6013BDC41}" destId="{319269E0-3FE6-4031-BC80-FBBD4DA8FA3F}" srcOrd="0" destOrd="0" presId="urn:microsoft.com/office/officeart/2005/8/layout/vList2"/>
    <dgm:cxn modelId="{2BA2D268-6D37-4623-B1A3-D4FE96B284FA}" type="presOf" srcId="{A01D2538-8330-446B-A050-5AE367B76CD2}" destId="{5D8CBAB3-47D6-40C7-A9F3-42070B92E807}" srcOrd="0" destOrd="0" presId="urn:microsoft.com/office/officeart/2005/8/layout/vList2"/>
    <dgm:cxn modelId="{A90E6340-482E-4712-8DC4-A40FB2E41158}" srcId="{BBD6E4AA-F965-414F-A706-9E44F079218F}" destId="{0CF29579-05DE-462A-9ECC-0A18B6F6A246}" srcOrd="5" destOrd="0" parTransId="{02FE418A-5981-408A-B507-DDC7DC100BD6}" sibTransId="{8F669147-C31D-4E6F-AA40-E44598255CE5}"/>
    <dgm:cxn modelId="{AC23C41A-828D-4EB8-B1FA-F8B44EF73120}" type="presOf" srcId="{F63189A0-745F-488E-A71E-E981C4997FC2}" destId="{9D67789B-490A-4072-AF1B-800C608C41D3}" srcOrd="0" destOrd="0" presId="urn:microsoft.com/office/officeart/2005/8/layout/vList2"/>
    <dgm:cxn modelId="{A729AE0B-3CA0-4845-8467-AFD60C117B09}" type="presOf" srcId="{CA6DAAA4-08FA-4F70-AC60-5C239C2BDC3E}" destId="{A0D2DA2B-BA01-4F36-A821-80C68FAE36A6}" srcOrd="0" destOrd="0" presId="urn:microsoft.com/office/officeart/2005/8/layout/vList2"/>
    <dgm:cxn modelId="{6BDA67BD-EAE5-47DA-A09F-E2D91AD7D546}" type="presOf" srcId="{FBC7674C-9C93-4F38-851F-9DC47DEDA051}" destId="{9441E6CD-0943-4D03-A406-D4953DF4BD81}" srcOrd="0" destOrd="0" presId="urn:microsoft.com/office/officeart/2005/8/layout/vList2"/>
    <dgm:cxn modelId="{D3972185-6241-44CB-BB93-E87A60813119}" type="presParOf" srcId="{F28CCABE-EF7B-4C19-AD25-FB73F032D72D}" destId="{5D8CBAB3-47D6-40C7-A9F3-42070B92E807}" srcOrd="0" destOrd="0" presId="urn:microsoft.com/office/officeart/2005/8/layout/vList2"/>
    <dgm:cxn modelId="{C10EA82B-756F-4CB5-9A98-2B0DA998318A}" type="presParOf" srcId="{F28CCABE-EF7B-4C19-AD25-FB73F032D72D}" destId="{1EBA5FFF-FBF2-401A-BF6E-8C67C54600AB}" srcOrd="1" destOrd="0" presId="urn:microsoft.com/office/officeart/2005/8/layout/vList2"/>
    <dgm:cxn modelId="{ED7DB767-9826-4053-84BC-BBE05AA40DA4}" type="presParOf" srcId="{F28CCABE-EF7B-4C19-AD25-FB73F032D72D}" destId="{A0D2DA2B-BA01-4F36-A821-80C68FAE36A6}" srcOrd="2" destOrd="0" presId="urn:microsoft.com/office/officeart/2005/8/layout/vList2"/>
    <dgm:cxn modelId="{D3495997-6777-4240-842E-A1B8AEF889FC}" type="presParOf" srcId="{F28CCABE-EF7B-4C19-AD25-FB73F032D72D}" destId="{381A2245-9FA7-4761-9C43-159BE1A3BBF7}" srcOrd="3" destOrd="0" presId="urn:microsoft.com/office/officeart/2005/8/layout/vList2"/>
    <dgm:cxn modelId="{32145702-2827-4802-9124-308D555412D9}" type="presParOf" srcId="{F28CCABE-EF7B-4C19-AD25-FB73F032D72D}" destId="{9441E6CD-0943-4D03-A406-D4953DF4BD81}" srcOrd="4" destOrd="0" presId="urn:microsoft.com/office/officeart/2005/8/layout/vList2"/>
    <dgm:cxn modelId="{958C27CB-4E9B-4904-8397-5A29AFE731FA}" type="presParOf" srcId="{F28CCABE-EF7B-4C19-AD25-FB73F032D72D}" destId="{225AB4B0-F868-418E-8156-6E1A00E6C4FE}" srcOrd="5" destOrd="0" presId="urn:microsoft.com/office/officeart/2005/8/layout/vList2"/>
    <dgm:cxn modelId="{7C34D768-7F00-44D7-88B5-73675A9A2197}" type="presParOf" srcId="{F28CCABE-EF7B-4C19-AD25-FB73F032D72D}" destId="{1C8D27E2-25C5-46AE-8F98-A596CF0F05B7}" srcOrd="6" destOrd="0" presId="urn:microsoft.com/office/officeart/2005/8/layout/vList2"/>
    <dgm:cxn modelId="{AB19E572-3D50-4966-84BA-0198B3D6E5E5}" type="presParOf" srcId="{F28CCABE-EF7B-4C19-AD25-FB73F032D72D}" destId="{5E6CCE6D-FA78-44C7-8D0A-12373522D318}" srcOrd="7" destOrd="0" presId="urn:microsoft.com/office/officeart/2005/8/layout/vList2"/>
    <dgm:cxn modelId="{D1EDB5C6-0706-475C-A541-FB449F72DC8A}" type="presParOf" srcId="{F28CCABE-EF7B-4C19-AD25-FB73F032D72D}" destId="{319269E0-3FE6-4031-BC80-FBBD4DA8FA3F}" srcOrd="8" destOrd="0" presId="urn:microsoft.com/office/officeart/2005/8/layout/vList2"/>
    <dgm:cxn modelId="{C1D81D0E-E3DB-4643-A0A7-D0AED5FD4AB0}" type="presParOf" srcId="{F28CCABE-EF7B-4C19-AD25-FB73F032D72D}" destId="{362C0AA5-0A8E-455D-85E3-C957D45E0597}" srcOrd="9" destOrd="0" presId="urn:microsoft.com/office/officeart/2005/8/layout/vList2"/>
    <dgm:cxn modelId="{18B3BA3D-0405-44EF-AE97-09B0FB8703BB}" type="presParOf" srcId="{F28CCABE-EF7B-4C19-AD25-FB73F032D72D}" destId="{009F37BF-7826-4A16-9AE9-D43FC1C12E6C}" srcOrd="10" destOrd="0" presId="urn:microsoft.com/office/officeart/2005/8/layout/vList2"/>
    <dgm:cxn modelId="{2FE00252-0AC1-42FE-9B4B-CDBEECF786BA}" type="presParOf" srcId="{F28CCABE-EF7B-4C19-AD25-FB73F032D72D}" destId="{C2B480A8-4A48-485E-8DF2-9A2102666F46}" srcOrd="11" destOrd="0" presId="urn:microsoft.com/office/officeart/2005/8/layout/vList2"/>
    <dgm:cxn modelId="{69CB5955-C897-47CA-9484-82F0BF618F6A}" type="presParOf" srcId="{F28CCABE-EF7B-4C19-AD25-FB73F032D72D}" destId="{9D67789B-490A-4072-AF1B-800C608C41D3}" srcOrd="12" destOrd="0" presId="urn:microsoft.com/office/officeart/2005/8/layout/vList2"/>
    <dgm:cxn modelId="{3DB59B4D-12FD-47FD-A9BD-338A7088D13E}" type="presParOf" srcId="{F28CCABE-EF7B-4C19-AD25-FB73F032D72D}" destId="{21CA36E3-0877-4892-9096-A020FD3C61F2}" srcOrd="13" destOrd="0" presId="urn:microsoft.com/office/officeart/2005/8/layout/vList2"/>
    <dgm:cxn modelId="{71BD4896-BB1F-4E43-B288-25B601E4D29E}" type="presParOf" srcId="{F28CCABE-EF7B-4C19-AD25-FB73F032D72D}" destId="{E1C04C34-F661-4845-8525-751A403F8248}"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4FE8895-6312-43D1-8FAC-680F743C2B50}" type="doc">
      <dgm:prSet loTypeId="urn:microsoft.com/office/officeart/2005/8/layout/venn1" loCatId="relationship" qsTypeId="urn:microsoft.com/office/officeart/2005/8/quickstyle/simple1" qsCatId="simple" csTypeId="urn:microsoft.com/office/officeart/2005/8/colors/accent2_4" csCatId="accent2" phldr="1"/>
      <dgm:spPr/>
      <dgm:t>
        <a:bodyPr/>
        <a:lstStyle/>
        <a:p>
          <a:endParaRPr lang="en-US"/>
        </a:p>
      </dgm:t>
    </dgm:pt>
    <dgm:pt modelId="{EB388E17-9C39-442F-AE21-2936943587CA}">
      <dgm:prSet custT="1"/>
      <dgm:spPr/>
      <dgm:t>
        <a:bodyPr/>
        <a:lstStyle/>
        <a:p>
          <a:pPr algn="ctr" rtl="0"/>
          <a:r>
            <a:rPr lang="en-US" sz="2400" dirty="0" smtClean="0">
              <a:latin typeface="Arial" pitchFamily="34" charset="0"/>
              <a:cs typeface="Arial" pitchFamily="34" charset="0"/>
            </a:rPr>
            <a:t>Pulmonary contusions</a:t>
          </a:r>
          <a:endParaRPr lang="en-US" sz="2400" dirty="0">
            <a:latin typeface="Arial" pitchFamily="34" charset="0"/>
            <a:cs typeface="Arial" pitchFamily="34" charset="0"/>
          </a:endParaRPr>
        </a:p>
      </dgm:t>
    </dgm:pt>
    <dgm:pt modelId="{57DFFF35-2E93-4C16-93BF-9B1B26BDFE62}" type="parTrans" cxnId="{194D3D2F-3309-4164-9F48-7C4889BA6DE2}">
      <dgm:prSet/>
      <dgm:spPr/>
      <dgm:t>
        <a:bodyPr/>
        <a:lstStyle/>
        <a:p>
          <a:endParaRPr lang="en-US"/>
        </a:p>
      </dgm:t>
    </dgm:pt>
    <dgm:pt modelId="{A15D44A4-7874-4F0D-9CEC-C50D899971D8}" type="sibTrans" cxnId="{194D3D2F-3309-4164-9F48-7C4889BA6DE2}">
      <dgm:prSet/>
      <dgm:spPr/>
      <dgm:t>
        <a:bodyPr/>
        <a:lstStyle/>
        <a:p>
          <a:endParaRPr lang="en-US"/>
        </a:p>
      </dgm:t>
    </dgm:pt>
    <dgm:pt modelId="{329F8685-BFCA-4A12-AC12-D570DB1CB919}">
      <dgm:prSet custT="1"/>
      <dgm:spPr/>
      <dgm:t>
        <a:bodyPr/>
        <a:lstStyle/>
        <a:p>
          <a:pPr algn="ctr" rtl="0"/>
          <a:r>
            <a:rPr lang="en-US" sz="2400" dirty="0" smtClean="0">
              <a:latin typeface="Arial" pitchFamily="34" charset="0"/>
              <a:cs typeface="Arial" pitchFamily="34" charset="0"/>
            </a:rPr>
            <a:t>Pneumothorax</a:t>
          </a:r>
          <a:endParaRPr lang="en-US" sz="2400" dirty="0">
            <a:latin typeface="Arial" pitchFamily="34" charset="0"/>
            <a:cs typeface="Arial" pitchFamily="34" charset="0"/>
          </a:endParaRPr>
        </a:p>
      </dgm:t>
    </dgm:pt>
    <dgm:pt modelId="{788D9450-2030-4701-9B0D-0F7B79B3FDCA}" type="parTrans" cxnId="{07D245CD-5F92-495A-8AC8-444C58CAAFA2}">
      <dgm:prSet/>
      <dgm:spPr/>
      <dgm:t>
        <a:bodyPr/>
        <a:lstStyle/>
        <a:p>
          <a:endParaRPr lang="en-US"/>
        </a:p>
      </dgm:t>
    </dgm:pt>
    <dgm:pt modelId="{ED402C1A-1AEF-482A-8DB3-DF7E99EFA2D3}" type="sibTrans" cxnId="{07D245CD-5F92-495A-8AC8-444C58CAAFA2}">
      <dgm:prSet/>
      <dgm:spPr/>
      <dgm:t>
        <a:bodyPr/>
        <a:lstStyle/>
        <a:p>
          <a:endParaRPr lang="en-US"/>
        </a:p>
      </dgm:t>
    </dgm:pt>
    <dgm:pt modelId="{DB69B7A4-89AF-4DFB-893A-CD0115409E67}">
      <dgm:prSet custT="1"/>
      <dgm:spPr/>
      <dgm:t>
        <a:bodyPr/>
        <a:lstStyle/>
        <a:p>
          <a:pPr algn="ctr" rtl="0"/>
          <a:r>
            <a:rPr lang="en-US" sz="2400" dirty="0" smtClean="0">
              <a:latin typeface="Arial" pitchFamily="34" charset="0"/>
              <a:cs typeface="Arial" pitchFamily="34" charset="0"/>
            </a:rPr>
            <a:t>Rib fractures</a:t>
          </a:r>
          <a:endParaRPr lang="en-US" sz="2400" dirty="0">
            <a:latin typeface="Arial" pitchFamily="34" charset="0"/>
            <a:cs typeface="Arial" pitchFamily="34" charset="0"/>
          </a:endParaRPr>
        </a:p>
      </dgm:t>
    </dgm:pt>
    <dgm:pt modelId="{EE2EBF12-EFFC-4761-9248-A7ED21F6B6A1}" type="parTrans" cxnId="{D52A6618-F691-49EB-BDBF-0F766AFCA7A1}">
      <dgm:prSet/>
      <dgm:spPr/>
      <dgm:t>
        <a:bodyPr/>
        <a:lstStyle/>
        <a:p>
          <a:endParaRPr lang="en-US"/>
        </a:p>
      </dgm:t>
    </dgm:pt>
    <dgm:pt modelId="{0431EAFD-8D7A-47A2-9F82-561111F44E29}" type="sibTrans" cxnId="{D52A6618-F691-49EB-BDBF-0F766AFCA7A1}">
      <dgm:prSet/>
      <dgm:spPr/>
      <dgm:t>
        <a:bodyPr/>
        <a:lstStyle/>
        <a:p>
          <a:endParaRPr lang="en-US"/>
        </a:p>
      </dgm:t>
    </dgm:pt>
    <dgm:pt modelId="{8D429243-0378-42BD-850C-8D1DA0A232B4}">
      <dgm:prSet custT="1"/>
      <dgm:spPr/>
      <dgm:t>
        <a:bodyPr/>
        <a:lstStyle/>
        <a:p>
          <a:pPr algn="ctr" rtl="0"/>
          <a:r>
            <a:rPr lang="en-US" sz="2400" dirty="0" smtClean="0">
              <a:latin typeface="Arial" pitchFamily="34" charset="0"/>
              <a:cs typeface="Arial" pitchFamily="34" charset="0"/>
            </a:rPr>
            <a:t>Traumatic</a:t>
          </a:r>
        </a:p>
        <a:p>
          <a:pPr algn="ctr" rtl="0"/>
          <a:r>
            <a:rPr lang="en-US" sz="2400" dirty="0" smtClean="0">
              <a:latin typeface="Arial" pitchFamily="34" charset="0"/>
              <a:cs typeface="Arial" pitchFamily="34" charset="0"/>
            </a:rPr>
            <a:t>asphyxia </a:t>
          </a:r>
          <a:endParaRPr lang="en-US" sz="2400" dirty="0">
            <a:latin typeface="Arial" pitchFamily="34" charset="0"/>
            <a:cs typeface="Arial" pitchFamily="34" charset="0"/>
          </a:endParaRPr>
        </a:p>
      </dgm:t>
    </dgm:pt>
    <dgm:pt modelId="{012BF869-23A7-4F26-A00E-DCFDA1CDE942}" type="parTrans" cxnId="{1C030232-BABA-44BF-AA56-6EA3A7E0E21B}">
      <dgm:prSet/>
      <dgm:spPr/>
      <dgm:t>
        <a:bodyPr/>
        <a:lstStyle/>
        <a:p>
          <a:endParaRPr lang="en-US"/>
        </a:p>
      </dgm:t>
    </dgm:pt>
    <dgm:pt modelId="{6777220A-EBDD-41FD-977D-3EFB83F53216}" type="sibTrans" cxnId="{1C030232-BABA-44BF-AA56-6EA3A7E0E21B}">
      <dgm:prSet/>
      <dgm:spPr/>
      <dgm:t>
        <a:bodyPr/>
        <a:lstStyle/>
        <a:p>
          <a:endParaRPr lang="en-US"/>
        </a:p>
      </dgm:t>
    </dgm:pt>
    <dgm:pt modelId="{3A7E0F5B-63CC-471C-847D-EC382000E95E}">
      <dgm:prSet custT="1"/>
      <dgm:spPr/>
      <dgm:t>
        <a:bodyPr/>
        <a:lstStyle/>
        <a:p>
          <a:pPr algn="ctr" rtl="0"/>
          <a:r>
            <a:rPr lang="en-US" sz="2400" dirty="0" smtClean="0">
              <a:latin typeface="Arial" pitchFamily="34" charset="0"/>
              <a:cs typeface="Arial" pitchFamily="34" charset="0"/>
            </a:rPr>
            <a:t>Hemothorax</a:t>
          </a:r>
          <a:endParaRPr lang="en-US" sz="2400" dirty="0">
            <a:latin typeface="Arial" pitchFamily="34" charset="0"/>
            <a:cs typeface="Arial" pitchFamily="34" charset="0"/>
          </a:endParaRPr>
        </a:p>
      </dgm:t>
    </dgm:pt>
    <dgm:pt modelId="{64A259FA-E9F1-4AB5-8CE5-994C59B29269}" type="parTrans" cxnId="{B7F1E03C-FA02-4C24-A3A8-7F9105419B0A}">
      <dgm:prSet/>
      <dgm:spPr/>
      <dgm:t>
        <a:bodyPr/>
        <a:lstStyle/>
        <a:p>
          <a:endParaRPr lang="en-US"/>
        </a:p>
      </dgm:t>
    </dgm:pt>
    <dgm:pt modelId="{5121B0DD-4C69-4703-A96F-C2BB3942BF80}" type="sibTrans" cxnId="{B7F1E03C-FA02-4C24-A3A8-7F9105419B0A}">
      <dgm:prSet/>
      <dgm:spPr/>
      <dgm:t>
        <a:bodyPr/>
        <a:lstStyle/>
        <a:p>
          <a:endParaRPr lang="en-US"/>
        </a:p>
      </dgm:t>
    </dgm:pt>
    <dgm:pt modelId="{DF4BDDDB-27A6-4811-8CC5-F6A67B94E281}" type="pres">
      <dgm:prSet presAssocID="{E4FE8895-6312-43D1-8FAC-680F743C2B50}" presName="compositeShape" presStyleCnt="0">
        <dgm:presLayoutVars>
          <dgm:chMax val="7"/>
          <dgm:dir/>
          <dgm:resizeHandles val="exact"/>
        </dgm:presLayoutVars>
      </dgm:prSet>
      <dgm:spPr/>
      <dgm:t>
        <a:bodyPr/>
        <a:lstStyle/>
        <a:p>
          <a:endParaRPr lang="en-US"/>
        </a:p>
      </dgm:t>
    </dgm:pt>
    <dgm:pt modelId="{064A34C3-3ED7-472C-8988-ED2766E690C4}" type="pres">
      <dgm:prSet presAssocID="{EB388E17-9C39-442F-AE21-2936943587CA}" presName="circ1" presStyleLbl="vennNode1" presStyleIdx="0" presStyleCnt="5" custLinFactNeighborX="509" custLinFactNeighborY="-18894"/>
      <dgm:spPr/>
      <dgm:t>
        <a:bodyPr/>
        <a:lstStyle/>
        <a:p>
          <a:endParaRPr lang="en-US"/>
        </a:p>
      </dgm:t>
    </dgm:pt>
    <dgm:pt modelId="{F5DDBF33-A8BE-4A30-BE2F-7BA18B19A965}" type="pres">
      <dgm:prSet presAssocID="{EB388E17-9C39-442F-AE21-2936943587CA}" presName="circ1Tx" presStyleLbl="revTx" presStyleIdx="0" presStyleCnt="0">
        <dgm:presLayoutVars>
          <dgm:chMax val="0"/>
          <dgm:chPref val="0"/>
          <dgm:bulletEnabled val="1"/>
        </dgm:presLayoutVars>
      </dgm:prSet>
      <dgm:spPr/>
      <dgm:t>
        <a:bodyPr/>
        <a:lstStyle/>
        <a:p>
          <a:endParaRPr lang="en-US"/>
        </a:p>
      </dgm:t>
    </dgm:pt>
    <dgm:pt modelId="{0FB06EBD-7CB6-41A4-BB08-4704DC416845}" type="pres">
      <dgm:prSet presAssocID="{329F8685-BFCA-4A12-AC12-D570DB1CB919}" presName="circ2" presStyleLbl="vennNode1" presStyleIdx="1" presStyleCnt="5" custLinFactNeighborX="15383" custLinFactNeighborY="-12850"/>
      <dgm:spPr/>
      <dgm:t>
        <a:bodyPr/>
        <a:lstStyle/>
        <a:p>
          <a:endParaRPr lang="en-US"/>
        </a:p>
      </dgm:t>
    </dgm:pt>
    <dgm:pt modelId="{AADF5D6D-DB77-42B1-8C86-F7FB5BA6334D}" type="pres">
      <dgm:prSet presAssocID="{329F8685-BFCA-4A12-AC12-D570DB1CB919}" presName="circ2Tx" presStyleLbl="revTx" presStyleIdx="0" presStyleCnt="0" custScaleX="150166" custLinFactNeighborX="33198" custLinFactNeighborY="-2725">
        <dgm:presLayoutVars>
          <dgm:chMax val="0"/>
          <dgm:chPref val="0"/>
          <dgm:bulletEnabled val="1"/>
        </dgm:presLayoutVars>
      </dgm:prSet>
      <dgm:spPr/>
      <dgm:t>
        <a:bodyPr/>
        <a:lstStyle/>
        <a:p>
          <a:endParaRPr lang="en-US"/>
        </a:p>
      </dgm:t>
    </dgm:pt>
    <dgm:pt modelId="{97F6E3CF-1A57-4C2D-B19E-C83707C39B01}" type="pres">
      <dgm:prSet presAssocID="{3A7E0F5B-63CC-471C-847D-EC382000E95E}" presName="circ3" presStyleLbl="vennNode1" presStyleIdx="2" presStyleCnt="5" custLinFactNeighborX="15471" custLinFactNeighborY="131"/>
      <dgm:spPr/>
      <dgm:t>
        <a:bodyPr/>
        <a:lstStyle/>
        <a:p>
          <a:endParaRPr lang="en-US"/>
        </a:p>
      </dgm:t>
    </dgm:pt>
    <dgm:pt modelId="{0CC78733-A2C2-458A-AC97-F7F0F0E712B1}" type="pres">
      <dgm:prSet presAssocID="{3A7E0F5B-63CC-471C-847D-EC382000E95E}" presName="circ3Tx" presStyleLbl="revTx" presStyleIdx="0" presStyleCnt="0" custScaleX="141263">
        <dgm:presLayoutVars>
          <dgm:chMax val="0"/>
          <dgm:chPref val="0"/>
          <dgm:bulletEnabled val="1"/>
        </dgm:presLayoutVars>
      </dgm:prSet>
      <dgm:spPr/>
      <dgm:t>
        <a:bodyPr/>
        <a:lstStyle/>
        <a:p>
          <a:endParaRPr lang="en-US"/>
        </a:p>
      </dgm:t>
    </dgm:pt>
    <dgm:pt modelId="{1BBA3B11-12CC-4837-88B3-70959340A8AE}" type="pres">
      <dgm:prSet presAssocID="{DB69B7A4-89AF-4DFB-893A-CD0115409E67}" presName="circ4" presStyleLbl="vennNode1" presStyleIdx="3" presStyleCnt="5"/>
      <dgm:spPr/>
      <dgm:t>
        <a:bodyPr/>
        <a:lstStyle/>
        <a:p>
          <a:endParaRPr lang="en-US"/>
        </a:p>
      </dgm:t>
    </dgm:pt>
    <dgm:pt modelId="{E71F6FC9-5DB2-4E22-9A69-302E693FBC22}" type="pres">
      <dgm:prSet presAssocID="{DB69B7A4-89AF-4DFB-893A-CD0115409E67}" presName="circ4Tx" presStyleLbl="revTx" presStyleIdx="0" presStyleCnt="0">
        <dgm:presLayoutVars>
          <dgm:chMax val="0"/>
          <dgm:chPref val="0"/>
          <dgm:bulletEnabled val="1"/>
        </dgm:presLayoutVars>
      </dgm:prSet>
      <dgm:spPr/>
      <dgm:t>
        <a:bodyPr/>
        <a:lstStyle/>
        <a:p>
          <a:endParaRPr lang="en-US"/>
        </a:p>
      </dgm:t>
    </dgm:pt>
    <dgm:pt modelId="{3BC126D2-0C65-4B5F-BD6A-3A6E90A11D01}" type="pres">
      <dgm:prSet presAssocID="{8D429243-0378-42BD-850C-8D1DA0A232B4}" presName="circ5" presStyleLbl="vennNode1" presStyleIdx="4" presStyleCnt="5" custLinFactNeighborX="-8167" custLinFactNeighborY="-12850"/>
      <dgm:spPr/>
      <dgm:t>
        <a:bodyPr/>
        <a:lstStyle/>
        <a:p>
          <a:endParaRPr lang="en-US"/>
        </a:p>
      </dgm:t>
    </dgm:pt>
    <dgm:pt modelId="{0E6D8303-E732-4EB4-9FC8-3F46BD2402CC}" type="pres">
      <dgm:prSet presAssocID="{8D429243-0378-42BD-850C-8D1DA0A232B4}" presName="circ5Tx" presStyleLbl="revTx" presStyleIdx="0" presStyleCnt="0">
        <dgm:presLayoutVars>
          <dgm:chMax val="0"/>
          <dgm:chPref val="0"/>
          <dgm:bulletEnabled val="1"/>
        </dgm:presLayoutVars>
      </dgm:prSet>
      <dgm:spPr/>
      <dgm:t>
        <a:bodyPr/>
        <a:lstStyle/>
        <a:p>
          <a:endParaRPr lang="en-US"/>
        </a:p>
      </dgm:t>
    </dgm:pt>
  </dgm:ptLst>
  <dgm:cxnLst>
    <dgm:cxn modelId="{D52A6618-F691-49EB-BDBF-0F766AFCA7A1}" srcId="{E4FE8895-6312-43D1-8FAC-680F743C2B50}" destId="{DB69B7A4-89AF-4DFB-893A-CD0115409E67}" srcOrd="3" destOrd="0" parTransId="{EE2EBF12-EFFC-4761-9248-A7ED21F6B6A1}" sibTransId="{0431EAFD-8D7A-47A2-9F82-561111F44E29}"/>
    <dgm:cxn modelId="{1C030232-BABA-44BF-AA56-6EA3A7E0E21B}" srcId="{E4FE8895-6312-43D1-8FAC-680F743C2B50}" destId="{8D429243-0378-42BD-850C-8D1DA0A232B4}" srcOrd="4" destOrd="0" parTransId="{012BF869-23A7-4F26-A00E-DCFDA1CDE942}" sibTransId="{6777220A-EBDD-41FD-977D-3EFB83F53216}"/>
    <dgm:cxn modelId="{E66670A3-EBAB-454C-95B1-8E9F01C61AD7}" type="presOf" srcId="{E4FE8895-6312-43D1-8FAC-680F743C2B50}" destId="{DF4BDDDB-27A6-4811-8CC5-F6A67B94E281}" srcOrd="0" destOrd="0" presId="urn:microsoft.com/office/officeart/2005/8/layout/venn1"/>
    <dgm:cxn modelId="{B7F1E03C-FA02-4C24-A3A8-7F9105419B0A}" srcId="{E4FE8895-6312-43D1-8FAC-680F743C2B50}" destId="{3A7E0F5B-63CC-471C-847D-EC382000E95E}" srcOrd="2" destOrd="0" parTransId="{64A259FA-E9F1-4AB5-8CE5-994C59B29269}" sibTransId="{5121B0DD-4C69-4703-A96F-C2BB3942BF80}"/>
    <dgm:cxn modelId="{D39E8F1B-2EE1-454C-BEC1-41D1AA134C7B}" type="presOf" srcId="{3A7E0F5B-63CC-471C-847D-EC382000E95E}" destId="{0CC78733-A2C2-458A-AC97-F7F0F0E712B1}" srcOrd="0" destOrd="0" presId="urn:microsoft.com/office/officeart/2005/8/layout/venn1"/>
    <dgm:cxn modelId="{F6938475-5061-4733-ADFD-60DEA6AE2A45}" type="presOf" srcId="{EB388E17-9C39-442F-AE21-2936943587CA}" destId="{F5DDBF33-A8BE-4A30-BE2F-7BA18B19A965}" srcOrd="0" destOrd="0" presId="urn:microsoft.com/office/officeart/2005/8/layout/venn1"/>
    <dgm:cxn modelId="{93889CEB-5B7D-4C39-A5DD-8732EA3AA4C2}" type="presOf" srcId="{329F8685-BFCA-4A12-AC12-D570DB1CB919}" destId="{AADF5D6D-DB77-42B1-8C86-F7FB5BA6334D}" srcOrd="0" destOrd="0" presId="urn:microsoft.com/office/officeart/2005/8/layout/venn1"/>
    <dgm:cxn modelId="{1B5A13DB-A24A-49DB-9722-966032F8BDBD}" type="presOf" srcId="{DB69B7A4-89AF-4DFB-893A-CD0115409E67}" destId="{E71F6FC9-5DB2-4E22-9A69-302E693FBC22}" srcOrd="0" destOrd="0" presId="urn:microsoft.com/office/officeart/2005/8/layout/venn1"/>
    <dgm:cxn modelId="{194D3D2F-3309-4164-9F48-7C4889BA6DE2}" srcId="{E4FE8895-6312-43D1-8FAC-680F743C2B50}" destId="{EB388E17-9C39-442F-AE21-2936943587CA}" srcOrd="0" destOrd="0" parTransId="{57DFFF35-2E93-4C16-93BF-9B1B26BDFE62}" sibTransId="{A15D44A4-7874-4F0D-9CEC-C50D899971D8}"/>
    <dgm:cxn modelId="{07D245CD-5F92-495A-8AC8-444C58CAAFA2}" srcId="{E4FE8895-6312-43D1-8FAC-680F743C2B50}" destId="{329F8685-BFCA-4A12-AC12-D570DB1CB919}" srcOrd="1" destOrd="0" parTransId="{788D9450-2030-4701-9B0D-0F7B79B3FDCA}" sibTransId="{ED402C1A-1AEF-482A-8DB3-DF7E99EFA2D3}"/>
    <dgm:cxn modelId="{C65C3D02-B580-4AE1-93A1-4B341E07F5D5}" type="presOf" srcId="{8D429243-0378-42BD-850C-8D1DA0A232B4}" destId="{0E6D8303-E732-4EB4-9FC8-3F46BD2402CC}" srcOrd="0" destOrd="0" presId="urn:microsoft.com/office/officeart/2005/8/layout/venn1"/>
    <dgm:cxn modelId="{B39A770F-CFC4-4079-B6B7-CED456939353}" type="presParOf" srcId="{DF4BDDDB-27A6-4811-8CC5-F6A67B94E281}" destId="{064A34C3-3ED7-472C-8988-ED2766E690C4}" srcOrd="0" destOrd="0" presId="urn:microsoft.com/office/officeart/2005/8/layout/venn1"/>
    <dgm:cxn modelId="{3D94F868-FBD5-4AEB-A232-786B391BE9C6}" type="presParOf" srcId="{DF4BDDDB-27A6-4811-8CC5-F6A67B94E281}" destId="{F5DDBF33-A8BE-4A30-BE2F-7BA18B19A965}" srcOrd="1" destOrd="0" presId="urn:microsoft.com/office/officeart/2005/8/layout/venn1"/>
    <dgm:cxn modelId="{F23E3FBB-B932-4219-994E-6428709A64C2}" type="presParOf" srcId="{DF4BDDDB-27A6-4811-8CC5-F6A67B94E281}" destId="{0FB06EBD-7CB6-41A4-BB08-4704DC416845}" srcOrd="2" destOrd="0" presId="urn:microsoft.com/office/officeart/2005/8/layout/venn1"/>
    <dgm:cxn modelId="{AB08205B-E8EA-41BF-BDDC-9E66A7FB9325}" type="presParOf" srcId="{DF4BDDDB-27A6-4811-8CC5-F6A67B94E281}" destId="{AADF5D6D-DB77-42B1-8C86-F7FB5BA6334D}" srcOrd="3" destOrd="0" presId="urn:microsoft.com/office/officeart/2005/8/layout/venn1"/>
    <dgm:cxn modelId="{B27E5F47-B5A4-449F-A2C7-EF8C8CC00739}" type="presParOf" srcId="{DF4BDDDB-27A6-4811-8CC5-F6A67B94E281}" destId="{97F6E3CF-1A57-4C2D-B19E-C83707C39B01}" srcOrd="4" destOrd="0" presId="urn:microsoft.com/office/officeart/2005/8/layout/venn1"/>
    <dgm:cxn modelId="{D2983957-3EA7-4F58-B796-A0627FC18260}" type="presParOf" srcId="{DF4BDDDB-27A6-4811-8CC5-F6A67B94E281}" destId="{0CC78733-A2C2-458A-AC97-F7F0F0E712B1}" srcOrd="5" destOrd="0" presId="urn:microsoft.com/office/officeart/2005/8/layout/venn1"/>
    <dgm:cxn modelId="{CDFA406F-C7D2-4F20-8B89-724FD0C715DB}" type="presParOf" srcId="{DF4BDDDB-27A6-4811-8CC5-F6A67B94E281}" destId="{1BBA3B11-12CC-4837-88B3-70959340A8AE}" srcOrd="6" destOrd="0" presId="urn:microsoft.com/office/officeart/2005/8/layout/venn1"/>
    <dgm:cxn modelId="{50DBFAED-5895-4D79-B103-2B1C9C9D4914}" type="presParOf" srcId="{DF4BDDDB-27A6-4811-8CC5-F6A67B94E281}" destId="{E71F6FC9-5DB2-4E22-9A69-302E693FBC22}" srcOrd="7" destOrd="0" presId="urn:microsoft.com/office/officeart/2005/8/layout/venn1"/>
    <dgm:cxn modelId="{8DC91945-E57C-4B8C-886F-28CE6EA4845A}" type="presParOf" srcId="{DF4BDDDB-27A6-4811-8CC5-F6A67B94E281}" destId="{3BC126D2-0C65-4B5F-BD6A-3A6E90A11D01}" srcOrd="8" destOrd="0" presId="urn:microsoft.com/office/officeart/2005/8/layout/venn1"/>
    <dgm:cxn modelId="{CB2A799E-94F4-4E64-8760-9DD13C85DF79}" type="presParOf" srcId="{DF4BDDDB-27A6-4811-8CC5-F6A67B94E281}" destId="{0E6D8303-E732-4EB4-9FC8-3F46BD2402CC}"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E24098-50CE-46F4-98F6-5B969CB904A1}" type="doc">
      <dgm:prSet loTypeId="urn:microsoft.com/office/officeart/2005/8/layout/target3" loCatId="list" qsTypeId="urn:microsoft.com/office/officeart/2005/8/quickstyle/simple1" qsCatId="simple" csTypeId="urn:microsoft.com/office/officeart/2005/8/colors/accent2_3" csCatId="accent2" phldr="1"/>
      <dgm:spPr/>
      <dgm:t>
        <a:bodyPr/>
        <a:lstStyle/>
        <a:p>
          <a:endParaRPr lang="en-US"/>
        </a:p>
      </dgm:t>
    </dgm:pt>
    <dgm:pt modelId="{66013AA6-CEFC-4B4F-BED3-2148A4FBABCD}">
      <dgm:prSet custT="1"/>
      <dgm:spPr/>
      <dgm:t>
        <a:bodyPr/>
        <a:lstStyle/>
        <a:p>
          <a:pPr rtl="0"/>
          <a:r>
            <a:rPr lang="en-US" sz="3200" dirty="0" smtClean="0">
              <a:latin typeface="Arial" pitchFamily="34" charset="0"/>
              <a:cs typeface="Arial" pitchFamily="34" charset="0"/>
            </a:rPr>
            <a:t>CXR</a:t>
          </a:r>
          <a:endParaRPr lang="en-US" sz="3200" dirty="0">
            <a:latin typeface="Arial" pitchFamily="34" charset="0"/>
            <a:cs typeface="Arial" pitchFamily="34" charset="0"/>
          </a:endParaRPr>
        </a:p>
      </dgm:t>
    </dgm:pt>
    <dgm:pt modelId="{07440160-2BB6-4664-94B9-58AB5AC713E5}" type="parTrans" cxnId="{EC9ACEB1-980D-4A53-9A20-DD468932192A}">
      <dgm:prSet/>
      <dgm:spPr/>
      <dgm:t>
        <a:bodyPr/>
        <a:lstStyle/>
        <a:p>
          <a:endParaRPr lang="en-US"/>
        </a:p>
      </dgm:t>
    </dgm:pt>
    <dgm:pt modelId="{900309A8-8393-4744-9E02-7265C24F7C80}" type="sibTrans" cxnId="{EC9ACEB1-980D-4A53-9A20-DD468932192A}">
      <dgm:prSet/>
      <dgm:spPr/>
      <dgm:t>
        <a:bodyPr/>
        <a:lstStyle/>
        <a:p>
          <a:endParaRPr lang="en-US"/>
        </a:p>
      </dgm:t>
    </dgm:pt>
    <dgm:pt modelId="{0181D7B9-0A86-433F-BA59-59A58EE4DE79}">
      <dgm:prSet custT="1"/>
      <dgm:spPr/>
      <dgm:t>
        <a:bodyPr/>
        <a:lstStyle/>
        <a:p>
          <a:pPr rtl="0"/>
          <a:r>
            <a:rPr lang="en-US" sz="3200" dirty="0" smtClean="0">
              <a:latin typeface="Arial" pitchFamily="34" charset="0"/>
              <a:cs typeface="Arial" pitchFamily="34" charset="0"/>
            </a:rPr>
            <a:t>CT</a:t>
          </a:r>
          <a:endParaRPr lang="en-US" sz="3200" dirty="0">
            <a:latin typeface="Arial" pitchFamily="34" charset="0"/>
            <a:cs typeface="Arial" pitchFamily="34" charset="0"/>
          </a:endParaRPr>
        </a:p>
      </dgm:t>
    </dgm:pt>
    <dgm:pt modelId="{9228AC1B-754C-433A-9F4E-2C730377F639}" type="parTrans" cxnId="{2F92D680-F754-448E-9137-6DA7F196B9F5}">
      <dgm:prSet/>
      <dgm:spPr/>
      <dgm:t>
        <a:bodyPr/>
        <a:lstStyle/>
        <a:p>
          <a:endParaRPr lang="en-US"/>
        </a:p>
      </dgm:t>
    </dgm:pt>
    <dgm:pt modelId="{C79A7A64-2C44-4775-949A-2232CB2B8312}" type="sibTrans" cxnId="{2F92D680-F754-448E-9137-6DA7F196B9F5}">
      <dgm:prSet/>
      <dgm:spPr/>
      <dgm:t>
        <a:bodyPr/>
        <a:lstStyle/>
        <a:p>
          <a:endParaRPr lang="en-US"/>
        </a:p>
      </dgm:t>
    </dgm:pt>
    <dgm:pt modelId="{8E927AD7-0965-474E-9026-0357E143C31D}">
      <dgm:prSet custT="1"/>
      <dgm:spPr/>
      <dgm:t>
        <a:bodyPr/>
        <a:lstStyle/>
        <a:p>
          <a:pPr rtl="0"/>
          <a:r>
            <a:rPr lang="en-US" sz="3200" dirty="0" smtClean="0">
              <a:latin typeface="Arial" pitchFamily="34" charset="0"/>
              <a:cs typeface="Arial" pitchFamily="34" charset="0"/>
            </a:rPr>
            <a:t>EKG</a:t>
          </a:r>
          <a:endParaRPr lang="en-US" sz="3200" dirty="0">
            <a:latin typeface="Arial" pitchFamily="34" charset="0"/>
            <a:cs typeface="Arial" pitchFamily="34" charset="0"/>
          </a:endParaRPr>
        </a:p>
      </dgm:t>
    </dgm:pt>
    <dgm:pt modelId="{8F5065CA-CEE4-4E62-B32B-CB64EE32C168}" type="parTrans" cxnId="{BD3C3EDE-3ECE-49DF-BB00-D397F0470512}">
      <dgm:prSet/>
      <dgm:spPr/>
      <dgm:t>
        <a:bodyPr/>
        <a:lstStyle/>
        <a:p>
          <a:endParaRPr lang="en-US"/>
        </a:p>
      </dgm:t>
    </dgm:pt>
    <dgm:pt modelId="{D44E196A-CD6A-4FCC-90FA-A40FC0109AFA}" type="sibTrans" cxnId="{BD3C3EDE-3ECE-49DF-BB00-D397F0470512}">
      <dgm:prSet/>
      <dgm:spPr/>
      <dgm:t>
        <a:bodyPr/>
        <a:lstStyle/>
        <a:p>
          <a:endParaRPr lang="en-US"/>
        </a:p>
      </dgm:t>
    </dgm:pt>
    <dgm:pt modelId="{64CF9B1F-73F1-4526-B9C5-B76B7003F57F}">
      <dgm:prSet custT="1"/>
      <dgm:spPr/>
      <dgm:t>
        <a:bodyPr/>
        <a:lstStyle/>
        <a:p>
          <a:pPr rtl="0"/>
          <a:r>
            <a:rPr lang="en-US" sz="3200" dirty="0" smtClean="0">
              <a:latin typeface="Arial" pitchFamily="34" charset="0"/>
              <a:cs typeface="Arial" pitchFamily="34" charset="0"/>
            </a:rPr>
            <a:t>Echo</a:t>
          </a:r>
          <a:endParaRPr lang="en-US" sz="3200" dirty="0">
            <a:latin typeface="Arial" pitchFamily="34" charset="0"/>
            <a:cs typeface="Arial" pitchFamily="34" charset="0"/>
          </a:endParaRPr>
        </a:p>
      </dgm:t>
    </dgm:pt>
    <dgm:pt modelId="{5A6417FE-59B7-4ED8-AA2F-CF21CC5E2C0E}" type="parTrans" cxnId="{A371864E-1248-4391-AB52-196FBC0707CF}">
      <dgm:prSet/>
      <dgm:spPr/>
      <dgm:t>
        <a:bodyPr/>
        <a:lstStyle/>
        <a:p>
          <a:endParaRPr lang="en-US"/>
        </a:p>
      </dgm:t>
    </dgm:pt>
    <dgm:pt modelId="{A1E34A02-3D56-4C47-AE7A-B899D46D3E72}" type="sibTrans" cxnId="{A371864E-1248-4391-AB52-196FBC0707CF}">
      <dgm:prSet/>
      <dgm:spPr/>
      <dgm:t>
        <a:bodyPr/>
        <a:lstStyle/>
        <a:p>
          <a:endParaRPr lang="en-US"/>
        </a:p>
      </dgm:t>
    </dgm:pt>
    <dgm:pt modelId="{25BACE6D-BE86-44DC-A38E-34FBAB2F8929}">
      <dgm:prSet custT="1"/>
      <dgm:spPr/>
      <dgm:t>
        <a:bodyPr/>
        <a:lstStyle/>
        <a:p>
          <a:pPr rtl="0"/>
          <a:r>
            <a:rPr lang="en-US" sz="3200" dirty="0" smtClean="0">
              <a:latin typeface="Arial" pitchFamily="34" charset="0"/>
              <a:cs typeface="Arial" pitchFamily="34" charset="0"/>
            </a:rPr>
            <a:t>Labs</a:t>
          </a:r>
          <a:endParaRPr lang="en-US" sz="3200" dirty="0">
            <a:latin typeface="Arial" pitchFamily="34" charset="0"/>
            <a:cs typeface="Arial" pitchFamily="34" charset="0"/>
          </a:endParaRPr>
        </a:p>
      </dgm:t>
    </dgm:pt>
    <dgm:pt modelId="{75AA685F-740C-4B0D-907B-B89E7EA9F0A3}" type="parTrans" cxnId="{BAF49B09-1892-4C82-A8E5-6586327F3CCF}">
      <dgm:prSet/>
      <dgm:spPr/>
      <dgm:t>
        <a:bodyPr/>
        <a:lstStyle/>
        <a:p>
          <a:endParaRPr lang="en-US"/>
        </a:p>
      </dgm:t>
    </dgm:pt>
    <dgm:pt modelId="{24AB389F-594F-469E-AA7D-CC795A247E65}" type="sibTrans" cxnId="{BAF49B09-1892-4C82-A8E5-6586327F3CCF}">
      <dgm:prSet/>
      <dgm:spPr/>
      <dgm:t>
        <a:bodyPr/>
        <a:lstStyle/>
        <a:p>
          <a:endParaRPr lang="en-US"/>
        </a:p>
      </dgm:t>
    </dgm:pt>
    <dgm:pt modelId="{F881B89B-A792-42E7-9C99-737658BD155F}" type="pres">
      <dgm:prSet presAssocID="{BDE24098-50CE-46F4-98F6-5B969CB904A1}" presName="Name0" presStyleCnt="0">
        <dgm:presLayoutVars>
          <dgm:chMax val="7"/>
          <dgm:dir/>
          <dgm:animLvl val="lvl"/>
          <dgm:resizeHandles val="exact"/>
        </dgm:presLayoutVars>
      </dgm:prSet>
      <dgm:spPr/>
      <dgm:t>
        <a:bodyPr/>
        <a:lstStyle/>
        <a:p>
          <a:endParaRPr lang="en-US"/>
        </a:p>
      </dgm:t>
    </dgm:pt>
    <dgm:pt modelId="{2A64801F-6908-438A-A0F3-6E493A0D7B50}" type="pres">
      <dgm:prSet presAssocID="{66013AA6-CEFC-4B4F-BED3-2148A4FBABCD}" presName="circle1" presStyleLbl="node1" presStyleIdx="0" presStyleCnt="5"/>
      <dgm:spPr/>
      <dgm:t>
        <a:bodyPr/>
        <a:lstStyle/>
        <a:p>
          <a:endParaRPr lang="en-US"/>
        </a:p>
      </dgm:t>
    </dgm:pt>
    <dgm:pt modelId="{20EE62E2-E0AA-4C4F-9150-0FCB7AF27EEB}" type="pres">
      <dgm:prSet presAssocID="{66013AA6-CEFC-4B4F-BED3-2148A4FBABCD}" presName="space" presStyleCnt="0"/>
      <dgm:spPr/>
      <dgm:t>
        <a:bodyPr/>
        <a:lstStyle/>
        <a:p>
          <a:endParaRPr lang="en-US"/>
        </a:p>
      </dgm:t>
    </dgm:pt>
    <dgm:pt modelId="{5E6ED895-E976-48DB-A831-599D572AFE57}" type="pres">
      <dgm:prSet presAssocID="{66013AA6-CEFC-4B4F-BED3-2148A4FBABCD}" presName="rect1" presStyleLbl="alignAcc1" presStyleIdx="0" presStyleCnt="5"/>
      <dgm:spPr/>
      <dgm:t>
        <a:bodyPr/>
        <a:lstStyle/>
        <a:p>
          <a:endParaRPr lang="en-US"/>
        </a:p>
      </dgm:t>
    </dgm:pt>
    <dgm:pt modelId="{A3D24B70-AD3B-4400-9CB8-94D640EB1830}" type="pres">
      <dgm:prSet presAssocID="{0181D7B9-0A86-433F-BA59-59A58EE4DE79}" presName="vertSpace2" presStyleLbl="node1" presStyleIdx="0" presStyleCnt="5"/>
      <dgm:spPr/>
      <dgm:t>
        <a:bodyPr/>
        <a:lstStyle/>
        <a:p>
          <a:endParaRPr lang="en-US"/>
        </a:p>
      </dgm:t>
    </dgm:pt>
    <dgm:pt modelId="{EDE8BD5C-1B0A-414D-A4BB-9A6F9FB6F954}" type="pres">
      <dgm:prSet presAssocID="{0181D7B9-0A86-433F-BA59-59A58EE4DE79}" presName="circle2" presStyleLbl="node1" presStyleIdx="1" presStyleCnt="5"/>
      <dgm:spPr/>
      <dgm:t>
        <a:bodyPr/>
        <a:lstStyle/>
        <a:p>
          <a:endParaRPr lang="en-US"/>
        </a:p>
      </dgm:t>
    </dgm:pt>
    <dgm:pt modelId="{45141E66-F1E5-4C53-8F56-745E4BB59C99}" type="pres">
      <dgm:prSet presAssocID="{0181D7B9-0A86-433F-BA59-59A58EE4DE79}" presName="rect2" presStyleLbl="alignAcc1" presStyleIdx="1" presStyleCnt="5"/>
      <dgm:spPr/>
      <dgm:t>
        <a:bodyPr/>
        <a:lstStyle/>
        <a:p>
          <a:endParaRPr lang="en-US"/>
        </a:p>
      </dgm:t>
    </dgm:pt>
    <dgm:pt modelId="{D2B51398-FFB2-40E2-8980-F1C4EFF5A44A}" type="pres">
      <dgm:prSet presAssocID="{8E927AD7-0965-474E-9026-0357E143C31D}" presName="vertSpace3" presStyleLbl="node1" presStyleIdx="1" presStyleCnt="5"/>
      <dgm:spPr/>
      <dgm:t>
        <a:bodyPr/>
        <a:lstStyle/>
        <a:p>
          <a:endParaRPr lang="en-US"/>
        </a:p>
      </dgm:t>
    </dgm:pt>
    <dgm:pt modelId="{E4B618F5-1B17-4541-A478-8F48EC8F1DDA}" type="pres">
      <dgm:prSet presAssocID="{8E927AD7-0965-474E-9026-0357E143C31D}" presName="circle3" presStyleLbl="node1" presStyleIdx="2" presStyleCnt="5"/>
      <dgm:spPr/>
      <dgm:t>
        <a:bodyPr/>
        <a:lstStyle/>
        <a:p>
          <a:endParaRPr lang="en-US"/>
        </a:p>
      </dgm:t>
    </dgm:pt>
    <dgm:pt modelId="{A4850ACE-5D97-4616-B3DC-C52745DD127E}" type="pres">
      <dgm:prSet presAssocID="{8E927AD7-0965-474E-9026-0357E143C31D}" presName="rect3" presStyleLbl="alignAcc1" presStyleIdx="2" presStyleCnt="5"/>
      <dgm:spPr/>
      <dgm:t>
        <a:bodyPr/>
        <a:lstStyle/>
        <a:p>
          <a:endParaRPr lang="en-US"/>
        </a:p>
      </dgm:t>
    </dgm:pt>
    <dgm:pt modelId="{C09E32D3-2E66-456F-8881-A941E6AE78E0}" type="pres">
      <dgm:prSet presAssocID="{64CF9B1F-73F1-4526-B9C5-B76B7003F57F}" presName="vertSpace4" presStyleLbl="node1" presStyleIdx="2" presStyleCnt="5"/>
      <dgm:spPr/>
      <dgm:t>
        <a:bodyPr/>
        <a:lstStyle/>
        <a:p>
          <a:endParaRPr lang="en-US"/>
        </a:p>
      </dgm:t>
    </dgm:pt>
    <dgm:pt modelId="{E50B37D4-C66F-40A6-89FF-62D48DBF54CC}" type="pres">
      <dgm:prSet presAssocID="{64CF9B1F-73F1-4526-B9C5-B76B7003F57F}" presName="circle4" presStyleLbl="node1" presStyleIdx="3" presStyleCnt="5"/>
      <dgm:spPr/>
      <dgm:t>
        <a:bodyPr/>
        <a:lstStyle/>
        <a:p>
          <a:endParaRPr lang="en-US"/>
        </a:p>
      </dgm:t>
    </dgm:pt>
    <dgm:pt modelId="{ABD1D624-2A74-49ED-97D3-9C55248A0F09}" type="pres">
      <dgm:prSet presAssocID="{64CF9B1F-73F1-4526-B9C5-B76B7003F57F}" presName="rect4" presStyleLbl="alignAcc1" presStyleIdx="3" presStyleCnt="5"/>
      <dgm:spPr/>
      <dgm:t>
        <a:bodyPr/>
        <a:lstStyle/>
        <a:p>
          <a:endParaRPr lang="en-US"/>
        </a:p>
      </dgm:t>
    </dgm:pt>
    <dgm:pt modelId="{6A9EECB5-DEB6-4335-B051-AE4CF572FEC7}" type="pres">
      <dgm:prSet presAssocID="{25BACE6D-BE86-44DC-A38E-34FBAB2F8929}" presName="vertSpace5" presStyleLbl="node1" presStyleIdx="3" presStyleCnt="5"/>
      <dgm:spPr/>
      <dgm:t>
        <a:bodyPr/>
        <a:lstStyle/>
        <a:p>
          <a:endParaRPr lang="en-US"/>
        </a:p>
      </dgm:t>
    </dgm:pt>
    <dgm:pt modelId="{0BC488ED-D647-4647-B4C7-FBB8F9924CB8}" type="pres">
      <dgm:prSet presAssocID="{25BACE6D-BE86-44DC-A38E-34FBAB2F8929}" presName="circle5" presStyleLbl="node1" presStyleIdx="4" presStyleCnt="5"/>
      <dgm:spPr/>
      <dgm:t>
        <a:bodyPr/>
        <a:lstStyle/>
        <a:p>
          <a:endParaRPr lang="en-US"/>
        </a:p>
      </dgm:t>
    </dgm:pt>
    <dgm:pt modelId="{5A558308-642B-4F4F-AEDF-A47BB336448F}" type="pres">
      <dgm:prSet presAssocID="{25BACE6D-BE86-44DC-A38E-34FBAB2F8929}" presName="rect5" presStyleLbl="alignAcc1" presStyleIdx="4" presStyleCnt="5"/>
      <dgm:spPr/>
      <dgm:t>
        <a:bodyPr/>
        <a:lstStyle/>
        <a:p>
          <a:endParaRPr lang="en-US"/>
        </a:p>
      </dgm:t>
    </dgm:pt>
    <dgm:pt modelId="{CA702FCC-2E9A-42F8-90BF-D2EE4782FA23}" type="pres">
      <dgm:prSet presAssocID="{66013AA6-CEFC-4B4F-BED3-2148A4FBABCD}" presName="rect1ParTxNoCh" presStyleLbl="alignAcc1" presStyleIdx="4" presStyleCnt="5">
        <dgm:presLayoutVars>
          <dgm:chMax val="1"/>
          <dgm:bulletEnabled val="1"/>
        </dgm:presLayoutVars>
      </dgm:prSet>
      <dgm:spPr/>
      <dgm:t>
        <a:bodyPr/>
        <a:lstStyle/>
        <a:p>
          <a:endParaRPr lang="en-US"/>
        </a:p>
      </dgm:t>
    </dgm:pt>
    <dgm:pt modelId="{4A3FFA41-F3F4-4C26-8F07-9AFC741051D1}" type="pres">
      <dgm:prSet presAssocID="{0181D7B9-0A86-433F-BA59-59A58EE4DE79}" presName="rect2ParTxNoCh" presStyleLbl="alignAcc1" presStyleIdx="4" presStyleCnt="5">
        <dgm:presLayoutVars>
          <dgm:chMax val="1"/>
          <dgm:bulletEnabled val="1"/>
        </dgm:presLayoutVars>
      </dgm:prSet>
      <dgm:spPr/>
      <dgm:t>
        <a:bodyPr/>
        <a:lstStyle/>
        <a:p>
          <a:endParaRPr lang="en-US"/>
        </a:p>
      </dgm:t>
    </dgm:pt>
    <dgm:pt modelId="{53CD8E8C-0EC9-47E0-9541-762510EC574A}" type="pres">
      <dgm:prSet presAssocID="{8E927AD7-0965-474E-9026-0357E143C31D}" presName="rect3ParTxNoCh" presStyleLbl="alignAcc1" presStyleIdx="4" presStyleCnt="5">
        <dgm:presLayoutVars>
          <dgm:chMax val="1"/>
          <dgm:bulletEnabled val="1"/>
        </dgm:presLayoutVars>
      </dgm:prSet>
      <dgm:spPr/>
      <dgm:t>
        <a:bodyPr/>
        <a:lstStyle/>
        <a:p>
          <a:endParaRPr lang="en-US"/>
        </a:p>
      </dgm:t>
    </dgm:pt>
    <dgm:pt modelId="{C0138002-82A8-498E-B5CF-152589CA5B8A}" type="pres">
      <dgm:prSet presAssocID="{64CF9B1F-73F1-4526-B9C5-B76B7003F57F}" presName="rect4ParTxNoCh" presStyleLbl="alignAcc1" presStyleIdx="4" presStyleCnt="5">
        <dgm:presLayoutVars>
          <dgm:chMax val="1"/>
          <dgm:bulletEnabled val="1"/>
        </dgm:presLayoutVars>
      </dgm:prSet>
      <dgm:spPr/>
      <dgm:t>
        <a:bodyPr/>
        <a:lstStyle/>
        <a:p>
          <a:endParaRPr lang="en-US"/>
        </a:p>
      </dgm:t>
    </dgm:pt>
    <dgm:pt modelId="{779246F6-09B9-493E-8BD8-3B66FB1E28DC}" type="pres">
      <dgm:prSet presAssocID="{25BACE6D-BE86-44DC-A38E-34FBAB2F8929}" presName="rect5ParTxNoCh" presStyleLbl="alignAcc1" presStyleIdx="4" presStyleCnt="5">
        <dgm:presLayoutVars>
          <dgm:chMax val="1"/>
          <dgm:bulletEnabled val="1"/>
        </dgm:presLayoutVars>
      </dgm:prSet>
      <dgm:spPr/>
      <dgm:t>
        <a:bodyPr/>
        <a:lstStyle/>
        <a:p>
          <a:endParaRPr lang="en-US"/>
        </a:p>
      </dgm:t>
    </dgm:pt>
  </dgm:ptLst>
  <dgm:cxnLst>
    <dgm:cxn modelId="{BAF49B09-1892-4C82-A8E5-6586327F3CCF}" srcId="{BDE24098-50CE-46F4-98F6-5B969CB904A1}" destId="{25BACE6D-BE86-44DC-A38E-34FBAB2F8929}" srcOrd="4" destOrd="0" parTransId="{75AA685F-740C-4B0D-907B-B89E7EA9F0A3}" sibTransId="{24AB389F-594F-469E-AA7D-CC795A247E65}"/>
    <dgm:cxn modelId="{4139F841-52EA-4711-9E7D-DB2804EB30C4}" type="presOf" srcId="{66013AA6-CEFC-4B4F-BED3-2148A4FBABCD}" destId="{CA702FCC-2E9A-42F8-90BF-D2EE4782FA23}" srcOrd="1" destOrd="0" presId="urn:microsoft.com/office/officeart/2005/8/layout/target3"/>
    <dgm:cxn modelId="{ECD42E1A-9C7F-469D-9823-F0548E47F877}" type="presOf" srcId="{64CF9B1F-73F1-4526-B9C5-B76B7003F57F}" destId="{ABD1D624-2A74-49ED-97D3-9C55248A0F09}" srcOrd="0" destOrd="0" presId="urn:microsoft.com/office/officeart/2005/8/layout/target3"/>
    <dgm:cxn modelId="{85EEF96E-A777-4466-AFEA-BF1BACF526B1}" type="presOf" srcId="{0181D7B9-0A86-433F-BA59-59A58EE4DE79}" destId="{45141E66-F1E5-4C53-8F56-745E4BB59C99}" srcOrd="0" destOrd="0" presId="urn:microsoft.com/office/officeart/2005/8/layout/target3"/>
    <dgm:cxn modelId="{13B5C5B7-3162-40D9-8C4C-4A5C8D699327}" type="presOf" srcId="{25BACE6D-BE86-44DC-A38E-34FBAB2F8929}" destId="{779246F6-09B9-493E-8BD8-3B66FB1E28DC}" srcOrd="1" destOrd="0" presId="urn:microsoft.com/office/officeart/2005/8/layout/target3"/>
    <dgm:cxn modelId="{01175468-34BF-41F7-83BA-929BE3009D1B}" type="presOf" srcId="{BDE24098-50CE-46F4-98F6-5B969CB904A1}" destId="{F881B89B-A792-42E7-9C99-737658BD155F}" srcOrd="0" destOrd="0" presId="urn:microsoft.com/office/officeart/2005/8/layout/target3"/>
    <dgm:cxn modelId="{7625FF7C-2E8D-48AB-A671-C3501BFE5F09}" type="presOf" srcId="{25BACE6D-BE86-44DC-A38E-34FBAB2F8929}" destId="{5A558308-642B-4F4F-AEDF-A47BB336448F}" srcOrd="0" destOrd="0" presId="urn:microsoft.com/office/officeart/2005/8/layout/target3"/>
    <dgm:cxn modelId="{2AC5D2D2-888B-4BA3-8149-2BB9563F3FC9}" type="presOf" srcId="{66013AA6-CEFC-4B4F-BED3-2148A4FBABCD}" destId="{5E6ED895-E976-48DB-A831-599D572AFE57}" srcOrd="0" destOrd="0" presId="urn:microsoft.com/office/officeart/2005/8/layout/target3"/>
    <dgm:cxn modelId="{1A021EF7-8380-4A94-8374-DD567D19C6CD}" type="presOf" srcId="{0181D7B9-0A86-433F-BA59-59A58EE4DE79}" destId="{4A3FFA41-F3F4-4C26-8F07-9AFC741051D1}" srcOrd="1" destOrd="0" presId="urn:microsoft.com/office/officeart/2005/8/layout/target3"/>
    <dgm:cxn modelId="{BD3C3EDE-3ECE-49DF-BB00-D397F0470512}" srcId="{BDE24098-50CE-46F4-98F6-5B969CB904A1}" destId="{8E927AD7-0965-474E-9026-0357E143C31D}" srcOrd="2" destOrd="0" parTransId="{8F5065CA-CEE4-4E62-B32B-CB64EE32C168}" sibTransId="{D44E196A-CD6A-4FCC-90FA-A40FC0109AFA}"/>
    <dgm:cxn modelId="{F51D3D6A-2B58-4805-91E3-C937ACAE886B}" type="presOf" srcId="{8E927AD7-0965-474E-9026-0357E143C31D}" destId="{A4850ACE-5D97-4616-B3DC-C52745DD127E}" srcOrd="0" destOrd="0" presId="urn:microsoft.com/office/officeart/2005/8/layout/target3"/>
    <dgm:cxn modelId="{A371864E-1248-4391-AB52-196FBC0707CF}" srcId="{BDE24098-50CE-46F4-98F6-5B969CB904A1}" destId="{64CF9B1F-73F1-4526-B9C5-B76B7003F57F}" srcOrd="3" destOrd="0" parTransId="{5A6417FE-59B7-4ED8-AA2F-CF21CC5E2C0E}" sibTransId="{A1E34A02-3D56-4C47-AE7A-B899D46D3E72}"/>
    <dgm:cxn modelId="{71AB080C-E8BF-49F9-B623-77B0F69C961E}" type="presOf" srcId="{8E927AD7-0965-474E-9026-0357E143C31D}" destId="{53CD8E8C-0EC9-47E0-9541-762510EC574A}" srcOrd="1" destOrd="0" presId="urn:microsoft.com/office/officeart/2005/8/layout/target3"/>
    <dgm:cxn modelId="{2F92D680-F754-448E-9137-6DA7F196B9F5}" srcId="{BDE24098-50CE-46F4-98F6-5B969CB904A1}" destId="{0181D7B9-0A86-433F-BA59-59A58EE4DE79}" srcOrd="1" destOrd="0" parTransId="{9228AC1B-754C-433A-9F4E-2C730377F639}" sibTransId="{C79A7A64-2C44-4775-949A-2232CB2B8312}"/>
    <dgm:cxn modelId="{EC9ACEB1-980D-4A53-9A20-DD468932192A}" srcId="{BDE24098-50CE-46F4-98F6-5B969CB904A1}" destId="{66013AA6-CEFC-4B4F-BED3-2148A4FBABCD}" srcOrd="0" destOrd="0" parTransId="{07440160-2BB6-4664-94B9-58AB5AC713E5}" sibTransId="{900309A8-8393-4744-9E02-7265C24F7C80}"/>
    <dgm:cxn modelId="{DBD36170-C3E9-4B59-8B42-DC793EBBADC2}" type="presOf" srcId="{64CF9B1F-73F1-4526-B9C5-B76B7003F57F}" destId="{C0138002-82A8-498E-B5CF-152589CA5B8A}" srcOrd="1" destOrd="0" presId="urn:microsoft.com/office/officeart/2005/8/layout/target3"/>
    <dgm:cxn modelId="{C142832E-891A-4D20-B345-98CEF9F739A4}" type="presParOf" srcId="{F881B89B-A792-42E7-9C99-737658BD155F}" destId="{2A64801F-6908-438A-A0F3-6E493A0D7B50}" srcOrd="0" destOrd="0" presId="urn:microsoft.com/office/officeart/2005/8/layout/target3"/>
    <dgm:cxn modelId="{CDB42BD8-7DB7-4B3A-91B4-05ECF72CA310}" type="presParOf" srcId="{F881B89B-A792-42E7-9C99-737658BD155F}" destId="{20EE62E2-E0AA-4C4F-9150-0FCB7AF27EEB}" srcOrd="1" destOrd="0" presId="urn:microsoft.com/office/officeart/2005/8/layout/target3"/>
    <dgm:cxn modelId="{33791920-5CBE-4BC1-A1C5-74AAC37F593E}" type="presParOf" srcId="{F881B89B-A792-42E7-9C99-737658BD155F}" destId="{5E6ED895-E976-48DB-A831-599D572AFE57}" srcOrd="2" destOrd="0" presId="urn:microsoft.com/office/officeart/2005/8/layout/target3"/>
    <dgm:cxn modelId="{225DC15E-4328-4012-96A4-39D115C368E1}" type="presParOf" srcId="{F881B89B-A792-42E7-9C99-737658BD155F}" destId="{A3D24B70-AD3B-4400-9CB8-94D640EB1830}" srcOrd="3" destOrd="0" presId="urn:microsoft.com/office/officeart/2005/8/layout/target3"/>
    <dgm:cxn modelId="{54DF569E-6957-4336-9842-6767EF7FEE2E}" type="presParOf" srcId="{F881B89B-A792-42E7-9C99-737658BD155F}" destId="{EDE8BD5C-1B0A-414D-A4BB-9A6F9FB6F954}" srcOrd="4" destOrd="0" presId="urn:microsoft.com/office/officeart/2005/8/layout/target3"/>
    <dgm:cxn modelId="{A6D2BEA4-2716-480C-92C1-0B200B6AB62E}" type="presParOf" srcId="{F881B89B-A792-42E7-9C99-737658BD155F}" destId="{45141E66-F1E5-4C53-8F56-745E4BB59C99}" srcOrd="5" destOrd="0" presId="urn:microsoft.com/office/officeart/2005/8/layout/target3"/>
    <dgm:cxn modelId="{004C34B1-CF33-47F0-92E2-0A42E52F2531}" type="presParOf" srcId="{F881B89B-A792-42E7-9C99-737658BD155F}" destId="{D2B51398-FFB2-40E2-8980-F1C4EFF5A44A}" srcOrd="6" destOrd="0" presId="urn:microsoft.com/office/officeart/2005/8/layout/target3"/>
    <dgm:cxn modelId="{2EF42770-2146-4018-B6FC-48A4E01F8ED1}" type="presParOf" srcId="{F881B89B-A792-42E7-9C99-737658BD155F}" destId="{E4B618F5-1B17-4541-A478-8F48EC8F1DDA}" srcOrd="7" destOrd="0" presId="urn:microsoft.com/office/officeart/2005/8/layout/target3"/>
    <dgm:cxn modelId="{C11FA850-CCF2-4DF7-BC6E-BF0AB898AC8B}" type="presParOf" srcId="{F881B89B-A792-42E7-9C99-737658BD155F}" destId="{A4850ACE-5D97-4616-B3DC-C52745DD127E}" srcOrd="8" destOrd="0" presId="urn:microsoft.com/office/officeart/2005/8/layout/target3"/>
    <dgm:cxn modelId="{8611AAB2-08EB-440D-B1D0-E347D1889126}" type="presParOf" srcId="{F881B89B-A792-42E7-9C99-737658BD155F}" destId="{C09E32D3-2E66-456F-8881-A941E6AE78E0}" srcOrd="9" destOrd="0" presId="urn:microsoft.com/office/officeart/2005/8/layout/target3"/>
    <dgm:cxn modelId="{85C0507D-92A6-4818-ADA3-05DFACFA44F0}" type="presParOf" srcId="{F881B89B-A792-42E7-9C99-737658BD155F}" destId="{E50B37D4-C66F-40A6-89FF-62D48DBF54CC}" srcOrd="10" destOrd="0" presId="urn:microsoft.com/office/officeart/2005/8/layout/target3"/>
    <dgm:cxn modelId="{2215F519-7511-4F89-85A4-D876C0396E60}" type="presParOf" srcId="{F881B89B-A792-42E7-9C99-737658BD155F}" destId="{ABD1D624-2A74-49ED-97D3-9C55248A0F09}" srcOrd="11" destOrd="0" presId="urn:microsoft.com/office/officeart/2005/8/layout/target3"/>
    <dgm:cxn modelId="{4492B85F-C54F-458E-8A3A-0C18B4F67906}" type="presParOf" srcId="{F881B89B-A792-42E7-9C99-737658BD155F}" destId="{6A9EECB5-DEB6-4335-B051-AE4CF572FEC7}" srcOrd="12" destOrd="0" presId="urn:microsoft.com/office/officeart/2005/8/layout/target3"/>
    <dgm:cxn modelId="{147E6CE2-D382-4DB1-BEDC-294C8FC46F23}" type="presParOf" srcId="{F881B89B-A792-42E7-9C99-737658BD155F}" destId="{0BC488ED-D647-4647-B4C7-FBB8F9924CB8}" srcOrd="13" destOrd="0" presId="urn:microsoft.com/office/officeart/2005/8/layout/target3"/>
    <dgm:cxn modelId="{7E4F504D-8414-442C-905C-4B5EB3588A5E}" type="presParOf" srcId="{F881B89B-A792-42E7-9C99-737658BD155F}" destId="{5A558308-642B-4F4F-AEDF-A47BB336448F}" srcOrd="14" destOrd="0" presId="urn:microsoft.com/office/officeart/2005/8/layout/target3"/>
    <dgm:cxn modelId="{63672B8A-F7BE-4AEB-AC50-982843F0F385}" type="presParOf" srcId="{F881B89B-A792-42E7-9C99-737658BD155F}" destId="{CA702FCC-2E9A-42F8-90BF-D2EE4782FA23}" srcOrd="15" destOrd="0" presId="urn:microsoft.com/office/officeart/2005/8/layout/target3"/>
    <dgm:cxn modelId="{CE173230-72E2-4496-B447-8FD19B77FA28}" type="presParOf" srcId="{F881B89B-A792-42E7-9C99-737658BD155F}" destId="{4A3FFA41-F3F4-4C26-8F07-9AFC741051D1}" srcOrd="16" destOrd="0" presId="urn:microsoft.com/office/officeart/2005/8/layout/target3"/>
    <dgm:cxn modelId="{637A87CB-A5CF-486C-8ECD-7E3F3333555F}" type="presParOf" srcId="{F881B89B-A792-42E7-9C99-737658BD155F}" destId="{53CD8E8C-0EC9-47E0-9541-762510EC574A}" srcOrd="17" destOrd="0" presId="urn:microsoft.com/office/officeart/2005/8/layout/target3"/>
    <dgm:cxn modelId="{C1507DA8-72A5-4696-AE18-EE2349BF09F0}" type="presParOf" srcId="{F881B89B-A792-42E7-9C99-737658BD155F}" destId="{C0138002-82A8-498E-B5CF-152589CA5B8A}" srcOrd="18" destOrd="0" presId="urn:microsoft.com/office/officeart/2005/8/layout/target3"/>
    <dgm:cxn modelId="{5C0B933C-9BDD-458A-B229-6DAC298BA9A3}" type="presParOf" srcId="{F881B89B-A792-42E7-9C99-737658BD155F}" destId="{779246F6-09B9-493E-8BD8-3B66FB1E28DC}" srcOrd="19"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4AC08DF-8CCB-48F9-98CB-B55ACCC5E114}" type="doc">
      <dgm:prSet loTypeId="urn:microsoft.com/office/officeart/2005/8/layout/vList2" loCatId="list" qsTypeId="urn:microsoft.com/office/officeart/2005/8/quickstyle/simple1" qsCatId="simple" csTypeId="urn:microsoft.com/office/officeart/2005/8/colors/accent2_3" csCatId="accent2"/>
      <dgm:spPr/>
      <dgm:t>
        <a:bodyPr/>
        <a:lstStyle/>
        <a:p>
          <a:endParaRPr lang="en-US"/>
        </a:p>
      </dgm:t>
    </dgm:pt>
    <dgm:pt modelId="{5538E287-712B-4657-8B35-023C9D56D2B5}">
      <dgm:prSet custT="1"/>
      <dgm:spPr/>
      <dgm:t>
        <a:bodyPr/>
        <a:lstStyle/>
        <a:p>
          <a:pPr algn="ctr" rtl="0"/>
          <a:r>
            <a:rPr lang="en-US" sz="3200" dirty="0" smtClean="0">
              <a:latin typeface="Arial" pitchFamily="34" charset="0"/>
              <a:cs typeface="Arial" pitchFamily="34" charset="0"/>
            </a:rPr>
            <a:t>Thinner musculature</a:t>
          </a:r>
          <a:endParaRPr lang="en-US" sz="3200" dirty="0">
            <a:latin typeface="Arial" pitchFamily="34" charset="0"/>
            <a:cs typeface="Arial" pitchFamily="34" charset="0"/>
          </a:endParaRPr>
        </a:p>
      </dgm:t>
    </dgm:pt>
    <dgm:pt modelId="{EBACBA6B-EBDA-4D8A-A03A-85405BB57230}" type="parTrans" cxnId="{F9BB6788-D5B1-4944-8100-EABB19301383}">
      <dgm:prSet/>
      <dgm:spPr/>
      <dgm:t>
        <a:bodyPr/>
        <a:lstStyle/>
        <a:p>
          <a:endParaRPr lang="en-US"/>
        </a:p>
      </dgm:t>
    </dgm:pt>
    <dgm:pt modelId="{693D492D-C6A9-4206-A59F-F5DACB58D10A}" type="sibTrans" cxnId="{F9BB6788-D5B1-4944-8100-EABB19301383}">
      <dgm:prSet/>
      <dgm:spPr/>
      <dgm:t>
        <a:bodyPr/>
        <a:lstStyle/>
        <a:p>
          <a:endParaRPr lang="en-US"/>
        </a:p>
      </dgm:t>
    </dgm:pt>
    <dgm:pt modelId="{63A3BA95-F644-4DD9-8918-87122A9AD3FE}">
      <dgm:prSet custT="1"/>
      <dgm:spPr/>
      <dgm:t>
        <a:bodyPr/>
        <a:lstStyle/>
        <a:p>
          <a:pPr algn="ctr" rtl="0"/>
          <a:r>
            <a:rPr lang="en-US" sz="3200" dirty="0" smtClean="0">
              <a:latin typeface="Arial" pitchFamily="34" charset="0"/>
              <a:cs typeface="Arial" pitchFamily="34" charset="0"/>
            </a:rPr>
            <a:t>Rib compliance</a:t>
          </a:r>
          <a:endParaRPr lang="en-US" sz="3200" dirty="0">
            <a:latin typeface="Arial" pitchFamily="34" charset="0"/>
            <a:cs typeface="Arial" pitchFamily="34" charset="0"/>
          </a:endParaRPr>
        </a:p>
      </dgm:t>
    </dgm:pt>
    <dgm:pt modelId="{12929236-95EC-4F13-9D76-1D87041B1B16}" type="parTrans" cxnId="{6726D8D6-0CB7-449F-8262-AF5A94827D6E}">
      <dgm:prSet/>
      <dgm:spPr/>
      <dgm:t>
        <a:bodyPr/>
        <a:lstStyle/>
        <a:p>
          <a:endParaRPr lang="en-US"/>
        </a:p>
      </dgm:t>
    </dgm:pt>
    <dgm:pt modelId="{B1362D24-0019-476C-8EBB-1C37AD59EEEA}" type="sibTrans" cxnId="{6726D8D6-0CB7-449F-8262-AF5A94827D6E}">
      <dgm:prSet/>
      <dgm:spPr/>
      <dgm:t>
        <a:bodyPr/>
        <a:lstStyle/>
        <a:p>
          <a:endParaRPr lang="en-US"/>
        </a:p>
      </dgm:t>
    </dgm:pt>
    <dgm:pt modelId="{58CA6027-5510-492E-8B2E-8242704ED4EE}">
      <dgm:prSet custT="1"/>
      <dgm:spPr/>
      <dgm:t>
        <a:bodyPr/>
        <a:lstStyle/>
        <a:p>
          <a:pPr algn="ctr" rtl="0"/>
          <a:r>
            <a:rPr lang="en-US" sz="3200" dirty="0" smtClean="0">
              <a:latin typeface="Arial" pitchFamily="34" charset="0"/>
              <a:cs typeface="Arial" pitchFamily="34" charset="0"/>
            </a:rPr>
            <a:t>Relative size of intra-abdominal organs</a:t>
          </a:r>
          <a:endParaRPr lang="en-US" sz="3200" dirty="0">
            <a:latin typeface="Arial" pitchFamily="34" charset="0"/>
            <a:cs typeface="Arial" pitchFamily="34" charset="0"/>
          </a:endParaRPr>
        </a:p>
      </dgm:t>
    </dgm:pt>
    <dgm:pt modelId="{367F671A-77AE-4710-8A88-A83604F2747D}" type="parTrans" cxnId="{6BE5899F-6345-4A08-9FA6-464508CE2CB1}">
      <dgm:prSet/>
      <dgm:spPr/>
      <dgm:t>
        <a:bodyPr/>
        <a:lstStyle/>
        <a:p>
          <a:endParaRPr lang="en-US"/>
        </a:p>
      </dgm:t>
    </dgm:pt>
    <dgm:pt modelId="{C1F69444-5F8D-40AC-AC5B-BA031D08F4FD}" type="sibTrans" cxnId="{6BE5899F-6345-4A08-9FA6-464508CE2CB1}">
      <dgm:prSet/>
      <dgm:spPr/>
      <dgm:t>
        <a:bodyPr/>
        <a:lstStyle/>
        <a:p>
          <a:endParaRPr lang="en-US"/>
        </a:p>
      </dgm:t>
    </dgm:pt>
    <dgm:pt modelId="{34F5351C-7343-4A79-AFD6-B5BEDBE39D28}">
      <dgm:prSet custT="1"/>
      <dgm:spPr/>
      <dgm:t>
        <a:bodyPr/>
        <a:lstStyle/>
        <a:p>
          <a:pPr algn="ctr" rtl="0"/>
          <a:r>
            <a:rPr lang="en-US" sz="3200" dirty="0" smtClean="0">
              <a:latin typeface="Arial" pitchFamily="34" charset="0"/>
              <a:cs typeface="Arial" pitchFamily="34" charset="0"/>
            </a:rPr>
            <a:t>Lower fat content</a:t>
          </a:r>
          <a:endParaRPr lang="en-US" sz="3200" dirty="0">
            <a:latin typeface="Arial" pitchFamily="34" charset="0"/>
            <a:cs typeface="Arial" pitchFamily="34" charset="0"/>
          </a:endParaRPr>
        </a:p>
      </dgm:t>
    </dgm:pt>
    <dgm:pt modelId="{0C66EFD5-E9DF-418B-A578-FD89F80F3B1F}" type="parTrans" cxnId="{C5DD7000-38B9-4957-8151-0515027F66DB}">
      <dgm:prSet/>
      <dgm:spPr/>
      <dgm:t>
        <a:bodyPr/>
        <a:lstStyle/>
        <a:p>
          <a:endParaRPr lang="en-US"/>
        </a:p>
      </dgm:t>
    </dgm:pt>
    <dgm:pt modelId="{BFB19939-CEB2-4106-B81D-65AB84C46CDA}" type="sibTrans" cxnId="{C5DD7000-38B9-4957-8151-0515027F66DB}">
      <dgm:prSet/>
      <dgm:spPr/>
      <dgm:t>
        <a:bodyPr/>
        <a:lstStyle/>
        <a:p>
          <a:endParaRPr lang="en-US"/>
        </a:p>
      </dgm:t>
    </dgm:pt>
    <dgm:pt modelId="{84EF344A-F48E-41B4-9F03-6DB0DA5FCD64}">
      <dgm:prSet custT="1"/>
      <dgm:spPr/>
      <dgm:t>
        <a:bodyPr/>
        <a:lstStyle/>
        <a:p>
          <a:pPr algn="ctr" rtl="0"/>
          <a:r>
            <a:rPr lang="en-US" sz="3200" dirty="0" smtClean="0">
              <a:latin typeface="Arial" pitchFamily="34" charset="0"/>
              <a:cs typeface="Arial" pitchFamily="34" charset="0"/>
            </a:rPr>
            <a:t>Intestinal attachment</a:t>
          </a:r>
          <a:endParaRPr lang="en-US" sz="3200" dirty="0">
            <a:latin typeface="Arial" pitchFamily="34" charset="0"/>
            <a:cs typeface="Arial" pitchFamily="34" charset="0"/>
          </a:endParaRPr>
        </a:p>
      </dgm:t>
    </dgm:pt>
    <dgm:pt modelId="{39A72BC1-AD7A-4C1B-977C-D4EE9C0CB9BE}" type="parTrans" cxnId="{6C8BE8B4-362D-4018-9FDD-FAC07BBE81FE}">
      <dgm:prSet/>
      <dgm:spPr/>
      <dgm:t>
        <a:bodyPr/>
        <a:lstStyle/>
        <a:p>
          <a:endParaRPr lang="en-US"/>
        </a:p>
      </dgm:t>
    </dgm:pt>
    <dgm:pt modelId="{DA58456A-9FEB-4437-9FD3-5274553D37BD}" type="sibTrans" cxnId="{6C8BE8B4-362D-4018-9FDD-FAC07BBE81FE}">
      <dgm:prSet/>
      <dgm:spPr/>
      <dgm:t>
        <a:bodyPr/>
        <a:lstStyle/>
        <a:p>
          <a:endParaRPr lang="en-US"/>
        </a:p>
      </dgm:t>
    </dgm:pt>
    <dgm:pt modelId="{5C8C9543-767F-4698-B50B-AB88FD175CF2}">
      <dgm:prSet custT="1"/>
      <dgm:spPr/>
      <dgm:t>
        <a:bodyPr/>
        <a:lstStyle/>
        <a:p>
          <a:pPr algn="ctr" rtl="0"/>
          <a:r>
            <a:rPr lang="en-US" sz="3200" dirty="0" smtClean="0">
              <a:latin typeface="Arial" pitchFamily="34" charset="0"/>
              <a:cs typeface="Arial" pitchFamily="34" charset="0"/>
            </a:rPr>
            <a:t>Bladder position</a:t>
          </a:r>
          <a:endParaRPr lang="en-US" sz="3200" dirty="0">
            <a:latin typeface="Arial" pitchFamily="34" charset="0"/>
            <a:cs typeface="Arial" pitchFamily="34" charset="0"/>
          </a:endParaRPr>
        </a:p>
      </dgm:t>
    </dgm:pt>
    <dgm:pt modelId="{DF0B8CAB-F40D-46B0-9492-C1EA0250899E}" type="parTrans" cxnId="{327672D3-840D-41A9-86A6-3F72115EA187}">
      <dgm:prSet/>
      <dgm:spPr/>
      <dgm:t>
        <a:bodyPr/>
        <a:lstStyle/>
        <a:p>
          <a:endParaRPr lang="en-US"/>
        </a:p>
      </dgm:t>
    </dgm:pt>
    <dgm:pt modelId="{6976EF1A-CF26-43A1-84E2-C7306102102A}" type="sibTrans" cxnId="{327672D3-840D-41A9-86A6-3F72115EA187}">
      <dgm:prSet/>
      <dgm:spPr/>
      <dgm:t>
        <a:bodyPr/>
        <a:lstStyle/>
        <a:p>
          <a:endParaRPr lang="en-US"/>
        </a:p>
      </dgm:t>
    </dgm:pt>
    <dgm:pt modelId="{24A2CE48-32E4-4E19-9752-BC26B6554CC8}">
      <dgm:prSet custT="1"/>
      <dgm:spPr/>
      <dgm:t>
        <a:bodyPr/>
        <a:lstStyle/>
        <a:p>
          <a:pPr algn="ctr" rtl="0"/>
          <a:r>
            <a:rPr lang="en-US" sz="3200" dirty="0" smtClean="0">
              <a:latin typeface="Arial" pitchFamily="34" charset="0"/>
              <a:cs typeface="Arial" pitchFamily="34" charset="0"/>
            </a:rPr>
            <a:t>Hypothermia</a:t>
          </a:r>
          <a:endParaRPr lang="en-US" sz="3200" dirty="0">
            <a:latin typeface="Arial" pitchFamily="34" charset="0"/>
            <a:cs typeface="Arial" pitchFamily="34" charset="0"/>
          </a:endParaRPr>
        </a:p>
      </dgm:t>
    </dgm:pt>
    <dgm:pt modelId="{47D45A0C-D1D3-4DF7-BC50-329A02C081B0}" type="parTrans" cxnId="{5FE663A6-14FF-4603-B119-55B78A149B84}">
      <dgm:prSet/>
      <dgm:spPr/>
      <dgm:t>
        <a:bodyPr/>
        <a:lstStyle/>
        <a:p>
          <a:endParaRPr lang="en-US"/>
        </a:p>
      </dgm:t>
    </dgm:pt>
    <dgm:pt modelId="{D578E2C8-F081-4152-BB7E-64B68D6AFECF}" type="sibTrans" cxnId="{5FE663A6-14FF-4603-B119-55B78A149B84}">
      <dgm:prSet/>
      <dgm:spPr/>
      <dgm:t>
        <a:bodyPr/>
        <a:lstStyle/>
        <a:p>
          <a:endParaRPr lang="en-US"/>
        </a:p>
      </dgm:t>
    </dgm:pt>
    <dgm:pt modelId="{0D879C23-2D32-45BD-88D0-F40CA3DF0F6B}" type="pres">
      <dgm:prSet presAssocID="{94AC08DF-8CCB-48F9-98CB-B55ACCC5E114}" presName="linear" presStyleCnt="0">
        <dgm:presLayoutVars>
          <dgm:animLvl val="lvl"/>
          <dgm:resizeHandles val="exact"/>
        </dgm:presLayoutVars>
      </dgm:prSet>
      <dgm:spPr/>
      <dgm:t>
        <a:bodyPr/>
        <a:lstStyle/>
        <a:p>
          <a:endParaRPr lang="en-US"/>
        </a:p>
      </dgm:t>
    </dgm:pt>
    <dgm:pt modelId="{879A1EB3-C0BC-417C-AE8C-2B825B3A5B3D}" type="pres">
      <dgm:prSet presAssocID="{5538E287-712B-4657-8B35-023C9D56D2B5}" presName="parentText" presStyleLbl="node1" presStyleIdx="0" presStyleCnt="7">
        <dgm:presLayoutVars>
          <dgm:chMax val="0"/>
          <dgm:bulletEnabled val="1"/>
        </dgm:presLayoutVars>
      </dgm:prSet>
      <dgm:spPr/>
      <dgm:t>
        <a:bodyPr/>
        <a:lstStyle/>
        <a:p>
          <a:endParaRPr lang="en-US"/>
        </a:p>
      </dgm:t>
    </dgm:pt>
    <dgm:pt modelId="{05E7E8BC-2D49-4D7D-8B43-2C70344A8338}" type="pres">
      <dgm:prSet presAssocID="{693D492D-C6A9-4206-A59F-F5DACB58D10A}" presName="spacer" presStyleCnt="0"/>
      <dgm:spPr/>
      <dgm:t>
        <a:bodyPr/>
        <a:lstStyle/>
        <a:p>
          <a:endParaRPr lang="en-US"/>
        </a:p>
      </dgm:t>
    </dgm:pt>
    <dgm:pt modelId="{6F77E82B-3FBB-4D34-8049-82DFFB0C59A3}" type="pres">
      <dgm:prSet presAssocID="{63A3BA95-F644-4DD9-8918-87122A9AD3FE}" presName="parentText" presStyleLbl="node1" presStyleIdx="1" presStyleCnt="7">
        <dgm:presLayoutVars>
          <dgm:chMax val="0"/>
          <dgm:bulletEnabled val="1"/>
        </dgm:presLayoutVars>
      </dgm:prSet>
      <dgm:spPr/>
      <dgm:t>
        <a:bodyPr/>
        <a:lstStyle/>
        <a:p>
          <a:endParaRPr lang="en-US"/>
        </a:p>
      </dgm:t>
    </dgm:pt>
    <dgm:pt modelId="{CA5D2386-96B6-46A6-9F99-7F7B1C6AB624}" type="pres">
      <dgm:prSet presAssocID="{B1362D24-0019-476C-8EBB-1C37AD59EEEA}" presName="spacer" presStyleCnt="0"/>
      <dgm:spPr/>
      <dgm:t>
        <a:bodyPr/>
        <a:lstStyle/>
        <a:p>
          <a:endParaRPr lang="en-US"/>
        </a:p>
      </dgm:t>
    </dgm:pt>
    <dgm:pt modelId="{29F51FE4-F810-423B-A64D-1C41F3EC7DE2}" type="pres">
      <dgm:prSet presAssocID="{58CA6027-5510-492E-8B2E-8242704ED4EE}" presName="parentText" presStyleLbl="node1" presStyleIdx="2" presStyleCnt="7">
        <dgm:presLayoutVars>
          <dgm:chMax val="0"/>
          <dgm:bulletEnabled val="1"/>
        </dgm:presLayoutVars>
      </dgm:prSet>
      <dgm:spPr/>
      <dgm:t>
        <a:bodyPr/>
        <a:lstStyle/>
        <a:p>
          <a:endParaRPr lang="en-US"/>
        </a:p>
      </dgm:t>
    </dgm:pt>
    <dgm:pt modelId="{015030BB-467D-4D4E-8997-53F2B2632283}" type="pres">
      <dgm:prSet presAssocID="{C1F69444-5F8D-40AC-AC5B-BA031D08F4FD}" presName="spacer" presStyleCnt="0"/>
      <dgm:spPr/>
      <dgm:t>
        <a:bodyPr/>
        <a:lstStyle/>
        <a:p>
          <a:endParaRPr lang="en-US"/>
        </a:p>
      </dgm:t>
    </dgm:pt>
    <dgm:pt modelId="{66E4B40D-E232-4993-9BA8-98F21BF4CA4F}" type="pres">
      <dgm:prSet presAssocID="{34F5351C-7343-4A79-AFD6-B5BEDBE39D28}" presName="parentText" presStyleLbl="node1" presStyleIdx="3" presStyleCnt="7">
        <dgm:presLayoutVars>
          <dgm:chMax val="0"/>
          <dgm:bulletEnabled val="1"/>
        </dgm:presLayoutVars>
      </dgm:prSet>
      <dgm:spPr/>
      <dgm:t>
        <a:bodyPr/>
        <a:lstStyle/>
        <a:p>
          <a:endParaRPr lang="en-US"/>
        </a:p>
      </dgm:t>
    </dgm:pt>
    <dgm:pt modelId="{C4973177-9270-4049-AE91-2FEA7D6C19B9}" type="pres">
      <dgm:prSet presAssocID="{BFB19939-CEB2-4106-B81D-65AB84C46CDA}" presName="spacer" presStyleCnt="0"/>
      <dgm:spPr/>
      <dgm:t>
        <a:bodyPr/>
        <a:lstStyle/>
        <a:p>
          <a:endParaRPr lang="en-US"/>
        </a:p>
      </dgm:t>
    </dgm:pt>
    <dgm:pt modelId="{63DF4AE0-4A21-46B2-A740-5EE446296BDB}" type="pres">
      <dgm:prSet presAssocID="{84EF344A-F48E-41B4-9F03-6DB0DA5FCD64}" presName="parentText" presStyleLbl="node1" presStyleIdx="4" presStyleCnt="7">
        <dgm:presLayoutVars>
          <dgm:chMax val="0"/>
          <dgm:bulletEnabled val="1"/>
        </dgm:presLayoutVars>
      </dgm:prSet>
      <dgm:spPr/>
      <dgm:t>
        <a:bodyPr/>
        <a:lstStyle/>
        <a:p>
          <a:endParaRPr lang="en-US"/>
        </a:p>
      </dgm:t>
    </dgm:pt>
    <dgm:pt modelId="{C589DC57-8425-45C5-BBB0-CC3F2E7FAA08}" type="pres">
      <dgm:prSet presAssocID="{DA58456A-9FEB-4437-9FD3-5274553D37BD}" presName="spacer" presStyleCnt="0"/>
      <dgm:spPr/>
      <dgm:t>
        <a:bodyPr/>
        <a:lstStyle/>
        <a:p>
          <a:endParaRPr lang="en-US"/>
        </a:p>
      </dgm:t>
    </dgm:pt>
    <dgm:pt modelId="{01D33AFB-515F-4EA4-900B-DCF3078FF877}" type="pres">
      <dgm:prSet presAssocID="{5C8C9543-767F-4698-B50B-AB88FD175CF2}" presName="parentText" presStyleLbl="node1" presStyleIdx="5" presStyleCnt="7">
        <dgm:presLayoutVars>
          <dgm:chMax val="0"/>
          <dgm:bulletEnabled val="1"/>
        </dgm:presLayoutVars>
      </dgm:prSet>
      <dgm:spPr/>
      <dgm:t>
        <a:bodyPr/>
        <a:lstStyle/>
        <a:p>
          <a:endParaRPr lang="en-US"/>
        </a:p>
      </dgm:t>
    </dgm:pt>
    <dgm:pt modelId="{10A3BEB7-BCC8-4758-B4DC-8D6A5F149024}" type="pres">
      <dgm:prSet presAssocID="{6976EF1A-CF26-43A1-84E2-C7306102102A}" presName="spacer" presStyleCnt="0"/>
      <dgm:spPr/>
      <dgm:t>
        <a:bodyPr/>
        <a:lstStyle/>
        <a:p>
          <a:endParaRPr lang="en-US"/>
        </a:p>
      </dgm:t>
    </dgm:pt>
    <dgm:pt modelId="{D1D2493C-5C31-4854-A792-F296E11428DE}" type="pres">
      <dgm:prSet presAssocID="{24A2CE48-32E4-4E19-9752-BC26B6554CC8}" presName="parentText" presStyleLbl="node1" presStyleIdx="6" presStyleCnt="7">
        <dgm:presLayoutVars>
          <dgm:chMax val="0"/>
          <dgm:bulletEnabled val="1"/>
        </dgm:presLayoutVars>
      </dgm:prSet>
      <dgm:spPr/>
      <dgm:t>
        <a:bodyPr/>
        <a:lstStyle/>
        <a:p>
          <a:endParaRPr lang="en-US"/>
        </a:p>
      </dgm:t>
    </dgm:pt>
  </dgm:ptLst>
  <dgm:cxnLst>
    <dgm:cxn modelId="{6C8BE8B4-362D-4018-9FDD-FAC07BBE81FE}" srcId="{94AC08DF-8CCB-48F9-98CB-B55ACCC5E114}" destId="{84EF344A-F48E-41B4-9F03-6DB0DA5FCD64}" srcOrd="4" destOrd="0" parTransId="{39A72BC1-AD7A-4C1B-977C-D4EE9C0CB9BE}" sibTransId="{DA58456A-9FEB-4437-9FD3-5274553D37BD}"/>
    <dgm:cxn modelId="{327672D3-840D-41A9-86A6-3F72115EA187}" srcId="{94AC08DF-8CCB-48F9-98CB-B55ACCC5E114}" destId="{5C8C9543-767F-4698-B50B-AB88FD175CF2}" srcOrd="5" destOrd="0" parTransId="{DF0B8CAB-F40D-46B0-9492-C1EA0250899E}" sibTransId="{6976EF1A-CF26-43A1-84E2-C7306102102A}"/>
    <dgm:cxn modelId="{6726D8D6-0CB7-449F-8262-AF5A94827D6E}" srcId="{94AC08DF-8CCB-48F9-98CB-B55ACCC5E114}" destId="{63A3BA95-F644-4DD9-8918-87122A9AD3FE}" srcOrd="1" destOrd="0" parTransId="{12929236-95EC-4F13-9D76-1D87041B1B16}" sibTransId="{B1362D24-0019-476C-8EBB-1C37AD59EEEA}"/>
    <dgm:cxn modelId="{F9BB6788-D5B1-4944-8100-EABB19301383}" srcId="{94AC08DF-8CCB-48F9-98CB-B55ACCC5E114}" destId="{5538E287-712B-4657-8B35-023C9D56D2B5}" srcOrd="0" destOrd="0" parTransId="{EBACBA6B-EBDA-4D8A-A03A-85405BB57230}" sibTransId="{693D492D-C6A9-4206-A59F-F5DACB58D10A}"/>
    <dgm:cxn modelId="{3D8A957E-E795-4AE5-B175-8DF2BBA713DA}" type="presOf" srcId="{58CA6027-5510-492E-8B2E-8242704ED4EE}" destId="{29F51FE4-F810-423B-A64D-1C41F3EC7DE2}" srcOrd="0" destOrd="0" presId="urn:microsoft.com/office/officeart/2005/8/layout/vList2"/>
    <dgm:cxn modelId="{519F20B8-B942-489C-BD0E-95E54BDD6478}" type="presOf" srcId="{94AC08DF-8CCB-48F9-98CB-B55ACCC5E114}" destId="{0D879C23-2D32-45BD-88D0-F40CA3DF0F6B}" srcOrd="0" destOrd="0" presId="urn:microsoft.com/office/officeart/2005/8/layout/vList2"/>
    <dgm:cxn modelId="{12D58FD1-27A5-4A1A-892A-2FE496D67B39}" type="presOf" srcId="{63A3BA95-F644-4DD9-8918-87122A9AD3FE}" destId="{6F77E82B-3FBB-4D34-8049-82DFFB0C59A3}" srcOrd="0" destOrd="0" presId="urn:microsoft.com/office/officeart/2005/8/layout/vList2"/>
    <dgm:cxn modelId="{C5DD7000-38B9-4957-8151-0515027F66DB}" srcId="{94AC08DF-8CCB-48F9-98CB-B55ACCC5E114}" destId="{34F5351C-7343-4A79-AFD6-B5BEDBE39D28}" srcOrd="3" destOrd="0" parTransId="{0C66EFD5-E9DF-418B-A578-FD89F80F3B1F}" sibTransId="{BFB19939-CEB2-4106-B81D-65AB84C46CDA}"/>
    <dgm:cxn modelId="{95F3C351-97B2-4BEA-BC4F-3E3ED8541E25}" type="presOf" srcId="{84EF344A-F48E-41B4-9F03-6DB0DA5FCD64}" destId="{63DF4AE0-4A21-46B2-A740-5EE446296BDB}" srcOrd="0" destOrd="0" presId="urn:microsoft.com/office/officeart/2005/8/layout/vList2"/>
    <dgm:cxn modelId="{BDB63741-01C9-4051-8217-B899839F0564}" type="presOf" srcId="{5538E287-712B-4657-8B35-023C9D56D2B5}" destId="{879A1EB3-C0BC-417C-AE8C-2B825B3A5B3D}" srcOrd="0" destOrd="0" presId="urn:microsoft.com/office/officeart/2005/8/layout/vList2"/>
    <dgm:cxn modelId="{6BE5899F-6345-4A08-9FA6-464508CE2CB1}" srcId="{94AC08DF-8CCB-48F9-98CB-B55ACCC5E114}" destId="{58CA6027-5510-492E-8B2E-8242704ED4EE}" srcOrd="2" destOrd="0" parTransId="{367F671A-77AE-4710-8A88-A83604F2747D}" sibTransId="{C1F69444-5F8D-40AC-AC5B-BA031D08F4FD}"/>
    <dgm:cxn modelId="{D1B252D3-18A7-4441-BCB4-D73C9AA2F055}" type="presOf" srcId="{34F5351C-7343-4A79-AFD6-B5BEDBE39D28}" destId="{66E4B40D-E232-4993-9BA8-98F21BF4CA4F}" srcOrd="0" destOrd="0" presId="urn:microsoft.com/office/officeart/2005/8/layout/vList2"/>
    <dgm:cxn modelId="{6543E329-D715-4512-A52E-BAC112156CFA}" type="presOf" srcId="{5C8C9543-767F-4698-B50B-AB88FD175CF2}" destId="{01D33AFB-515F-4EA4-900B-DCF3078FF877}" srcOrd="0" destOrd="0" presId="urn:microsoft.com/office/officeart/2005/8/layout/vList2"/>
    <dgm:cxn modelId="{B8ACC38D-BE7D-4521-8270-42B1F6D8641D}" type="presOf" srcId="{24A2CE48-32E4-4E19-9752-BC26B6554CC8}" destId="{D1D2493C-5C31-4854-A792-F296E11428DE}" srcOrd="0" destOrd="0" presId="urn:microsoft.com/office/officeart/2005/8/layout/vList2"/>
    <dgm:cxn modelId="{5FE663A6-14FF-4603-B119-55B78A149B84}" srcId="{94AC08DF-8CCB-48F9-98CB-B55ACCC5E114}" destId="{24A2CE48-32E4-4E19-9752-BC26B6554CC8}" srcOrd="6" destOrd="0" parTransId="{47D45A0C-D1D3-4DF7-BC50-329A02C081B0}" sibTransId="{D578E2C8-F081-4152-BB7E-64B68D6AFECF}"/>
    <dgm:cxn modelId="{71EF4FE4-E5D1-492F-8CA2-4E1EE481CE94}" type="presParOf" srcId="{0D879C23-2D32-45BD-88D0-F40CA3DF0F6B}" destId="{879A1EB3-C0BC-417C-AE8C-2B825B3A5B3D}" srcOrd="0" destOrd="0" presId="urn:microsoft.com/office/officeart/2005/8/layout/vList2"/>
    <dgm:cxn modelId="{A609DE5E-99B6-49B4-A47C-1679D4871681}" type="presParOf" srcId="{0D879C23-2D32-45BD-88D0-F40CA3DF0F6B}" destId="{05E7E8BC-2D49-4D7D-8B43-2C70344A8338}" srcOrd="1" destOrd="0" presId="urn:microsoft.com/office/officeart/2005/8/layout/vList2"/>
    <dgm:cxn modelId="{01B7E7CD-23FD-46B5-BB97-BD0156B91412}" type="presParOf" srcId="{0D879C23-2D32-45BD-88D0-F40CA3DF0F6B}" destId="{6F77E82B-3FBB-4D34-8049-82DFFB0C59A3}" srcOrd="2" destOrd="0" presId="urn:microsoft.com/office/officeart/2005/8/layout/vList2"/>
    <dgm:cxn modelId="{590FD85A-3196-4E1A-AE21-E549CF61AC24}" type="presParOf" srcId="{0D879C23-2D32-45BD-88D0-F40CA3DF0F6B}" destId="{CA5D2386-96B6-46A6-9F99-7F7B1C6AB624}" srcOrd="3" destOrd="0" presId="urn:microsoft.com/office/officeart/2005/8/layout/vList2"/>
    <dgm:cxn modelId="{063713CC-0F41-4612-A1A2-AAF3B475A7C8}" type="presParOf" srcId="{0D879C23-2D32-45BD-88D0-F40CA3DF0F6B}" destId="{29F51FE4-F810-423B-A64D-1C41F3EC7DE2}" srcOrd="4" destOrd="0" presId="urn:microsoft.com/office/officeart/2005/8/layout/vList2"/>
    <dgm:cxn modelId="{E297D64E-FEAE-41E2-A655-7CCEA7A0C511}" type="presParOf" srcId="{0D879C23-2D32-45BD-88D0-F40CA3DF0F6B}" destId="{015030BB-467D-4D4E-8997-53F2B2632283}" srcOrd="5" destOrd="0" presId="urn:microsoft.com/office/officeart/2005/8/layout/vList2"/>
    <dgm:cxn modelId="{86066DA6-54D7-4B3B-BEDD-5B90FDB212A8}" type="presParOf" srcId="{0D879C23-2D32-45BD-88D0-F40CA3DF0F6B}" destId="{66E4B40D-E232-4993-9BA8-98F21BF4CA4F}" srcOrd="6" destOrd="0" presId="urn:microsoft.com/office/officeart/2005/8/layout/vList2"/>
    <dgm:cxn modelId="{F9B6EC25-A8E6-4B92-A0E5-603D3224EF1D}" type="presParOf" srcId="{0D879C23-2D32-45BD-88D0-F40CA3DF0F6B}" destId="{C4973177-9270-4049-AE91-2FEA7D6C19B9}" srcOrd="7" destOrd="0" presId="urn:microsoft.com/office/officeart/2005/8/layout/vList2"/>
    <dgm:cxn modelId="{62D16ED8-6876-44A6-91FC-39A9D5E90B57}" type="presParOf" srcId="{0D879C23-2D32-45BD-88D0-F40CA3DF0F6B}" destId="{63DF4AE0-4A21-46B2-A740-5EE446296BDB}" srcOrd="8" destOrd="0" presId="urn:microsoft.com/office/officeart/2005/8/layout/vList2"/>
    <dgm:cxn modelId="{7FD060B4-9C51-4216-B11E-0FC9B51B508E}" type="presParOf" srcId="{0D879C23-2D32-45BD-88D0-F40CA3DF0F6B}" destId="{C589DC57-8425-45C5-BBB0-CC3F2E7FAA08}" srcOrd="9" destOrd="0" presId="urn:microsoft.com/office/officeart/2005/8/layout/vList2"/>
    <dgm:cxn modelId="{D0C1080D-E501-435F-AAC4-6B66A05C1028}" type="presParOf" srcId="{0D879C23-2D32-45BD-88D0-F40CA3DF0F6B}" destId="{01D33AFB-515F-4EA4-900B-DCF3078FF877}" srcOrd="10" destOrd="0" presId="urn:microsoft.com/office/officeart/2005/8/layout/vList2"/>
    <dgm:cxn modelId="{C79C9246-00BD-40DC-8852-C932C28E1630}" type="presParOf" srcId="{0D879C23-2D32-45BD-88D0-F40CA3DF0F6B}" destId="{10A3BEB7-BCC8-4758-B4DC-8D6A5F149024}" srcOrd="11" destOrd="0" presId="urn:microsoft.com/office/officeart/2005/8/layout/vList2"/>
    <dgm:cxn modelId="{8727C759-651A-49F7-B53F-2A562F348AFD}" type="presParOf" srcId="{0D879C23-2D32-45BD-88D0-F40CA3DF0F6B}" destId="{D1D2493C-5C31-4854-A792-F296E11428DE}"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490B4-DEEA-4BE2-871E-1BB5598910E4}">
      <dsp:nvSpPr>
        <dsp:cNvPr id="0" name=""/>
        <dsp:cNvSpPr/>
      </dsp:nvSpPr>
      <dsp:spPr>
        <a:xfrm>
          <a:off x="0" y="46320"/>
          <a:ext cx="8382000" cy="104247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dirty="0" smtClean="0">
              <a:latin typeface="Arial" pitchFamily="34" charset="0"/>
              <a:cs typeface="Arial" pitchFamily="34" charset="0"/>
            </a:rPr>
            <a:t>Injury is the leading cause of death among children older than 1 year </a:t>
          </a:r>
          <a:endParaRPr lang="en-US" sz="2700" kern="1200" dirty="0">
            <a:latin typeface="Arial" pitchFamily="34" charset="0"/>
            <a:cs typeface="Arial" pitchFamily="34" charset="0"/>
          </a:endParaRPr>
        </a:p>
      </dsp:txBody>
      <dsp:txXfrm>
        <a:off x="50889" y="97209"/>
        <a:ext cx="8280222" cy="940692"/>
      </dsp:txXfrm>
    </dsp:sp>
    <dsp:sp modelId="{13617413-B0B8-4DC8-9884-BF1F233CB116}">
      <dsp:nvSpPr>
        <dsp:cNvPr id="0" name=""/>
        <dsp:cNvSpPr/>
      </dsp:nvSpPr>
      <dsp:spPr>
        <a:xfrm>
          <a:off x="0" y="1166550"/>
          <a:ext cx="8382000" cy="1042470"/>
        </a:xfrm>
        <a:prstGeom prst="roundRect">
          <a:avLst/>
        </a:prstGeom>
        <a:solidFill>
          <a:schemeClr val="accent2">
            <a:shade val="80000"/>
            <a:hueOff val="0"/>
            <a:satOff val="-9340"/>
            <a:lumOff val="10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dirty="0" smtClean="0">
              <a:latin typeface="Arial" pitchFamily="34" charset="0"/>
              <a:cs typeface="Arial" pitchFamily="34" charset="0"/>
            </a:rPr>
            <a:t>Injury exceeds all other causes of death combined for children</a:t>
          </a:r>
          <a:endParaRPr lang="en-US" sz="2700" kern="1200" dirty="0">
            <a:latin typeface="Arial" pitchFamily="34" charset="0"/>
            <a:cs typeface="Arial" pitchFamily="34" charset="0"/>
          </a:endParaRPr>
        </a:p>
      </dsp:txBody>
      <dsp:txXfrm>
        <a:off x="50889" y="1217439"/>
        <a:ext cx="8280222" cy="940692"/>
      </dsp:txXfrm>
    </dsp:sp>
    <dsp:sp modelId="{C0A076EA-5872-41EF-880E-4A0A08B69771}">
      <dsp:nvSpPr>
        <dsp:cNvPr id="0" name=""/>
        <dsp:cNvSpPr/>
      </dsp:nvSpPr>
      <dsp:spPr>
        <a:xfrm>
          <a:off x="0" y="2286780"/>
          <a:ext cx="8382000" cy="1042470"/>
        </a:xfrm>
        <a:prstGeom prst="roundRect">
          <a:avLst/>
        </a:prstGeom>
        <a:solidFill>
          <a:schemeClr val="accent2">
            <a:shade val="80000"/>
            <a:hueOff val="0"/>
            <a:satOff val="-18679"/>
            <a:lumOff val="211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dirty="0" smtClean="0">
              <a:latin typeface="Arial" pitchFamily="34" charset="0"/>
              <a:cs typeface="Arial" pitchFamily="34" charset="0"/>
            </a:rPr>
            <a:t>Approximately 12,000 children and teenagers die as a result of injury annually</a:t>
          </a:r>
          <a:endParaRPr lang="en-US" sz="2700" kern="1200" dirty="0">
            <a:latin typeface="Arial" pitchFamily="34" charset="0"/>
            <a:cs typeface="Arial" pitchFamily="34" charset="0"/>
          </a:endParaRPr>
        </a:p>
      </dsp:txBody>
      <dsp:txXfrm>
        <a:off x="50889" y="2337669"/>
        <a:ext cx="8280222" cy="940692"/>
      </dsp:txXfrm>
    </dsp:sp>
    <dsp:sp modelId="{BCEBF2A8-A388-4C82-805A-86CC7FD78815}">
      <dsp:nvSpPr>
        <dsp:cNvPr id="0" name=""/>
        <dsp:cNvSpPr/>
      </dsp:nvSpPr>
      <dsp:spPr>
        <a:xfrm>
          <a:off x="0" y="3407010"/>
          <a:ext cx="8382000" cy="1042470"/>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kern="1200" dirty="0" smtClean="0">
              <a:latin typeface="Arial" pitchFamily="34" charset="0"/>
              <a:cs typeface="Arial" pitchFamily="34" charset="0"/>
            </a:rPr>
            <a:t>In 2010 8,801,396 injuries were recorded in children and teens</a:t>
          </a:r>
          <a:endParaRPr lang="en-US" sz="2700" kern="1200" dirty="0">
            <a:latin typeface="Arial" pitchFamily="34" charset="0"/>
            <a:cs typeface="Arial" pitchFamily="34" charset="0"/>
          </a:endParaRPr>
        </a:p>
      </dsp:txBody>
      <dsp:txXfrm>
        <a:off x="50889" y="3457899"/>
        <a:ext cx="8280222" cy="94069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D713B-ACCB-4386-9D49-74A2573F49FC}">
      <dsp:nvSpPr>
        <dsp:cNvPr id="0" name=""/>
        <dsp:cNvSpPr/>
      </dsp:nvSpPr>
      <dsp:spPr>
        <a:xfrm>
          <a:off x="0" y="167481"/>
          <a:ext cx="5029200" cy="5029200"/>
        </a:xfrm>
        <a:prstGeom prst="pie">
          <a:avLst>
            <a:gd name="adj1" fmla="val 5400000"/>
            <a:gd name="adj2" fmla="val 1620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502C02-F140-407D-B2D5-8FF10865C2AE}">
      <dsp:nvSpPr>
        <dsp:cNvPr id="0" name=""/>
        <dsp:cNvSpPr/>
      </dsp:nvSpPr>
      <dsp:spPr>
        <a:xfrm>
          <a:off x="2514600" y="167481"/>
          <a:ext cx="5867400" cy="502920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n-US" sz="4800" kern="1200" dirty="0" smtClean="0">
              <a:latin typeface="Arial" pitchFamily="34" charset="0"/>
              <a:cs typeface="Arial" pitchFamily="34" charset="0"/>
            </a:rPr>
            <a:t>CT</a:t>
          </a:r>
          <a:endParaRPr lang="en-US" sz="4800" kern="1200" dirty="0">
            <a:latin typeface="Arial" pitchFamily="34" charset="0"/>
            <a:cs typeface="Arial" pitchFamily="34" charset="0"/>
          </a:endParaRPr>
        </a:p>
      </dsp:txBody>
      <dsp:txXfrm>
        <a:off x="2514600" y="167481"/>
        <a:ext cx="5867400" cy="1508763"/>
      </dsp:txXfrm>
    </dsp:sp>
    <dsp:sp modelId="{DB3B2B0F-3CEA-41DA-85A3-2E0892F72632}">
      <dsp:nvSpPr>
        <dsp:cNvPr id="0" name=""/>
        <dsp:cNvSpPr/>
      </dsp:nvSpPr>
      <dsp:spPr>
        <a:xfrm>
          <a:off x="880111" y="1676244"/>
          <a:ext cx="3268976" cy="3268976"/>
        </a:xfrm>
        <a:prstGeom prst="pie">
          <a:avLst>
            <a:gd name="adj1" fmla="val 5400000"/>
            <a:gd name="adj2" fmla="val 16200000"/>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6A0B93-D8CD-48BB-8EC9-29B782DAE78D}">
      <dsp:nvSpPr>
        <dsp:cNvPr id="0" name=""/>
        <dsp:cNvSpPr/>
      </dsp:nvSpPr>
      <dsp:spPr>
        <a:xfrm>
          <a:off x="2514600" y="1676244"/>
          <a:ext cx="5867400" cy="3268976"/>
        </a:xfrm>
        <a:prstGeom prst="rect">
          <a:avLst/>
        </a:prstGeom>
        <a:solidFill>
          <a:schemeClr val="lt1">
            <a:alpha val="90000"/>
            <a:hueOff val="0"/>
            <a:satOff val="0"/>
            <a:lumOff val="0"/>
            <a:alphaOff val="0"/>
          </a:schemeClr>
        </a:solidFill>
        <a:ln w="25400" cap="flat" cmpd="sng" algn="ctr">
          <a:solidFill>
            <a:schemeClr val="accent2">
              <a:shade val="80000"/>
              <a:hueOff val="0"/>
              <a:satOff val="-14010"/>
              <a:lumOff val="15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n-US" sz="4800" kern="1200" dirty="0" smtClean="0">
              <a:latin typeface="Arial" pitchFamily="34" charset="0"/>
              <a:cs typeface="Arial" pitchFamily="34" charset="0"/>
            </a:rPr>
            <a:t>FAST</a:t>
          </a:r>
          <a:endParaRPr lang="en-US" sz="4800" kern="1200" dirty="0">
            <a:latin typeface="Arial" pitchFamily="34" charset="0"/>
            <a:cs typeface="Arial" pitchFamily="34" charset="0"/>
          </a:endParaRPr>
        </a:p>
      </dsp:txBody>
      <dsp:txXfrm>
        <a:off x="2514600" y="1676244"/>
        <a:ext cx="5867400" cy="1508758"/>
      </dsp:txXfrm>
    </dsp:sp>
    <dsp:sp modelId="{71618CC6-2AC1-42BF-B336-AB1E003BFAA7}">
      <dsp:nvSpPr>
        <dsp:cNvPr id="0" name=""/>
        <dsp:cNvSpPr/>
      </dsp:nvSpPr>
      <dsp:spPr>
        <a:xfrm>
          <a:off x="1760220" y="3185003"/>
          <a:ext cx="1508758" cy="1508758"/>
        </a:xfrm>
        <a:prstGeom prst="pie">
          <a:avLst>
            <a:gd name="adj1" fmla="val 5400000"/>
            <a:gd name="adj2" fmla="val 1620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64F3E9-1A99-4AED-B7B7-BE012FDD5A47}">
      <dsp:nvSpPr>
        <dsp:cNvPr id="0" name=""/>
        <dsp:cNvSpPr/>
      </dsp:nvSpPr>
      <dsp:spPr>
        <a:xfrm>
          <a:off x="2514600" y="3185003"/>
          <a:ext cx="5867400" cy="1508758"/>
        </a:xfrm>
        <a:prstGeom prst="rect">
          <a:avLst/>
        </a:prstGeom>
        <a:solidFill>
          <a:schemeClr val="lt1">
            <a:alpha val="90000"/>
            <a:hueOff val="0"/>
            <a:satOff val="0"/>
            <a:lumOff val="0"/>
            <a:alphaOff val="0"/>
          </a:schemeClr>
        </a:solidFill>
        <a:ln w="25400" cap="flat" cmpd="sng" algn="ctr">
          <a:solidFill>
            <a:schemeClr val="accent2">
              <a:shade val="80000"/>
              <a:hueOff val="0"/>
              <a:satOff val="-28019"/>
              <a:lumOff val="31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lvl="0" algn="ctr" defTabSz="2133600" rtl="0">
            <a:lnSpc>
              <a:spcPct val="90000"/>
            </a:lnSpc>
            <a:spcBef>
              <a:spcPct val="0"/>
            </a:spcBef>
            <a:spcAft>
              <a:spcPct val="35000"/>
            </a:spcAft>
          </a:pPr>
          <a:r>
            <a:rPr lang="en-US" sz="4800" kern="1200" dirty="0" smtClean="0">
              <a:latin typeface="Arial" pitchFamily="34" charset="0"/>
              <a:cs typeface="Arial" pitchFamily="34" charset="0"/>
            </a:rPr>
            <a:t>Labs</a:t>
          </a:r>
          <a:endParaRPr lang="en-US" sz="4800" kern="1200" dirty="0">
            <a:latin typeface="Arial" pitchFamily="34" charset="0"/>
            <a:cs typeface="Arial" pitchFamily="34" charset="0"/>
          </a:endParaRPr>
        </a:p>
      </dsp:txBody>
      <dsp:txXfrm>
        <a:off x="2514600" y="3185003"/>
        <a:ext cx="5867400" cy="15087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56A21-FC7D-4A65-B39F-A77EEFF6D8E0}">
      <dsp:nvSpPr>
        <dsp:cNvPr id="0" name=""/>
        <dsp:cNvSpPr/>
      </dsp:nvSpPr>
      <dsp:spPr>
        <a:xfrm>
          <a:off x="0" y="416400"/>
          <a:ext cx="7543800" cy="630000"/>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C02430-FE46-4293-9F76-1194FD4BD515}">
      <dsp:nvSpPr>
        <dsp:cNvPr id="0" name=""/>
        <dsp:cNvSpPr/>
      </dsp:nvSpPr>
      <dsp:spPr>
        <a:xfrm>
          <a:off x="377190" y="47400"/>
          <a:ext cx="5280660" cy="73800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lvl="0" algn="l" defTabSz="1111250" rtl="0">
            <a:lnSpc>
              <a:spcPct val="90000"/>
            </a:lnSpc>
            <a:spcBef>
              <a:spcPct val="0"/>
            </a:spcBef>
            <a:spcAft>
              <a:spcPct val="35000"/>
            </a:spcAft>
          </a:pPr>
          <a:r>
            <a:rPr lang="en-US" sz="2500" kern="1200" dirty="0" smtClean="0"/>
            <a:t>-</a:t>
          </a:r>
          <a:r>
            <a:rPr lang="en-US" sz="2500" kern="1200" dirty="0" smtClean="0">
              <a:latin typeface="Arial" pitchFamily="34" charset="0"/>
              <a:cs typeface="Arial" pitchFamily="34" charset="0"/>
            </a:rPr>
            <a:t>Airway/respiratory differences</a:t>
          </a:r>
          <a:endParaRPr lang="en-US" sz="2500" kern="1200" dirty="0">
            <a:latin typeface="Arial" pitchFamily="34" charset="0"/>
            <a:cs typeface="Arial" pitchFamily="34" charset="0"/>
          </a:endParaRPr>
        </a:p>
      </dsp:txBody>
      <dsp:txXfrm>
        <a:off x="413216" y="83426"/>
        <a:ext cx="5208608" cy="665948"/>
      </dsp:txXfrm>
    </dsp:sp>
    <dsp:sp modelId="{E5CF2D83-E9CB-4FC7-B2F9-45E006ACF44C}">
      <dsp:nvSpPr>
        <dsp:cNvPr id="0" name=""/>
        <dsp:cNvSpPr/>
      </dsp:nvSpPr>
      <dsp:spPr>
        <a:xfrm>
          <a:off x="0" y="1550400"/>
          <a:ext cx="7543800" cy="630000"/>
        </a:xfrm>
        <a:prstGeom prst="rect">
          <a:avLst/>
        </a:prstGeom>
        <a:solidFill>
          <a:schemeClr val="lt1">
            <a:alpha val="90000"/>
            <a:hueOff val="0"/>
            <a:satOff val="0"/>
            <a:lumOff val="0"/>
            <a:alphaOff val="0"/>
          </a:schemeClr>
        </a:solidFill>
        <a:ln w="25400" cap="flat" cmpd="sng" algn="ctr">
          <a:solidFill>
            <a:schemeClr val="accent2">
              <a:shade val="80000"/>
              <a:hueOff val="0"/>
              <a:satOff val="-9340"/>
              <a:lumOff val="10584"/>
              <a:alphaOff val="0"/>
            </a:schemeClr>
          </a:solidFill>
          <a:prstDash val="solid"/>
        </a:ln>
        <a:effectLst/>
      </dsp:spPr>
      <dsp:style>
        <a:lnRef idx="2">
          <a:scrgbClr r="0" g="0" b="0"/>
        </a:lnRef>
        <a:fillRef idx="1">
          <a:scrgbClr r="0" g="0" b="0"/>
        </a:fillRef>
        <a:effectRef idx="0">
          <a:scrgbClr r="0" g="0" b="0"/>
        </a:effectRef>
        <a:fontRef idx="minor"/>
      </dsp:style>
    </dsp:sp>
    <dsp:sp modelId="{875E67CA-1018-4A70-A531-0F0C187B9331}">
      <dsp:nvSpPr>
        <dsp:cNvPr id="0" name=""/>
        <dsp:cNvSpPr/>
      </dsp:nvSpPr>
      <dsp:spPr>
        <a:xfrm>
          <a:off x="377190" y="1181400"/>
          <a:ext cx="5280660" cy="738000"/>
        </a:xfrm>
        <a:prstGeom prst="roundRect">
          <a:avLst/>
        </a:prstGeom>
        <a:solidFill>
          <a:schemeClr val="accent2">
            <a:shade val="80000"/>
            <a:hueOff val="0"/>
            <a:satOff val="-9340"/>
            <a:lumOff val="10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lvl="0" algn="l" defTabSz="1111250" rtl="0">
            <a:lnSpc>
              <a:spcPct val="90000"/>
            </a:lnSpc>
            <a:spcBef>
              <a:spcPct val="0"/>
            </a:spcBef>
            <a:spcAft>
              <a:spcPct val="35000"/>
            </a:spcAft>
          </a:pPr>
          <a:r>
            <a:rPr lang="en-US" sz="2500" kern="1200" dirty="0" smtClean="0">
              <a:latin typeface="Arial" pitchFamily="34" charset="0"/>
              <a:cs typeface="Arial" pitchFamily="34" charset="0"/>
            </a:rPr>
            <a:t>-Cardiovascular differences</a:t>
          </a:r>
          <a:endParaRPr lang="en-US" sz="2500" kern="1200" dirty="0">
            <a:latin typeface="Arial" pitchFamily="34" charset="0"/>
            <a:cs typeface="Arial" pitchFamily="34" charset="0"/>
          </a:endParaRPr>
        </a:p>
      </dsp:txBody>
      <dsp:txXfrm>
        <a:off x="413216" y="1217426"/>
        <a:ext cx="5208608" cy="665948"/>
      </dsp:txXfrm>
    </dsp:sp>
    <dsp:sp modelId="{A29E01A1-C543-4577-A929-8B94FDA35BAC}">
      <dsp:nvSpPr>
        <dsp:cNvPr id="0" name=""/>
        <dsp:cNvSpPr/>
      </dsp:nvSpPr>
      <dsp:spPr>
        <a:xfrm>
          <a:off x="0" y="2684399"/>
          <a:ext cx="7543800" cy="630000"/>
        </a:xfrm>
        <a:prstGeom prst="rect">
          <a:avLst/>
        </a:prstGeom>
        <a:solidFill>
          <a:schemeClr val="lt1">
            <a:alpha val="90000"/>
            <a:hueOff val="0"/>
            <a:satOff val="0"/>
            <a:lumOff val="0"/>
            <a:alphaOff val="0"/>
          </a:schemeClr>
        </a:solidFill>
        <a:ln w="25400" cap="flat" cmpd="sng" algn="ctr">
          <a:solidFill>
            <a:schemeClr val="accent2">
              <a:shade val="80000"/>
              <a:hueOff val="0"/>
              <a:satOff val="-18679"/>
              <a:lumOff val="21168"/>
              <a:alphaOff val="0"/>
            </a:schemeClr>
          </a:solidFill>
          <a:prstDash val="solid"/>
        </a:ln>
        <a:effectLst/>
      </dsp:spPr>
      <dsp:style>
        <a:lnRef idx="2">
          <a:scrgbClr r="0" g="0" b="0"/>
        </a:lnRef>
        <a:fillRef idx="1">
          <a:scrgbClr r="0" g="0" b="0"/>
        </a:fillRef>
        <a:effectRef idx="0">
          <a:scrgbClr r="0" g="0" b="0"/>
        </a:effectRef>
        <a:fontRef idx="minor"/>
      </dsp:style>
    </dsp:sp>
    <dsp:sp modelId="{F25D66BF-4E07-400B-9ED0-5CE45102D027}">
      <dsp:nvSpPr>
        <dsp:cNvPr id="0" name=""/>
        <dsp:cNvSpPr/>
      </dsp:nvSpPr>
      <dsp:spPr>
        <a:xfrm>
          <a:off x="377190" y="2315399"/>
          <a:ext cx="5280660" cy="738000"/>
        </a:xfrm>
        <a:prstGeom prst="roundRect">
          <a:avLst/>
        </a:prstGeom>
        <a:solidFill>
          <a:schemeClr val="accent2">
            <a:shade val="80000"/>
            <a:hueOff val="0"/>
            <a:satOff val="-18679"/>
            <a:lumOff val="211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lvl="0" algn="l" defTabSz="1111250" rtl="0">
            <a:lnSpc>
              <a:spcPct val="90000"/>
            </a:lnSpc>
            <a:spcBef>
              <a:spcPct val="0"/>
            </a:spcBef>
            <a:spcAft>
              <a:spcPct val="35000"/>
            </a:spcAft>
          </a:pPr>
          <a:r>
            <a:rPr lang="en-US" sz="2500" kern="1200" dirty="0" smtClean="0">
              <a:latin typeface="Arial" pitchFamily="34" charset="0"/>
              <a:cs typeface="Arial" pitchFamily="34" charset="0"/>
            </a:rPr>
            <a:t>-Body surface area differences</a:t>
          </a:r>
          <a:endParaRPr lang="en-US" sz="2500" kern="1200" dirty="0">
            <a:latin typeface="Arial" pitchFamily="34" charset="0"/>
            <a:cs typeface="Arial" pitchFamily="34" charset="0"/>
          </a:endParaRPr>
        </a:p>
      </dsp:txBody>
      <dsp:txXfrm>
        <a:off x="413216" y="2351425"/>
        <a:ext cx="5208608" cy="665948"/>
      </dsp:txXfrm>
    </dsp:sp>
    <dsp:sp modelId="{A8C21635-9B5E-4A8F-9D44-55DA4ACE6939}">
      <dsp:nvSpPr>
        <dsp:cNvPr id="0" name=""/>
        <dsp:cNvSpPr/>
      </dsp:nvSpPr>
      <dsp:spPr>
        <a:xfrm>
          <a:off x="0" y="3818399"/>
          <a:ext cx="7543800" cy="630000"/>
        </a:xfrm>
        <a:prstGeom prst="rect">
          <a:avLst/>
        </a:prstGeom>
        <a:solidFill>
          <a:schemeClr val="lt1">
            <a:alpha val="90000"/>
            <a:hueOff val="0"/>
            <a:satOff val="0"/>
            <a:lumOff val="0"/>
            <a:alphaOff val="0"/>
          </a:schemeClr>
        </a:solidFill>
        <a:ln w="25400" cap="flat" cmpd="sng" algn="ctr">
          <a:solidFill>
            <a:schemeClr val="accent2">
              <a:shade val="80000"/>
              <a:hueOff val="0"/>
              <a:satOff val="-28019"/>
              <a:lumOff val="31752"/>
              <a:alphaOff val="0"/>
            </a:schemeClr>
          </a:solidFill>
          <a:prstDash val="solid"/>
        </a:ln>
        <a:effectLst/>
      </dsp:spPr>
      <dsp:style>
        <a:lnRef idx="2">
          <a:scrgbClr r="0" g="0" b="0"/>
        </a:lnRef>
        <a:fillRef idx="1">
          <a:scrgbClr r="0" g="0" b="0"/>
        </a:fillRef>
        <a:effectRef idx="0">
          <a:scrgbClr r="0" g="0" b="0"/>
        </a:effectRef>
        <a:fontRef idx="minor"/>
      </dsp:style>
    </dsp:sp>
    <dsp:sp modelId="{C4F734BA-2EBC-4903-B668-32BDF513EF9C}">
      <dsp:nvSpPr>
        <dsp:cNvPr id="0" name=""/>
        <dsp:cNvSpPr/>
      </dsp:nvSpPr>
      <dsp:spPr>
        <a:xfrm>
          <a:off x="377190" y="3449399"/>
          <a:ext cx="5280660" cy="738000"/>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596" tIns="0" rIns="199596" bIns="0" numCol="1" spcCol="1270" anchor="ctr" anchorCtr="0">
          <a:noAutofit/>
        </a:bodyPr>
        <a:lstStyle/>
        <a:p>
          <a:pPr lvl="0" algn="l" defTabSz="1111250" rtl="0">
            <a:lnSpc>
              <a:spcPct val="90000"/>
            </a:lnSpc>
            <a:spcBef>
              <a:spcPct val="0"/>
            </a:spcBef>
            <a:spcAft>
              <a:spcPct val="35000"/>
            </a:spcAft>
          </a:pPr>
          <a:r>
            <a:rPr lang="en-US" sz="2500" kern="1200" dirty="0" smtClean="0">
              <a:latin typeface="Arial" pitchFamily="34" charset="0"/>
              <a:cs typeface="Arial" pitchFamily="34" charset="0"/>
            </a:rPr>
            <a:t>-Burn resuscitation formula</a:t>
          </a:r>
          <a:endParaRPr lang="en-US" sz="2500" kern="1200" dirty="0">
            <a:latin typeface="Arial" pitchFamily="34" charset="0"/>
            <a:cs typeface="Arial" pitchFamily="34" charset="0"/>
          </a:endParaRPr>
        </a:p>
      </dsp:txBody>
      <dsp:txXfrm>
        <a:off x="413216" y="3485425"/>
        <a:ext cx="5208608" cy="6659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07F44-B03E-4021-BB36-3822B2F3672D}">
      <dsp:nvSpPr>
        <dsp:cNvPr id="0" name=""/>
        <dsp:cNvSpPr/>
      </dsp:nvSpPr>
      <dsp:spPr>
        <a:xfrm rot="10800000">
          <a:off x="0" y="0"/>
          <a:ext cx="8991600" cy="1574799"/>
        </a:xfrm>
        <a:prstGeom prst="trapezoid">
          <a:avLst>
            <a:gd name="adj" fmla="val 95161"/>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0">
            <a:lnSpc>
              <a:spcPct val="90000"/>
            </a:lnSpc>
            <a:spcBef>
              <a:spcPct val="0"/>
            </a:spcBef>
            <a:spcAft>
              <a:spcPct val="35000"/>
            </a:spcAft>
          </a:pPr>
          <a:r>
            <a:rPr lang="en-US" sz="3200" kern="1200" dirty="0" smtClean="0">
              <a:solidFill>
                <a:schemeClr val="bg1"/>
              </a:solidFill>
              <a:latin typeface="Arial" pitchFamily="34" charset="0"/>
              <a:cs typeface="Arial" pitchFamily="34" charset="0"/>
            </a:rPr>
            <a:t>Complication rates much lower in children than adults but still occur</a:t>
          </a:r>
          <a:endParaRPr lang="en-US" sz="3200" kern="1200" dirty="0">
            <a:solidFill>
              <a:schemeClr val="bg1"/>
            </a:solidFill>
            <a:latin typeface="Arial" pitchFamily="34" charset="0"/>
            <a:cs typeface="Arial" pitchFamily="34" charset="0"/>
          </a:endParaRPr>
        </a:p>
      </dsp:txBody>
      <dsp:txXfrm rot="-10800000">
        <a:off x="1573529" y="0"/>
        <a:ext cx="5844540" cy="1574799"/>
      </dsp:txXfrm>
    </dsp:sp>
    <dsp:sp modelId="{1658F657-54C6-4CE1-B6D0-50F79A78A529}">
      <dsp:nvSpPr>
        <dsp:cNvPr id="0" name=""/>
        <dsp:cNvSpPr/>
      </dsp:nvSpPr>
      <dsp:spPr>
        <a:xfrm rot="10800000">
          <a:off x="1498600" y="1574799"/>
          <a:ext cx="5994400" cy="1574799"/>
        </a:xfrm>
        <a:prstGeom prst="trapezoid">
          <a:avLst>
            <a:gd name="adj" fmla="val 95161"/>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0">
            <a:lnSpc>
              <a:spcPct val="90000"/>
            </a:lnSpc>
            <a:spcBef>
              <a:spcPct val="0"/>
            </a:spcBef>
            <a:spcAft>
              <a:spcPct val="35000"/>
            </a:spcAft>
          </a:pPr>
          <a:r>
            <a:rPr lang="en-US" sz="3200" kern="1200" dirty="0" smtClean="0">
              <a:solidFill>
                <a:schemeClr val="bg1"/>
              </a:solidFill>
              <a:latin typeface="Arial" pitchFamily="34" charset="0"/>
              <a:cs typeface="Arial" pitchFamily="34" charset="0"/>
            </a:rPr>
            <a:t>Special vigilance with non-ambulatory children or toddlers</a:t>
          </a:r>
          <a:endParaRPr lang="en-US" sz="3200" kern="1200" dirty="0">
            <a:solidFill>
              <a:schemeClr val="bg1"/>
            </a:solidFill>
            <a:latin typeface="Arial" pitchFamily="34" charset="0"/>
            <a:cs typeface="Arial" pitchFamily="34" charset="0"/>
          </a:endParaRPr>
        </a:p>
      </dsp:txBody>
      <dsp:txXfrm rot="-10800000">
        <a:off x="2547619" y="1574799"/>
        <a:ext cx="3896360" cy="1574799"/>
      </dsp:txXfrm>
    </dsp:sp>
    <dsp:sp modelId="{F395B2E5-5EE5-486A-8027-52D25B5CEECA}">
      <dsp:nvSpPr>
        <dsp:cNvPr id="0" name=""/>
        <dsp:cNvSpPr/>
      </dsp:nvSpPr>
      <dsp:spPr>
        <a:xfrm rot="10800000">
          <a:off x="2997200" y="3125379"/>
          <a:ext cx="2997200" cy="1574799"/>
        </a:xfrm>
        <a:prstGeom prst="trapezoid">
          <a:avLst>
            <a:gd name="adj" fmla="val 95161"/>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t" anchorCtr="0">
          <a:noAutofit/>
        </a:bodyPr>
        <a:lstStyle/>
        <a:p>
          <a:pPr lvl="0" algn="ctr" defTabSz="1422400" rtl="0">
            <a:lnSpc>
              <a:spcPct val="90000"/>
            </a:lnSpc>
            <a:spcBef>
              <a:spcPct val="0"/>
            </a:spcBef>
            <a:spcAft>
              <a:spcPct val="35000"/>
            </a:spcAft>
          </a:pPr>
          <a:r>
            <a:rPr lang="en-US" sz="3200" kern="1200" dirty="0" smtClean="0">
              <a:solidFill>
                <a:schemeClr val="bg1"/>
              </a:solidFill>
              <a:latin typeface="Arial" pitchFamily="34" charset="0"/>
              <a:cs typeface="Arial" pitchFamily="34" charset="0"/>
            </a:rPr>
            <a:t>Radiation exposure</a:t>
          </a:r>
          <a:endParaRPr lang="en-US" sz="3200" kern="1200" dirty="0">
            <a:solidFill>
              <a:schemeClr val="bg1"/>
            </a:solidFill>
            <a:latin typeface="Arial" pitchFamily="34" charset="0"/>
            <a:cs typeface="Arial" pitchFamily="34" charset="0"/>
          </a:endParaRPr>
        </a:p>
      </dsp:txBody>
      <dsp:txXfrm rot="-10800000">
        <a:off x="2997200" y="3125379"/>
        <a:ext cx="2997200" cy="1574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D9A70-291D-4D48-9D6C-ECB0D1B0AADD}">
      <dsp:nvSpPr>
        <dsp:cNvPr id="0" name=""/>
        <dsp:cNvSpPr/>
      </dsp:nvSpPr>
      <dsp:spPr>
        <a:xfrm>
          <a:off x="1325630" y="0"/>
          <a:ext cx="4953000" cy="4953000"/>
        </a:xfrm>
        <a:prstGeom prst="triangle">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43E469-D5EF-4049-B1AE-9C165BCA1317}">
      <dsp:nvSpPr>
        <dsp:cNvPr id="0" name=""/>
        <dsp:cNvSpPr/>
      </dsp:nvSpPr>
      <dsp:spPr>
        <a:xfrm>
          <a:off x="3661222" y="497960"/>
          <a:ext cx="3385959" cy="1172467"/>
        </a:xfrm>
        <a:prstGeom prst="roundRect">
          <a:avLst/>
        </a:prstGeom>
        <a:solidFill>
          <a:schemeClr val="lt1">
            <a:alpha val="9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70% of the time child’s head hits the ground first</a:t>
          </a:r>
          <a:endParaRPr lang="en-US" sz="2400" kern="1200" dirty="0">
            <a:latin typeface="Arial" pitchFamily="34" charset="0"/>
            <a:cs typeface="Arial" pitchFamily="34" charset="0"/>
          </a:endParaRPr>
        </a:p>
      </dsp:txBody>
      <dsp:txXfrm>
        <a:off x="3718457" y="555195"/>
        <a:ext cx="3271489" cy="1057997"/>
      </dsp:txXfrm>
    </dsp:sp>
    <dsp:sp modelId="{F6C8D400-2187-44C0-B7EA-F0A34D14E24D}">
      <dsp:nvSpPr>
        <dsp:cNvPr id="0" name=""/>
        <dsp:cNvSpPr/>
      </dsp:nvSpPr>
      <dsp:spPr>
        <a:xfrm>
          <a:off x="3575826" y="1816986"/>
          <a:ext cx="3556751" cy="1172467"/>
        </a:xfrm>
        <a:prstGeom prst="roundRect">
          <a:avLst/>
        </a:prstGeom>
        <a:solidFill>
          <a:schemeClr val="lt1">
            <a:alpha val="90000"/>
            <a:hueOff val="0"/>
            <a:satOff val="0"/>
            <a:lumOff val="0"/>
            <a:alphaOff val="0"/>
          </a:schemeClr>
        </a:solidFill>
        <a:ln w="25400" cap="flat" cmpd="sng" algn="ctr">
          <a:solidFill>
            <a:schemeClr val="accent6">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Helmet use can reduce the risk of injury by 85%</a:t>
          </a:r>
          <a:endParaRPr lang="en-US" sz="2400" kern="1200" dirty="0">
            <a:latin typeface="Arial" pitchFamily="34" charset="0"/>
            <a:cs typeface="Arial" pitchFamily="34" charset="0"/>
          </a:endParaRPr>
        </a:p>
      </dsp:txBody>
      <dsp:txXfrm>
        <a:off x="3633061" y="1874221"/>
        <a:ext cx="3442281" cy="1057997"/>
      </dsp:txXfrm>
    </dsp:sp>
    <dsp:sp modelId="{F44E9D6B-1754-415E-9A28-1E1D52F12CEE}">
      <dsp:nvSpPr>
        <dsp:cNvPr id="0" name=""/>
        <dsp:cNvSpPr/>
      </dsp:nvSpPr>
      <dsp:spPr>
        <a:xfrm>
          <a:off x="3518182" y="3136013"/>
          <a:ext cx="3672040" cy="1172467"/>
        </a:xfrm>
        <a:prstGeom prst="roundRect">
          <a:avLst/>
        </a:prstGeom>
        <a:solidFill>
          <a:schemeClr val="lt1">
            <a:alpha val="90000"/>
            <a:hueOff val="0"/>
            <a:satOff val="0"/>
            <a:lumOff val="0"/>
            <a:alphaOff val="0"/>
          </a:schemeClr>
        </a:solidFill>
        <a:ln w="25400" cap="flat" cmpd="sng" algn="ctr">
          <a:solidFill>
            <a:schemeClr val="accent6">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 45% of children always wear a helmet while bicycling</a:t>
          </a:r>
          <a:endParaRPr lang="en-US" sz="2400" kern="1200" dirty="0">
            <a:latin typeface="Arial" pitchFamily="34" charset="0"/>
            <a:cs typeface="Arial" pitchFamily="34" charset="0"/>
          </a:endParaRPr>
        </a:p>
      </dsp:txBody>
      <dsp:txXfrm>
        <a:off x="3575417" y="3193248"/>
        <a:ext cx="3557570" cy="1057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568D4-BE56-4BC9-AC21-B9B27B6DE47D}">
      <dsp:nvSpPr>
        <dsp:cNvPr id="0" name=""/>
        <dsp:cNvSpPr/>
      </dsp:nvSpPr>
      <dsp:spPr>
        <a:xfrm>
          <a:off x="0" y="344"/>
          <a:ext cx="3962399" cy="981520"/>
        </a:xfrm>
        <a:prstGeom prst="roundRect">
          <a:avLst/>
        </a:prstGeom>
        <a:solidFill>
          <a:schemeClr val="accent6">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itchFamily="34" charset="0"/>
              <a:cs typeface="Arial" pitchFamily="34" charset="0"/>
            </a:rPr>
            <a:t>Over the handlebars</a:t>
          </a:r>
          <a:endParaRPr lang="en-US" sz="2800" kern="1200" dirty="0">
            <a:latin typeface="Arial" pitchFamily="34" charset="0"/>
            <a:cs typeface="Arial" pitchFamily="34" charset="0"/>
          </a:endParaRPr>
        </a:p>
      </dsp:txBody>
      <dsp:txXfrm>
        <a:off x="47914" y="48258"/>
        <a:ext cx="3866571" cy="885692"/>
      </dsp:txXfrm>
    </dsp:sp>
    <dsp:sp modelId="{810A85B2-F4B0-4091-A9CF-333EF9277D53}">
      <dsp:nvSpPr>
        <dsp:cNvPr id="0" name=""/>
        <dsp:cNvSpPr/>
      </dsp:nvSpPr>
      <dsp:spPr>
        <a:xfrm>
          <a:off x="0" y="995139"/>
          <a:ext cx="3962399" cy="981520"/>
        </a:xfrm>
        <a:prstGeom prst="roundRect">
          <a:avLst/>
        </a:prstGeom>
        <a:solidFill>
          <a:schemeClr val="accent6">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itchFamily="34" charset="0"/>
              <a:cs typeface="Arial" pitchFamily="34" charset="0"/>
            </a:rPr>
            <a:t>Collisions with motor vehicles </a:t>
          </a:r>
          <a:endParaRPr lang="en-US" sz="2800" kern="1200" dirty="0">
            <a:latin typeface="Arial" pitchFamily="34" charset="0"/>
            <a:cs typeface="Arial" pitchFamily="34" charset="0"/>
          </a:endParaRPr>
        </a:p>
      </dsp:txBody>
      <dsp:txXfrm>
        <a:off x="47914" y="1043053"/>
        <a:ext cx="3866571" cy="885692"/>
      </dsp:txXfrm>
    </dsp:sp>
    <dsp:sp modelId="{A3546C0F-ACB4-4438-BC5E-026F97A6545C}">
      <dsp:nvSpPr>
        <dsp:cNvPr id="0" name=""/>
        <dsp:cNvSpPr/>
      </dsp:nvSpPr>
      <dsp:spPr>
        <a:xfrm>
          <a:off x="0" y="1989935"/>
          <a:ext cx="3962399" cy="981520"/>
        </a:xfrm>
        <a:prstGeom prst="roundRect">
          <a:avLst/>
        </a:prstGeom>
        <a:solidFill>
          <a:schemeClr val="accent6">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kern="1200" dirty="0" smtClean="0">
              <a:latin typeface="Arial" pitchFamily="34" charset="0"/>
              <a:cs typeface="Arial" pitchFamily="34" charset="0"/>
            </a:rPr>
            <a:t>Handlebar injuries</a:t>
          </a:r>
          <a:endParaRPr lang="en-US" sz="2800" kern="1200" dirty="0">
            <a:latin typeface="Arial" pitchFamily="34" charset="0"/>
            <a:cs typeface="Arial" pitchFamily="34" charset="0"/>
          </a:endParaRPr>
        </a:p>
      </dsp:txBody>
      <dsp:txXfrm>
        <a:off x="47914" y="2037849"/>
        <a:ext cx="3866571" cy="8856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283CC-634D-41B2-8FF1-3E76D5A6A4E7}">
      <dsp:nvSpPr>
        <dsp:cNvPr id="0" name=""/>
        <dsp:cNvSpPr/>
      </dsp:nvSpPr>
      <dsp:spPr>
        <a:xfrm rot="10800000">
          <a:off x="1789575" y="203714"/>
          <a:ext cx="5219319" cy="1006521"/>
        </a:xfrm>
        <a:prstGeom prst="homePlate">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848"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Birth to 2 yrs fall head first </a:t>
          </a:r>
          <a:endParaRPr lang="en-US" sz="2400" kern="1200" dirty="0">
            <a:latin typeface="Arial" pitchFamily="34" charset="0"/>
            <a:cs typeface="Arial" pitchFamily="34" charset="0"/>
          </a:endParaRPr>
        </a:p>
      </dsp:txBody>
      <dsp:txXfrm rot="10800000">
        <a:off x="2041205" y="203714"/>
        <a:ext cx="4967689" cy="1006521"/>
      </dsp:txXfrm>
    </dsp:sp>
    <dsp:sp modelId="{5818605F-60EE-439A-9F33-9EBA0D18A08A}">
      <dsp:nvSpPr>
        <dsp:cNvPr id="0" name=""/>
        <dsp:cNvSpPr/>
      </dsp:nvSpPr>
      <dsp:spPr>
        <a:xfrm>
          <a:off x="705234" y="73158"/>
          <a:ext cx="1899739" cy="141176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2A7F21-B740-4E60-AE04-FBDB00E2C983}">
      <dsp:nvSpPr>
        <dsp:cNvPr id="0" name=""/>
        <dsp:cNvSpPr/>
      </dsp:nvSpPr>
      <dsp:spPr>
        <a:xfrm rot="10800000">
          <a:off x="1742923" y="1910420"/>
          <a:ext cx="5219319" cy="1006521"/>
        </a:xfrm>
        <a:prstGeom prst="homePlate">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848"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3 to 10 years tend to fall on hands and feet</a:t>
          </a:r>
          <a:endParaRPr lang="en-US" sz="2400" kern="1200" dirty="0">
            <a:latin typeface="Arial" pitchFamily="34" charset="0"/>
            <a:cs typeface="Arial" pitchFamily="34" charset="0"/>
          </a:endParaRPr>
        </a:p>
      </dsp:txBody>
      <dsp:txXfrm rot="10800000">
        <a:off x="1994553" y="1910420"/>
        <a:ext cx="4967689" cy="1006521"/>
      </dsp:txXfrm>
    </dsp:sp>
    <dsp:sp modelId="{5C21F397-D66E-48FC-B2F7-1BAF3B37EC74}">
      <dsp:nvSpPr>
        <dsp:cNvPr id="0" name=""/>
        <dsp:cNvSpPr/>
      </dsp:nvSpPr>
      <dsp:spPr>
        <a:xfrm>
          <a:off x="631385" y="1771600"/>
          <a:ext cx="1713130" cy="1400735"/>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27DFFB-516B-43D7-A02C-9BC448C0AA51}">
      <dsp:nvSpPr>
        <dsp:cNvPr id="0" name=""/>
        <dsp:cNvSpPr/>
      </dsp:nvSpPr>
      <dsp:spPr>
        <a:xfrm rot="10800000">
          <a:off x="1723834" y="3718045"/>
          <a:ext cx="5219319" cy="1006521"/>
        </a:xfrm>
        <a:prstGeom prst="homePlate">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848" tIns="91440" rIns="170688"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11 and older fall feet first</a:t>
          </a:r>
          <a:endParaRPr lang="en-US" sz="2400" kern="1200" dirty="0">
            <a:latin typeface="Arial" pitchFamily="34" charset="0"/>
            <a:cs typeface="Arial" pitchFamily="34" charset="0"/>
          </a:endParaRPr>
        </a:p>
      </dsp:txBody>
      <dsp:txXfrm rot="10800000">
        <a:off x="1975464" y="3718045"/>
        <a:ext cx="4967689" cy="1006521"/>
      </dsp:txXfrm>
    </dsp:sp>
    <dsp:sp modelId="{E8B26F46-98E8-4885-A9E8-ACC6ECCF3CDC}">
      <dsp:nvSpPr>
        <dsp:cNvPr id="0" name=""/>
        <dsp:cNvSpPr/>
      </dsp:nvSpPr>
      <dsp:spPr>
        <a:xfrm>
          <a:off x="779077" y="3396194"/>
          <a:ext cx="1636775" cy="1613605"/>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F351CE-CB5E-405D-8881-DA68D5CA6CE0}">
      <dsp:nvSpPr>
        <dsp:cNvPr id="0" name=""/>
        <dsp:cNvSpPr/>
      </dsp:nvSpPr>
      <dsp:spPr>
        <a:xfrm>
          <a:off x="1790700" y="0"/>
          <a:ext cx="4495800" cy="449580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3C2213-5283-4CC7-BD3B-2331B91BEFFF}">
      <dsp:nvSpPr>
        <dsp:cNvPr id="0" name=""/>
        <dsp:cNvSpPr/>
      </dsp:nvSpPr>
      <dsp:spPr>
        <a:xfrm>
          <a:off x="2217801" y="427101"/>
          <a:ext cx="1753362" cy="1753362"/>
        </a:xfrm>
        <a:prstGeom prst="round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No Steroids</a:t>
          </a:r>
          <a:endParaRPr lang="en-US" sz="2400" kern="1200" dirty="0">
            <a:latin typeface="Arial" pitchFamily="34" charset="0"/>
            <a:cs typeface="Arial" pitchFamily="34" charset="0"/>
          </a:endParaRPr>
        </a:p>
      </dsp:txBody>
      <dsp:txXfrm>
        <a:off x="2303393" y="512693"/>
        <a:ext cx="1582178" cy="1582178"/>
      </dsp:txXfrm>
    </dsp:sp>
    <dsp:sp modelId="{52849C1A-50AD-46CC-8638-7AD74402AD45}">
      <dsp:nvSpPr>
        <dsp:cNvPr id="0" name=""/>
        <dsp:cNvSpPr/>
      </dsp:nvSpPr>
      <dsp:spPr>
        <a:xfrm>
          <a:off x="4106037" y="427101"/>
          <a:ext cx="1753362" cy="1753362"/>
        </a:xfrm>
        <a:prstGeom prst="roundRec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Open Fontanels</a:t>
          </a:r>
          <a:endParaRPr lang="en-US" sz="2400" kern="1200" dirty="0">
            <a:latin typeface="Arial" pitchFamily="34" charset="0"/>
            <a:cs typeface="Arial" pitchFamily="34" charset="0"/>
          </a:endParaRPr>
        </a:p>
      </dsp:txBody>
      <dsp:txXfrm>
        <a:off x="4191629" y="512693"/>
        <a:ext cx="1582178" cy="1582178"/>
      </dsp:txXfrm>
    </dsp:sp>
    <dsp:sp modelId="{2CAD2062-419F-4407-A3C0-3B803868D70F}">
      <dsp:nvSpPr>
        <dsp:cNvPr id="0" name=""/>
        <dsp:cNvSpPr/>
      </dsp:nvSpPr>
      <dsp:spPr>
        <a:xfrm>
          <a:off x="2217801" y="2315337"/>
          <a:ext cx="1753362" cy="1753362"/>
        </a:xfrm>
        <a:prstGeom prst="roundRec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Monitor CPP</a:t>
          </a:r>
          <a:endParaRPr lang="en-US" sz="2400" kern="1200" dirty="0">
            <a:latin typeface="Arial" pitchFamily="34" charset="0"/>
            <a:cs typeface="Arial" pitchFamily="34" charset="0"/>
          </a:endParaRPr>
        </a:p>
      </dsp:txBody>
      <dsp:txXfrm>
        <a:off x="2303393" y="2400929"/>
        <a:ext cx="1582178" cy="1582178"/>
      </dsp:txXfrm>
    </dsp:sp>
    <dsp:sp modelId="{6B94EADD-0C9C-463D-9739-C09FD9554A43}">
      <dsp:nvSpPr>
        <dsp:cNvPr id="0" name=""/>
        <dsp:cNvSpPr/>
      </dsp:nvSpPr>
      <dsp:spPr>
        <a:xfrm>
          <a:off x="4106037" y="2315337"/>
          <a:ext cx="1753362" cy="1753362"/>
        </a:xfrm>
        <a:prstGeom prst="round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latin typeface="Arial" pitchFamily="34" charset="0"/>
              <a:cs typeface="Arial" pitchFamily="34" charset="0"/>
            </a:rPr>
            <a:t>Control ICP</a:t>
          </a:r>
          <a:endParaRPr lang="en-US" sz="2400" kern="1200" dirty="0">
            <a:latin typeface="Arial" pitchFamily="34" charset="0"/>
            <a:cs typeface="Arial" pitchFamily="34" charset="0"/>
          </a:endParaRPr>
        </a:p>
      </dsp:txBody>
      <dsp:txXfrm>
        <a:off x="4191629" y="2400929"/>
        <a:ext cx="1582178" cy="15821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CBAB3-47D6-40C7-A9F3-42070B92E807}">
      <dsp:nvSpPr>
        <dsp:cNvPr id="0" name=""/>
        <dsp:cNvSpPr/>
      </dsp:nvSpPr>
      <dsp:spPr>
        <a:xfrm>
          <a:off x="0" y="41099"/>
          <a:ext cx="8534399" cy="55341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Smaller blood volume</a:t>
          </a:r>
          <a:endParaRPr lang="en-US" sz="2400" kern="1200" dirty="0">
            <a:latin typeface="Arial" pitchFamily="34" charset="0"/>
            <a:cs typeface="Arial" pitchFamily="34" charset="0"/>
          </a:endParaRPr>
        </a:p>
      </dsp:txBody>
      <dsp:txXfrm>
        <a:off x="27015" y="68114"/>
        <a:ext cx="8480369" cy="499380"/>
      </dsp:txXfrm>
    </dsp:sp>
    <dsp:sp modelId="{A0D2DA2B-BA01-4F36-A821-80C68FAE36A6}">
      <dsp:nvSpPr>
        <dsp:cNvPr id="0" name=""/>
        <dsp:cNvSpPr/>
      </dsp:nvSpPr>
      <dsp:spPr>
        <a:xfrm>
          <a:off x="0" y="657869"/>
          <a:ext cx="8534399" cy="553410"/>
        </a:xfrm>
        <a:prstGeom prst="roundRect">
          <a:avLst/>
        </a:prstGeom>
        <a:solidFill>
          <a:schemeClr val="accent2">
            <a:shade val="80000"/>
            <a:hueOff val="0"/>
            <a:satOff val="-4003"/>
            <a:lumOff val="45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Smaller body mass</a:t>
          </a:r>
          <a:endParaRPr lang="en-US" sz="2400" kern="1200" dirty="0">
            <a:latin typeface="Arial" pitchFamily="34" charset="0"/>
            <a:cs typeface="Arial" pitchFamily="34" charset="0"/>
          </a:endParaRPr>
        </a:p>
      </dsp:txBody>
      <dsp:txXfrm>
        <a:off x="27015" y="684884"/>
        <a:ext cx="8480369" cy="499380"/>
      </dsp:txXfrm>
    </dsp:sp>
    <dsp:sp modelId="{9441E6CD-0943-4D03-A406-D4953DF4BD81}">
      <dsp:nvSpPr>
        <dsp:cNvPr id="0" name=""/>
        <dsp:cNvSpPr/>
      </dsp:nvSpPr>
      <dsp:spPr>
        <a:xfrm>
          <a:off x="0" y="1274639"/>
          <a:ext cx="8534399" cy="553410"/>
        </a:xfrm>
        <a:prstGeom prst="roundRect">
          <a:avLst/>
        </a:prstGeom>
        <a:solidFill>
          <a:schemeClr val="accent2">
            <a:shade val="80000"/>
            <a:hueOff val="0"/>
            <a:satOff val="-8005"/>
            <a:lumOff val="90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Thorax compliance</a:t>
          </a:r>
          <a:endParaRPr lang="en-US" sz="2400" kern="1200" dirty="0">
            <a:latin typeface="Arial" pitchFamily="34" charset="0"/>
            <a:cs typeface="Arial" pitchFamily="34" charset="0"/>
          </a:endParaRPr>
        </a:p>
      </dsp:txBody>
      <dsp:txXfrm>
        <a:off x="27015" y="1301654"/>
        <a:ext cx="8480369" cy="499380"/>
      </dsp:txXfrm>
    </dsp:sp>
    <dsp:sp modelId="{1C8D27E2-25C5-46AE-8F98-A596CF0F05B7}">
      <dsp:nvSpPr>
        <dsp:cNvPr id="0" name=""/>
        <dsp:cNvSpPr/>
      </dsp:nvSpPr>
      <dsp:spPr>
        <a:xfrm>
          <a:off x="0" y="1891409"/>
          <a:ext cx="8534399" cy="553410"/>
        </a:xfrm>
        <a:prstGeom prst="roundRect">
          <a:avLst/>
        </a:prstGeom>
        <a:solidFill>
          <a:schemeClr val="accent2">
            <a:shade val="80000"/>
            <a:hueOff val="0"/>
            <a:satOff val="-12008"/>
            <a:lumOff val="13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Gastric distention</a:t>
          </a:r>
          <a:endParaRPr lang="en-US" sz="2400" kern="1200" dirty="0">
            <a:latin typeface="Arial" pitchFamily="34" charset="0"/>
            <a:cs typeface="Arial" pitchFamily="34" charset="0"/>
          </a:endParaRPr>
        </a:p>
      </dsp:txBody>
      <dsp:txXfrm>
        <a:off x="27015" y="1918424"/>
        <a:ext cx="8480369" cy="499380"/>
      </dsp:txXfrm>
    </dsp:sp>
    <dsp:sp modelId="{319269E0-3FE6-4031-BC80-FBBD4DA8FA3F}">
      <dsp:nvSpPr>
        <dsp:cNvPr id="0" name=""/>
        <dsp:cNvSpPr/>
      </dsp:nvSpPr>
      <dsp:spPr>
        <a:xfrm>
          <a:off x="0" y="2508180"/>
          <a:ext cx="8534399" cy="553410"/>
        </a:xfrm>
        <a:prstGeom prst="roundRect">
          <a:avLst/>
        </a:prstGeom>
        <a:solidFill>
          <a:schemeClr val="accent2">
            <a:shade val="80000"/>
            <a:hueOff val="0"/>
            <a:satOff val="-16011"/>
            <a:lumOff val="18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Concomitant injuries</a:t>
          </a:r>
          <a:endParaRPr lang="en-US" sz="2400" kern="1200" dirty="0">
            <a:latin typeface="Arial" pitchFamily="34" charset="0"/>
            <a:cs typeface="Arial" pitchFamily="34" charset="0"/>
          </a:endParaRPr>
        </a:p>
      </dsp:txBody>
      <dsp:txXfrm>
        <a:off x="27015" y="2535195"/>
        <a:ext cx="8480369" cy="499380"/>
      </dsp:txXfrm>
    </dsp:sp>
    <dsp:sp modelId="{009F37BF-7826-4A16-9AE9-D43FC1C12E6C}">
      <dsp:nvSpPr>
        <dsp:cNvPr id="0" name=""/>
        <dsp:cNvSpPr/>
      </dsp:nvSpPr>
      <dsp:spPr>
        <a:xfrm>
          <a:off x="0" y="3124950"/>
          <a:ext cx="8534399" cy="553410"/>
        </a:xfrm>
        <a:prstGeom prst="roundRect">
          <a:avLst/>
        </a:prstGeom>
        <a:solidFill>
          <a:schemeClr val="accent2">
            <a:shade val="80000"/>
            <a:hueOff val="0"/>
            <a:satOff val="-20014"/>
            <a:lumOff val="22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Mediastinum is not fixed</a:t>
          </a:r>
          <a:endParaRPr lang="en-US" sz="2400" kern="1200" dirty="0">
            <a:latin typeface="Arial" pitchFamily="34" charset="0"/>
            <a:cs typeface="Arial" pitchFamily="34" charset="0"/>
          </a:endParaRPr>
        </a:p>
      </dsp:txBody>
      <dsp:txXfrm>
        <a:off x="27015" y="3151965"/>
        <a:ext cx="8480369" cy="499380"/>
      </dsp:txXfrm>
    </dsp:sp>
    <dsp:sp modelId="{9D67789B-490A-4072-AF1B-800C608C41D3}">
      <dsp:nvSpPr>
        <dsp:cNvPr id="0" name=""/>
        <dsp:cNvSpPr/>
      </dsp:nvSpPr>
      <dsp:spPr>
        <a:xfrm>
          <a:off x="0" y="3741720"/>
          <a:ext cx="8534399" cy="553410"/>
        </a:xfrm>
        <a:prstGeom prst="roundRect">
          <a:avLst/>
        </a:prstGeom>
        <a:solidFill>
          <a:schemeClr val="accent2">
            <a:shade val="80000"/>
            <a:hueOff val="0"/>
            <a:satOff val="-24016"/>
            <a:lumOff val="27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Few require thoracotomy</a:t>
          </a:r>
          <a:endParaRPr lang="en-US" sz="2400" kern="1200" dirty="0">
            <a:latin typeface="Arial" pitchFamily="34" charset="0"/>
            <a:cs typeface="Arial" pitchFamily="34" charset="0"/>
          </a:endParaRPr>
        </a:p>
      </dsp:txBody>
      <dsp:txXfrm>
        <a:off x="27015" y="3768735"/>
        <a:ext cx="8480369" cy="499380"/>
      </dsp:txXfrm>
    </dsp:sp>
    <dsp:sp modelId="{E1C04C34-F661-4845-8525-751A403F8248}">
      <dsp:nvSpPr>
        <dsp:cNvPr id="0" name=""/>
        <dsp:cNvSpPr/>
      </dsp:nvSpPr>
      <dsp:spPr>
        <a:xfrm>
          <a:off x="0" y="4358490"/>
          <a:ext cx="8534399" cy="553410"/>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Higher metabolic demands</a:t>
          </a:r>
          <a:endParaRPr lang="en-US" sz="2400" kern="1200" dirty="0">
            <a:latin typeface="Arial" pitchFamily="34" charset="0"/>
            <a:cs typeface="Arial" pitchFamily="34" charset="0"/>
          </a:endParaRPr>
        </a:p>
      </dsp:txBody>
      <dsp:txXfrm>
        <a:off x="27015" y="4385505"/>
        <a:ext cx="8480369" cy="4993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A34C3-3ED7-472C-8988-ED2766E690C4}">
      <dsp:nvSpPr>
        <dsp:cNvPr id="0" name=""/>
        <dsp:cNvSpPr/>
      </dsp:nvSpPr>
      <dsp:spPr>
        <a:xfrm>
          <a:off x="2985595" y="900610"/>
          <a:ext cx="1440179" cy="1440180"/>
        </a:xfrm>
        <a:prstGeom prst="ellipse">
          <a:avLst/>
        </a:prstGeom>
        <a:solidFill>
          <a:schemeClr val="accent2">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5DDBF33-A8BE-4A30-BE2F-7BA18B19A965}">
      <dsp:nvSpPr>
        <dsp:cNvPr id="0" name=""/>
        <dsp:cNvSpPr/>
      </dsp:nvSpPr>
      <dsp:spPr>
        <a:xfrm>
          <a:off x="2863050" y="0"/>
          <a:ext cx="1670608" cy="9669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Pulmonary contusions</a:t>
          </a:r>
          <a:endParaRPr lang="en-US" sz="2400" kern="1200" dirty="0">
            <a:latin typeface="Arial" pitchFamily="34" charset="0"/>
            <a:cs typeface="Arial" pitchFamily="34" charset="0"/>
          </a:endParaRPr>
        </a:p>
      </dsp:txBody>
      <dsp:txXfrm>
        <a:off x="2863050" y="0"/>
        <a:ext cx="1670608" cy="966978"/>
      </dsp:txXfrm>
    </dsp:sp>
    <dsp:sp modelId="{0FB06EBD-7CB6-41A4-BB08-4704DC416845}">
      <dsp:nvSpPr>
        <dsp:cNvPr id="0" name=""/>
        <dsp:cNvSpPr/>
      </dsp:nvSpPr>
      <dsp:spPr>
        <a:xfrm>
          <a:off x="3747652" y="1385556"/>
          <a:ext cx="1440179" cy="1440180"/>
        </a:xfrm>
        <a:prstGeom prst="ellipse">
          <a:avLst/>
        </a:prstGeom>
        <a:solidFill>
          <a:schemeClr val="accent2">
            <a:shade val="80000"/>
            <a:alpha val="50000"/>
            <a:hueOff val="0"/>
            <a:satOff val="-12319"/>
            <a:lumOff val="181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ADF5D6D-DB77-42B1-8C86-F7FB5BA6334D}">
      <dsp:nvSpPr>
        <dsp:cNvPr id="0" name=""/>
        <dsp:cNvSpPr/>
      </dsp:nvSpPr>
      <dsp:spPr>
        <a:xfrm>
          <a:off x="5202473" y="1246995"/>
          <a:ext cx="2249167" cy="10492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Pneumothorax</a:t>
          </a:r>
          <a:endParaRPr lang="en-US" sz="2400" kern="1200" dirty="0">
            <a:latin typeface="Arial" pitchFamily="34" charset="0"/>
            <a:cs typeface="Arial" pitchFamily="34" charset="0"/>
          </a:endParaRPr>
        </a:p>
      </dsp:txBody>
      <dsp:txXfrm>
        <a:off x="5202473" y="1246995"/>
        <a:ext cx="2249167" cy="1049273"/>
      </dsp:txXfrm>
    </dsp:sp>
    <dsp:sp modelId="{97F6E3CF-1A57-4C2D-B19E-C83707C39B01}">
      <dsp:nvSpPr>
        <dsp:cNvPr id="0" name=""/>
        <dsp:cNvSpPr/>
      </dsp:nvSpPr>
      <dsp:spPr>
        <a:xfrm>
          <a:off x="3539805" y="2216883"/>
          <a:ext cx="1440179" cy="1440180"/>
        </a:xfrm>
        <a:prstGeom prst="ellipse">
          <a:avLst/>
        </a:prstGeom>
        <a:solidFill>
          <a:schemeClr val="accent2">
            <a:shade val="80000"/>
            <a:alpha val="50000"/>
            <a:hueOff val="0"/>
            <a:satOff val="-24638"/>
            <a:lumOff val="363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CC78733-A2C2-458A-AC97-F7F0F0E712B1}">
      <dsp:nvSpPr>
        <dsp:cNvPr id="0" name=""/>
        <dsp:cNvSpPr/>
      </dsp:nvSpPr>
      <dsp:spPr>
        <a:xfrm>
          <a:off x="4541483" y="3065525"/>
          <a:ext cx="2115819" cy="10492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Hemothorax</a:t>
          </a:r>
          <a:endParaRPr lang="en-US" sz="2400" kern="1200" dirty="0">
            <a:latin typeface="Arial" pitchFamily="34" charset="0"/>
            <a:cs typeface="Arial" pitchFamily="34" charset="0"/>
          </a:endParaRPr>
        </a:p>
      </dsp:txBody>
      <dsp:txXfrm>
        <a:off x="4541483" y="3065525"/>
        <a:ext cx="2115819" cy="1049273"/>
      </dsp:txXfrm>
    </dsp:sp>
    <dsp:sp modelId="{1BBA3B11-12CC-4837-88B3-70959340A8AE}">
      <dsp:nvSpPr>
        <dsp:cNvPr id="0" name=""/>
        <dsp:cNvSpPr/>
      </dsp:nvSpPr>
      <dsp:spPr>
        <a:xfrm>
          <a:off x="2639534" y="2214996"/>
          <a:ext cx="1440179" cy="1440180"/>
        </a:xfrm>
        <a:prstGeom prst="ellipse">
          <a:avLst/>
        </a:prstGeom>
        <a:solidFill>
          <a:schemeClr val="accent2">
            <a:shade val="80000"/>
            <a:alpha val="50000"/>
            <a:hueOff val="0"/>
            <a:satOff val="-24638"/>
            <a:lumOff val="363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71F6FC9-5DB2-4E22-9A69-302E693FBC22}">
      <dsp:nvSpPr>
        <dsp:cNvPr id="0" name=""/>
        <dsp:cNvSpPr/>
      </dsp:nvSpPr>
      <dsp:spPr>
        <a:xfrm>
          <a:off x="1048423" y="3065525"/>
          <a:ext cx="1497787" cy="10492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Rib fractures</a:t>
          </a:r>
          <a:endParaRPr lang="en-US" sz="2400" kern="1200" dirty="0">
            <a:latin typeface="Arial" pitchFamily="34" charset="0"/>
            <a:cs typeface="Arial" pitchFamily="34" charset="0"/>
          </a:endParaRPr>
        </a:p>
      </dsp:txBody>
      <dsp:txXfrm>
        <a:off x="1048423" y="3065525"/>
        <a:ext cx="1497787" cy="1049273"/>
      </dsp:txXfrm>
    </dsp:sp>
    <dsp:sp modelId="{3BC126D2-0C65-4B5F-BD6A-3A6E90A11D01}">
      <dsp:nvSpPr>
        <dsp:cNvPr id="0" name=""/>
        <dsp:cNvSpPr/>
      </dsp:nvSpPr>
      <dsp:spPr>
        <a:xfrm>
          <a:off x="2312801" y="1385556"/>
          <a:ext cx="1440179" cy="1440180"/>
        </a:xfrm>
        <a:prstGeom prst="ellipse">
          <a:avLst/>
        </a:prstGeom>
        <a:solidFill>
          <a:schemeClr val="accent2">
            <a:shade val="80000"/>
            <a:alpha val="50000"/>
            <a:hueOff val="0"/>
            <a:satOff val="-12319"/>
            <a:lumOff val="181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E6D8303-E732-4EB4-9FC8-3F46BD2402CC}">
      <dsp:nvSpPr>
        <dsp:cNvPr id="0" name=""/>
        <dsp:cNvSpPr/>
      </dsp:nvSpPr>
      <dsp:spPr>
        <a:xfrm>
          <a:off x="817995" y="1275587"/>
          <a:ext cx="1497787" cy="104927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Traumatic</a:t>
          </a:r>
        </a:p>
        <a:p>
          <a:pPr lvl="0" algn="ctr" defTabSz="1066800" rtl="0">
            <a:lnSpc>
              <a:spcPct val="90000"/>
            </a:lnSpc>
            <a:spcBef>
              <a:spcPct val="0"/>
            </a:spcBef>
            <a:spcAft>
              <a:spcPct val="35000"/>
            </a:spcAft>
          </a:pPr>
          <a:r>
            <a:rPr lang="en-US" sz="2400" kern="1200" dirty="0" smtClean="0">
              <a:latin typeface="Arial" pitchFamily="34" charset="0"/>
              <a:cs typeface="Arial" pitchFamily="34" charset="0"/>
            </a:rPr>
            <a:t>asphyxia </a:t>
          </a:r>
          <a:endParaRPr lang="en-US" sz="2400" kern="1200" dirty="0">
            <a:latin typeface="Arial" pitchFamily="34" charset="0"/>
            <a:cs typeface="Arial" pitchFamily="34" charset="0"/>
          </a:endParaRPr>
        </a:p>
      </dsp:txBody>
      <dsp:txXfrm>
        <a:off x="817995" y="1275587"/>
        <a:ext cx="1497787" cy="10492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4801F-6908-438A-A0F3-6E493A0D7B50}">
      <dsp:nvSpPr>
        <dsp:cNvPr id="0" name=""/>
        <dsp:cNvSpPr/>
      </dsp:nvSpPr>
      <dsp:spPr>
        <a:xfrm>
          <a:off x="0" y="0"/>
          <a:ext cx="3962399" cy="3962399"/>
        </a:xfrm>
        <a:prstGeom prst="pie">
          <a:avLst>
            <a:gd name="adj1" fmla="val 5400000"/>
            <a:gd name="adj2" fmla="val 16200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6ED895-E976-48DB-A831-599D572AFE57}">
      <dsp:nvSpPr>
        <dsp:cNvPr id="0" name=""/>
        <dsp:cNvSpPr/>
      </dsp:nvSpPr>
      <dsp:spPr>
        <a:xfrm>
          <a:off x="1981199" y="0"/>
          <a:ext cx="6705600" cy="3962399"/>
        </a:xfrm>
        <a:prstGeom prst="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CXR</a:t>
          </a:r>
          <a:endParaRPr lang="en-US" sz="3200" kern="1200" dirty="0">
            <a:latin typeface="Arial" pitchFamily="34" charset="0"/>
            <a:cs typeface="Arial" pitchFamily="34" charset="0"/>
          </a:endParaRPr>
        </a:p>
      </dsp:txBody>
      <dsp:txXfrm>
        <a:off x="1981199" y="0"/>
        <a:ext cx="6705600" cy="633983"/>
      </dsp:txXfrm>
    </dsp:sp>
    <dsp:sp modelId="{EDE8BD5C-1B0A-414D-A4BB-9A6F9FB6F954}">
      <dsp:nvSpPr>
        <dsp:cNvPr id="0" name=""/>
        <dsp:cNvSpPr/>
      </dsp:nvSpPr>
      <dsp:spPr>
        <a:xfrm>
          <a:off x="416051" y="633984"/>
          <a:ext cx="3130296" cy="3130296"/>
        </a:xfrm>
        <a:prstGeom prst="pie">
          <a:avLst>
            <a:gd name="adj1" fmla="val 5400000"/>
            <a:gd name="adj2" fmla="val 16200000"/>
          </a:avLst>
        </a:prstGeom>
        <a:solidFill>
          <a:schemeClr val="accent2">
            <a:shade val="80000"/>
            <a:hueOff val="0"/>
            <a:satOff val="-7005"/>
            <a:lumOff val="79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41E66-F1E5-4C53-8F56-745E4BB59C99}">
      <dsp:nvSpPr>
        <dsp:cNvPr id="0" name=""/>
        <dsp:cNvSpPr/>
      </dsp:nvSpPr>
      <dsp:spPr>
        <a:xfrm>
          <a:off x="1981199" y="633984"/>
          <a:ext cx="6705600" cy="3130296"/>
        </a:xfrm>
        <a:prstGeom prst="rect">
          <a:avLst/>
        </a:prstGeom>
        <a:solidFill>
          <a:schemeClr val="lt1">
            <a:alpha val="90000"/>
            <a:hueOff val="0"/>
            <a:satOff val="0"/>
            <a:lumOff val="0"/>
            <a:alphaOff val="0"/>
          </a:schemeClr>
        </a:solidFill>
        <a:ln w="25400" cap="flat" cmpd="sng" algn="ctr">
          <a:solidFill>
            <a:schemeClr val="accent2">
              <a:shade val="80000"/>
              <a:hueOff val="0"/>
              <a:satOff val="-7005"/>
              <a:lumOff val="79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CT</a:t>
          </a:r>
          <a:endParaRPr lang="en-US" sz="3200" kern="1200" dirty="0">
            <a:latin typeface="Arial" pitchFamily="34" charset="0"/>
            <a:cs typeface="Arial" pitchFamily="34" charset="0"/>
          </a:endParaRPr>
        </a:p>
      </dsp:txBody>
      <dsp:txXfrm>
        <a:off x="1981199" y="633984"/>
        <a:ext cx="6705600" cy="633983"/>
      </dsp:txXfrm>
    </dsp:sp>
    <dsp:sp modelId="{E4B618F5-1B17-4541-A478-8F48EC8F1DDA}">
      <dsp:nvSpPr>
        <dsp:cNvPr id="0" name=""/>
        <dsp:cNvSpPr/>
      </dsp:nvSpPr>
      <dsp:spPr>
        <a:xfrm>
          <a:off x="832103" y="1267967"/>
          <a:ext cx="2298192" cy="2298192"/>
        </a:xfrm>
        <a:prstGeom prst="pie">
          <a:avLst>
            <a:gd name="adj1" fmla="val 5400000"/>
            <a:gd name="adj2" fmla="val 16200000"/>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850ACE-5D97-4616-B3DC-C52745DD127E}">
      <dsp:nvSpPr>
        <dsp:cNvPr id="0" name=""/>
        <dsp:cNvSpPr/>
      </dsp:nvSpPr>
      <dsp:spPr>
        <a:xfrm>
          <a:off x="1981199" y="1267967"/>
          <a:ext cx="6705600" cy="2298192"/>
        </a:xfrm>
        <a:prstGeom prst="rect">
          <a:avLst/>
        </a:prstGeom>
        <a:solidFill>
          <a:schemeClr val="lt1">
            <a:alpha val="90000"/>
            <a:hueOff val="0"/>
            <a:satOff val="0"/>
            <a:lumOff val="0"/>
            <a:alphaOff val="0"/>
          </a:schemeClr>
        </a:solidFill>
        <a:ln w="25400" cap="flat" cmpd="sng" algn="ctr">
          <a:solidFill>
            <a:schemeClr val="accent2">
              <a:shade val="80000"/>
              <a:hueOff val="0"/>
              <a:satOff val="-14010"/>
              <a:lumOff val="15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EKG</a:t>
          </a:r>
          <a:endParaRPr lang="en-US" sz="3200" kern="1200" dirty="0">
            <a:latin typeface="Arial" pitchFamily="34" charset="0"/>
            <a:cs typeface="Arial" pitchFamily="34" charset="0"/>
          </a:endParaRPr>
        </a:p>
      </dsp:txBody>
      <dsp:txXfrm>
        <a:off x="1981199" y="1267967"/>
        <a:ext cx="6705600" cy="633984"/>
      </dsp:txXfrm>
    </dsp:sp>
    <dsp:sp modelId="{E50B37D4-C66F-40A6-89FF-62D48DBF54CC}">
      <dsp:nvSpPr>
        <dsp:cNvPr id="0" name=""/>
        <dsp:cNvSpPr/>
      </dsp:nvSpPr>
      <dsp:spPr>
        <a:xfrm>
          <a:off x="1248155" y="1901952"/>
          <a:ext cx="1466088" cy="1466088"/>
        </a:xfrm>
        <a:prstGeom prst="pie">
          <a:avLst>
            <a:gd name="adj1" fmla="val 5400000"/>
            <a:gd name="adj2" fmla="val 16200000"/>
          </a:avLst>
        </a:prstGeom>
        <a:solidFill>
          <a:schemeClr val="accent2">
            <a:shade val="80000"/>
            <a:hueOff val="0"/>
            <a:satOff val="-21014"/>
            <a:lumOff val="238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D1D624-2A74-49ED-97D3-9C55248A0F09}">
      <dsp:nvSpPr>
        <dsp:cNvPr id="0" name=""/>
        <dsp:cNvSpPr/>
      </dsp:nvSpPr>
      <dsp:spPr>
        <a:xfrm>
          <a:off x="1981199" y="1901952"/>
          <a:ext cx="6705600" cy="1466088"/>
        </a:xfrm>
        <a:prstGeom prst="rect">
          <a:avLst/>
        </a:prstGeom>
        <a:solidFill>
          <a:schemeClr val="lt1">
            <a:alpha val="90000"/>
            <a:hueOff val="0"/>
            <a:satOff val="0"/>
            <a:lumOff val="0"/>
            <a:alphaOff val="0"/>
          </a:schemeClr>
        </a:solidFill>
        <a:ln w="25400" cap="flat" cmpd="sng" algn="ctr">
          <a:solidFill>
            <a:schemeClr val="accent2">
              <a:shade val="80000"/>
              <a:hueOff val="0"/>
              <a:satOff val="-21014"/>
              <a:lumOff val="238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Echo</a:t>
          </a:r>
          <a:endParaRPr lang="en-US" sz="3200" kern="1200" dirty="0">
            <a:latin typeface="Arial" pitchFamily="34" charset="0"/>
            <a:cs typeface="Arial" pitchFamily="34" charset="0"/>
          </a:endParaRPr>
        </a:p>
      </dsp:txBody>
      <dsp:txXfrm>
        <a:off x="1981199" y="1901952"/>
        <a:ext cx="6705600" cy="633984"/>
      </dsp:txXfrm>
    </dsp:sp>
    <dsp:sp modelId="{0BC488ED-D647-4647-B4C7-FBB8F9924CB8}">
      <dsp:nvSpPr>
        <dsp:cNvPr id="0" name=""/>
        <dsp:cNvSpPr/>
      </dsp:nvSpPr>
      <dsp:spPr>
        <a:xfrm>
          <a:off x="1664207" y="2535936"/>
          <a:ext cx="633984" cy="633984"/>
        </a:xfrm>
        <a:prstGeom prst="pie">
          <a:avLst>
            <a:gd name="adj1" fmla="val 5400000"/>
            <a:gd name="adj2" fmla="val 16200000"/>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58308-642B-4F4F-AEDF-A47BB336448F}">
      <dsp:nvSpPr>
        <dsp:cNvPr id="0" name=""/>
        <dsp:cNvSpPr/>
      </dsp:nvSpPr>
      <dsp:spPr>
        <a:xfrm>
          <a:off x="1981199" y="2535936"/>
          <a:ext cx="6705600" cy="633984"/>
        </a:xfrm>
        <a:prstGeom prst="rect">
          <a:avLst/>
        </a:prstGeom>
        <a:solidFill>
          <a:schemeClr val="lt1">
            <a:alpha val="90000"/>
            <a:hueOff val="0"/>
            <a:satOff val="0"/>
            <a:lumOff val="0"/>
            <a:alphaOff val="0"/>
          </a:schemeClr>
        </a:solidFill>
        <a:ln w="25400" cap="flat" cmpd="sng" algn="ctr">
          <a:solidFill>
            <a:schemeClr val="accent2">
              <a:shade val="80000"/>
              <a:hueOff val="0"/>
              <a:satOff val="-28019"/>
              <a:lumOff val="31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Labs</a:t>
          </a:r>
          <a:endParaRPr lang="en-US" sz="3200" kern="1200" dirty="0">
            <a:latin typeface="Arial" pitchFamily="34" charset="0"/>
            <a:cs typeface="Arial" pitchFamily="34" charset="0"/>
          </a:endParaRPr>
        </a:p>
      </dsp:txBody>
      <dsp:txXfrm>
        <a:off x="1981199" y="2535936"/>
        <a:ext cx="6705600" cy="6339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9A1EB3-C0BC-417C-AE8C-2B825B3A5B3D}">
      <dsp:nvSpPr>
        <dsp:cNvPr id="0" name=""/>
        <dsp:cNvSpPr/>
      </dsp:nvSpPr>
      <dsp:spPr>
        <a:xfrm>
          <a:off x="0" y="2021"/>
          <a:ext cx="8382000" cy="695350"/>
        </a:xfrm>
        <a:prstGeom prst="round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Thinner musculature</a:t>
          </a:r>
          <a:endParaRPr lang="en-US" sz="3200" kern="1200" dirty="0">
            <a:latin typeface="Arial" pitchFamily="34" charset="0"/>
            <a:cs typeface="Arial" pitchFamily="34" charset="0"/>
          </a:endParaRPr>
        </a:p>
      </dsp:txBody>
      <dsp:txXfrm>
        <a:off x="33944" y="35965"/>
        <a:ext cx="8314112" cy="627462"/>
      </dsp:txXfrm>
    </dsp:sp>
    <dsp:sp modelId="{6F77E82B-3FBB-4D34-8049-82DFFB0C59A3}">
      <dsp:nvSpPr>
        <dsp:cNvPr id="0" name=""/>
        <dsp:cNvSpPr/>
      </dsp:nvSpPr>
      <dsp:spPr>
        <a:xfrm>
          <a:off x="0" y="710955"/>
          <a:ext cx="8382000" cy="695350"/>
        </a:xfrm>
        <a:prstGeom prst="roundRect">
          <a:avLst/>
        </a:prstGeom>
        <a:solidFill>
          <a:schemeClr val="accent2">
            <a:shade val="80000"/>
            <a:hueOff val="0"/>
            <a:satOff val="-4670"/>
            <a:lumOff val="52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Rib compliance</a:t>
          </a:r>
          <a:endParaRPr lang="en-US" sz="3200" kern="1200" dirty="0">
            <a:latin typeface="Arial" pitchFamily="34" charset="0"/>
            <a:cs typeface="Arial" pitchFamily="34" charset="0"/>
          </a:endParaRPr>
        </a:p>
      </dsp:txBody>
      <dsp:txXfrm>
        <a:off x="33944" y="744899"/>
        <a:ext cx="8314112" cy="627462"/>
      </dsp:txXfrm>
    </dsp:sp>
    <dsp:sp modelId="{29F51FE4-F810-423B-A64D-1C41F3EC7DE2}">
      <dsp:nvSpPr>
        <dsp:cNvPr id="0" name=""/>
        <dsp:cNvSpPr/>
      </dsp:nvSpPr>
      <dsp:spPr>
        <a:xfrm>
          <a:off x="0" y="1419890"/>
          <a:ext cx="8382000" cy="695350"/>
        </a:xfrm>
        <a:prstGeom prst="roundRect">
          <a:avLst/>
        </a:prstGeom>
        <a:solidFill>
          <a:schemeClr val="accent2">
            <a:shade val="80000"/>
            <a:hueOff val="0"/>
            <a:satOff val="-9340"/>
            <a:lumOff val="105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Relative size of intra-abdominal organs</a:t>
          </a:r>
          <a:endParaRPr lang="en-US" sz="3200" kern="1200" dirty="0">
            <a:latin typeface="Arial" pitchFamily="34" charset="0"/>
            <a:cs typeface="Arial" pitchFamily="34" charset="0"/>
          </a:endParaRPr>
        </a:p>
      </dsp:txBody>
      <dsp:txXfrm>
        <a:off x="33944" y="1453834"/>
        <a:ext cx="8314112" cy="627462"/>
      </dsp:txXfrm>
    </dsp:sp>
    <dsp:sp modelId="{66E4B40D-E232-4993-9BA8-98F21BF4CA4F}">
      <dsp:nvSpPr>
        <dsp:cNvPr id="0" name=""/>
        <dsp:cNvSpPr/>
      </dsp:nvSpPr>
      <dsp:spPr>
        <a:xfrm>
          <a:off x="0" y="2128824"/>
          <a:ext cx="8382000" cy="695350"/>
        </a:xfrm>
        <a:prstGeom prst="roundRect">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Lower fat content</a:t>
          </a:r>
          <a:endParaRPr lang="en-US" sz="3200" kern="1200" dirty="0">
            <a:latin typeface="Arial" pitchFamily="34" charset="0"/>
            <a:cs typeface="Arial" pitchFamily="34" charset="0"/>
          </a:endParaRPr>
        </a:p>
      </dsp:txBody>
      <dsp:txXfrm>
        <a:off x="33944" y="2162768"/>
        <a:ext cx="8314112" cy="627462"/>
      </dsp:txXfrm>
    </dsp:sp>
    <dsp:sp modelId="{63DF4AE0-4A21-46B2-A740-5EE446296BDB}">
      <dsp:nvSpPr>
        <dsp:cNvPr id="0" name=""/>
        <dsp:cNvSpPr/>
      </dsp:nvSpPr>
      <dsp:spPr>
        <a:xfrm>
          <a:off x="0" y="2837759"/>
          <a:ext cx="8382000" cy="695350"/>
        </a:xfrm>
        <a:prstGeom prst="roundRect">
          <a:avLst/>
        </a:prstGeom>
        <a:solidFill>
          <a:schemeClr val="accent2">
            <a:shade val="80000"/>
            <a:hueOff val="0"/>
            <a:satOff val="-18679"/>
            <a:lumOff val="211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Intestinal attachment</a:t>
          </a:r>
          <a:endParaRPr lang="en-US" sz="3200" kern="1200" dirty="0">
            <a:latin typeface="Arial" pitchFamily="34" charset="0"/>
            <a:cs typeface="Arial" pitchFamily="34" charset="0"/>
          </a:endParaRPr>
        </a:p>
      </dsp:txBody>
      <dsp:txXfrm>
        <a:off x="33944" y="2871703"/>
        <a:ext cx="8314112" cy="627462"/>
      </dsp:txXfrm>
    </dsp:sp>
    <dsp:sp modelId="{01D33AFB-515F-4EA4-900B-DCF3078FF877}">
      <dsp:nvSpPr>
        <dsp:cNvPr id="0" name=""/>
        <dsp:cNvSpPr/>
      </dsp:nvSpPr>
      <dsp:spPr>
        <a:xfrm>
          <a:off x="0" y="3546694"/>
          <a:ext cx="8382000" cy="695350"/>
        </a:xfrm>
        <a:prstGeom prst="roundRect">
          <a:avLst/>
        </a:prstGeom>
        <a:solidFill>
          <a:schemeClr val="accent2">
            <a:shade val="80000"/>
            <a:hueOff val="0"/>
            <a:satOff val="-23349"/>
            <a:lumOff val="264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Bladder position</a:t>
          </a:r>
          <a:endParaRPr lang="en-US" sz="3200" kern="1200" dirty="0">
            <a:latin typeface="Arial" pitchFamily="34" charset="0"/>
            <a:cs typeface="Arial" pitchFamily="34" charset="0"/>
          </a:endParaRPr>
        </a:p>
      </dsp:txBody>
      <dsp:txXfrm>
        <a:off x="33944" y="3580638"/>
        <a:ext cx="8314112" cy="627462"/>
      </dsp:txXfrm>
    </dsp:sp>
    <dsp:sp modelId="{D1D2493C-5C31-4854-A792-F296E11428DE}">
      <dsp:nvSpPr>
        <dsp:cNvPr id="0" name=""/>
        <dsp:cNvSpPr/>
      </dsp:nvSpPr>
      <dsp:spPr>
        <a:xfrm>
          <a:off x="0" y="4255628"/>
          <a:ext cx="8382000" cy="695350"/>
        </a:xfrm>
        <a:prstGeom prst="round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kern="1200" dirty="0" smtClean="0">
              <a:latin typeface="Arial" pitchFamily="34" charset="0"/>
              <a:cs typeface="Arial" pitchFamily="34" charset="0"/>
            </a:rPr>
            <a:t>Hypothermia</a:t>
          </a:r>
          <a:endParaRPr lang="en-US" sz="3200" kern="1200" dirty="0">
            <a:latin typeface="Arial" pitchFamily="34" charset="0"/>
            <a:cs typeface="Arial" pitchFamily="34" charset="0"/>
          </a:endParaRPr>
        </a:p>
      </dsp:txBody>
      <dsp:txXfrm>
        <a:off x="33944" y="4289572"/>
        <a:ext cx="8314112" cy="6274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cs typeface="+mn-cs"/>
              </a:defRPr>
            </a:lvl1pPr>
          </a:lstStyle>
          <a:p>
            <a:pPr>
              <a:defRPr/>
            </a:pPr>
            <a:r>
              <a:rPr lang="en-US" smtClean="0"/>
              <a:t>15_Pediatric Trauma</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cs typeface="+mn-cs"/>
              </a:defRPr>
            </a:lvl1pPr>
          </a:lstStyle>
          <a:p>
            <a:pPr>
              <a:defRPr/>
            </a:pPr>
            <a:fld id="{596B19DD-72F5-451B-BD07-92DCD3C0D696}" type="datetimeFigureOut">
              <a:rPr lang="en-US"/>
              <a:pPr>
                <a:defRPr/>
              </a:pPr>
              <a:t>1/11/2013</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cs typeface="+mn-cs"/>
              </a:defRPr>
            </a:lvl1pPr>
          </a:lstStyle>
          <a:p>
            <a:pPr>
              <a:defRPr/>
            </a:pPr>
            <a:r>
              <a:rPr lang="en-US" smtClean="0"/>
              <a:t>STN E-Library 2012</a:t>
            </a: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cs typeface="+mn-cs"/>
              </a:defRPr>
            </a:lvl1pPr>
          </a:lstStyle>
          <a:p>
            <a:pPr>
              <a:defRPr/>
            </a:pPr>
            <a:fld id="{B5F92E61-E714-40EA-9E68-E76043D44AAA}" type="slidenum">
              <a:rPr lang="en-US"/>
              <a:pPr>
                <a:defRPr/>
              </a:pPr>
              <a:t>‹#›</a:t>
            </a:fld>
            <a:endParaRPr lang="en-US" dirty="0"/>
          </a:p>
        </p:txBody>
      </p:sp>
    </p:spTree>
    <p:extLst>
      <p:ext uri="{BB962C8B-B14F-4D97-AF65-F5344CB8AC3E}">
        <p14:creationId xmlns:p14="http://schemas.microsoft.com/office/powerpoint/2010/main" val="284675521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100">
                <a:latin typeface="Arial" pitchFamily="34" charset="0"/>
                <a:cs typeface="Arial" pitchFamily="34" charset="0"/>
              </a:defRPr>
            </a:lvl1pPr>
          </a:lstStyle>
          <a:p>
            <a:pPr>
              <a:defRPr/>
            </a:pPr>
            <a:r>
              <a:rPr lang="en-US" smtClean="0"/>
              <a:t>15_Pediatric Trauma</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100">
                <a:latin typeface="Arial" pitchFamily="34" charset="0"/>
                <a:cs typeface="Arial" pitchFamily="34" charset="0"/>
              </a:defRPr>
            </a:lvl1pPr>
          </a:lstStyle>
          <a:p>
            <a:pPr>
              <a:defRPr/>
            </a:pPr>
            <a:r>
              <a:rPr lang="en-US" smtClean="0"/>
              <a:t>STN E-Library 2012</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100">
                <a:latin typeface="Arial" pitchFamily="34" charset="0"/>
                <a:cs typeface="Arial" pitchFamily="34" charset="0"/>
              </a:defRPr>
            </a:lvl1pPr>
          </a:lstStyle>
          <a:p>
            <a:pPr>
              <a:defRPr/>
            </a:pPr>
            <a:fld id="{8A106E6D-21F2-42DA-8E0D-C2BDD26FCBDD}" type="slidenum">
              <a:rPr lang="en-US" smtClean="0"/>
              <a:pPr>
                <a:defRPr/>
              </a:pPr>
              <a:t>‹#›</a:t>
            </a:fld>
            <a:endParaRPr lang="en-US" dirty="0"/>
          </a:p>
        </p:txBody>
      </p:sp>
    </p:spTree>
    <p:extLst>
      <p:ext uri="{BB962C8B-B14F-4D97-AF65-F5344CB8AC3E}">
        <p14:creationId xmlns:p14="http://schemas.microsoft.com/office/powerpoint/2010/main" val="98503560"/>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rd.nhtsa.dot.gov/Pubs/811157.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rd.nhtsa.dot.gov/Pubs/811157.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106E6D-21F2-42DA-8E0D-C2BDD26FCBDD}" type="slidenum">
              <a:rPr lang="en-US" smtClean="0"/>
              <a:pPr>
                <a:defRPr/>
              </a:pPr>
              <a:t>1</a:t>
            </a:fld>
            <a:endParaRPr lang="en-US" dirty="0"/>
          </a:p>
        </p:txBody>
      </p:sp>
      <p:sp>
        <p:nvSpPr>
          <p:cNvPr id="5" name="Footer Placeholder 4"/>
          <p:cNvSpPr>
            <a:spLocks noGrp="1"/>
          </p:cNvSpPr>
          <p:nvPr>
            <p:ph type="ftr" sz="quarter" idx="11"/>
          </p:nvPr>
        </p:nvSpPr>
        <p:spPr/>
        <p:txBody>
          <a:bodyPr/>
          <a:lstStyle/>
          <a:p>
            <a:pPr>
              <a:defRPr/>
            </a:pPr>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15_Pediatric Trauma</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buFont typeface="Arial" pitchFamily="34" charset="0"/>
              <a:buChar char="•"/>
            </a:pPr>
            <a:r>
              <a:rPr lang="en-US" dirty="0" smtClean="0">
                <a:latin typeface="Arial" charset="0"/>
                <a:cs typeface="Arial" charset="0"/>
              </a:rPr>
              <a:t>Factors influencing injury patterns</a:t>
            </a:r>
          </a:p>
          <a:p>
            <a:pPr lvl="1" eaLnBrk="1" hangingPunct="1">
              <a:buFont typeface="Arial" pitchFamily="34" charset="0"/>
              <a:buChar char="•"/>
            </a:pPr>
            <a:r>
              <a:rPr lang="en-US" dirty="0" smtClean="0">
                <a:latin typeface="Arial" charset="0"/>
                <a:cs typeface="Arial" charset="0"/>
              </a:rPr>
              <a:t>Correct use of restraints</a:t>
            </a:r>
          </a:p>
          <a:p>
            <a:pPr lvl="1" eaLnBrk="1" hangingPunct="1">
              <a:buFont typeface="Arial" pitchFamily="34" charset="0"/>
              <a:buChar char="•"/>
            </a:pPr>
            <a:r>
              <a:rPr lang="en-US" dirty="0" smtClean="0">
                <a:latin typeface="Arial" charset="0"/>
                <a:cs typeface="Arial" charset="0"/>
              </a:rPr>
              <a:t>Location of child in vehicle</a:t>
            </a:r>
          </a:p>
          <a:p>
            <a:pPr lvl="0" eaLnBrk="1" hangingPunct="1">
              <a:buFont typeface="Arial" pitchFamily="34" charset="0"/>
              <a:buChar char="•"/>
            </a:pPr>
            <a:r>
              <a:rPr lang="en-US" dirty="0" smtClean="0"/>
              <a:t>Common mechanisms:</a:t>
            </a:r>
          </a:p>
          <a:p>
            <a:pPr lvl="1" eaLnBrk="1" hangingPunct="1">
              <a:spcBef>
                <a:spcPct val="0"/>
              </a:spcBef>
              <a:buFontTx/>
              <a:buChar char="•"/>
            </a:pPr>
            <a:r>
              <a:rPr lang="en-US" dirty="0" smtClean="0"/>
              <a:t> Unrestrained children become missiles because of the size of the head and high center of gravity.  They are even more likely than adults to be thrown out of a vehicle and land on their heads causing major head injury. </a:t>
            </a:r>
          </a:p>
          <a:p>
            <a:pPr defTabSz="966612" eaLnBrk="1" hangingPunct="1">
              <a:spcBef>
                <a:spcPct val="0"/>
              </a:spcBef>
              <a:defRPr/>
            </a:pPr>
            <a:r>
              <a:rPr lang="en-US" sz="1300" dirty="0">
                <a:latin typeface="Arial" charset="0"/>
                <a:cs typeface="Arial" charset="0"/>
              </a:rPr>
              <a:t>Statistics are from (</a:t>
            </a:r>
            <a:r>
              <a:rPr lang="en-US" sz="1300" dirty="0">
                <a:latin typeface="Arial" charset="0"/>
                <a:cs typeface="Arial" charset="0"/>
                <a:hlinkClick r:id="rId3"/>
              </a:rPr>
              <a:t>http://www-nrd.nhtsa.dot.gov/Pubs/811157.pdf</a:t>
            </a:r>
            <a:r>
              <a:rPr lang="en-US" sz="1300" dirty="0">
                <a:latin typeface="Arial" charset="0"/>
                <a:cs typeface="Arial" charset="0"/>
              </a:rPr>
              <a:t>; accessed (11/12)</a:t>
            </a:r>
          </a:p>
          <a:p>
            <a:pPr eaLnBrk="1" hangingPunct="1">
              <a:spcBef>
                <a:spcPct val="0"/>
              </a:spcBef>
            </a:pPr>
            <a:endParaRPr lang="en-US" dirty="0"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BDBDA7-BEEA-4D99-9B67-C4E0F0A5AA6C}" type="slidenum">
              <a:rPr lang="en-US" smtClean="0"/>
              <a:pPr fontAlgn="base">
                <a:spcBef>
                  <a:spcPct val="0"/>
                </a:spcBef>
                <a:spcAft>
                  <a:spcPct val="0"/>
                </a:spcAft>
                <a:defRPr/>
              </a:pPr>
              <a:t>10</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xfrm>
            <a:off x="568960" y="4560570"/>
            <a:ext cx="6258560" cy="4720590"/>
          </a:xfrm>
          <a:noFill/>
        </p:spPr>
        <p:txBody>
          <a:bodyPr wrap="square" numCol="1" anchor="t" anchorCtr="0" compatLnSpc="1">
            <a:prstTxWarp prst="textNoShape">
              <a:avLst/>
            </a:prstTxWarp>
          </a:bodyPr>
          <a:lstStyle/>
          <a:p>
            <a:pPr eaLnBrk="1" hangingPunct="1">
              <a:spcBef>
                <a:spcPct val="0"/>
              </a:spcBef>
            </a:pPr>
            <a:r>
              <a:rPr lang="en-US" sz="1100" dirty="0"/>
              <a:t>The safest location in a vehicle is in the back seat.  For young children this is particularly important since it also protects them from the airbag.  </a:t>
            </a:r>
          </a:p>
          <a:p>
            <a:pPr eaLnBrk="1" hangingPunct="1"/>
            <a:r>
              <a:rPr lang="en-US" sz="1100" dirty="0"/>
              <a:t>Children need to be rear facing in the back seat until the age of 2 </a:t>
            </a:r>
            <a:r>
              <a:rPr lang="en-US" sz="1100" i="1" dirty="0"/>
              <a:t>or until they reach the highest height &amp; weight allowed by the car seat </a:t>
            </a:r>
            <a:r>
              <a:rPr lang="en-US" sz="1100" dirty="0"/>
              <a:t>due to</a:t>
            </a:r>
            <a:r>
              <a:rPr lang="en-US" sz="1100" i="1" dirty="0"/>
              <a:t> :</a:t>
            </a:r>
          </a:p>
          <a:p>
            <a:pPr lvl="1" eaLnBrk="1" hangingPunct="1">
              <a:buFont typeface="Arial" charset="0"/>
              <a:buChar char="–"/>
            </a:pPr>
            <a:r>
              <a:rPr lang="en-US" sz="1100" dirty="0"/>
              <a:t>Ligamentous laxity &amp; incomplete fusion  of cervical vertebrae</a:t>
            </a:r>
          </a:p>
          <a:p>
            <a:pPr lvl="1" eaLnBrk="1" hangingPunct="1">
              <a:buFont typeface="Arial" charset="0"/>
              <a:buChar char="–"/>
            </a:pPr>
            <a:r>
              <a:rPr lang="en-US" sz="1100" dirty="0"/>
              <a:t>Large head</a:t>
            </a:r>
          </a:p>
          <a:p>
            <a:pPr eaLnBrk="1" hangingPunct="1">
              <a:spcBef>
                <a:spcPct val="0"/>
              </a:spcBef>
            </a:pPr>
            <a:r>
              <a:rPr lang="en-US" sz="1100" dirty="0"/>
              <a:t>Generally, children should be in a car seat between the ages of 0 and 8.  New AAP recommendations state that children should be rear facing until aged 2 or until they reach the highest height and weight allowed by the car seat.  Some parents worry about the child’s legs as they grow longer but this has not been found to cause increased injury.  In fact, leg fractures have been found to occur more frequently when the child is front facing.</a:t>
            </a:r>
          </a:p>
          <a:p>
            <a:pPr eaLnBrk="1" hangingPunct="1">
              <a:spcBef>
                <a:spcPct val="0"/>
              </a:spcBef>
            </a:pPr>
            <a:endParaRPr lang="en-US" sz="1100" dirty="0"/>
          </a:p>
          <a:p>
            <a:pPr eaLnBrk="1" hangingPunct="1">
              <a:spcBef>
                <a:spcPct val="0"/>
              </a:spcBef>
            </a:pPr>
            <a:r>
              <a:rPr lang="en-US" sz="1100" dirty="0"/>
              <a:t>In addition, a front facing child is much more likely to sustain a high cervical injury.  The combination of the weak neck muscles and large, heavy head causes the head to whip forward in a sudden deceleration.  Sitting rear facing cradles their head and neck, thus protecting them from injury. </a:t>
            </a:r>
          </a:p>
          <a:p>
            <a:pPr eaLnBrk="1" hangingPunct="1">
              <a:spcBef>
                <a:spcPct val="0"/>
              </a:spcBef>
            </a:pPr>
            <a:endParaRPr lang="en-US" sz="1100" dirty="0"/>
          </a:p>
          <a:p>
            <a:pPr eaLnBrk="1" hangingPunct="1">
              <a:spcBef>
                <a:spcPct val="0"/>
              </a:spcBef>
            </a:pPr>
            <a:r>
              <a:rPr lang="en-US" sz="1100" dirty="0"/>
              <a:t>Care givers should always attempt to ascertain the seating position of a child who arrives following a car crash, no matter how minor the crash.  </a:t>
            </a:r>
          </a:p>
          <a:p>
            <a:pPr eaLnBrk="1" hangingPunct="1">
              <a:spcBef>
                <a:spcPct val="0"/>
              </a:spcBef>
              <a:buFontTx/>
              <a:buChar char="•"/>
            </a:pPr>
            <a:r>
              <a:rPr lang="en-US" sz="1100" dirty="0"/>
              <a:t>Children rear facing in a car seat in the front seat of a vehicle with active airbags have sustained massive head injuries from being slammed into the seat back.  This has occurred even with relatively minor crashes. Even though new cars have safety devices to turn the airbags off if a certain weight is sensed in the front seat, not all patients own a newer vehicle or have vehicles in good repair.</a:t>
            </a:r>
          </a:p>
          <a:p>
            <a:pPr eaLnBrk="1" hangingPunct="1">
              <a:spcBef>
                <a:spcPct val="0"/>
              </a:spcBef>
              <a:buFontTx/>
              <a:buChar char="•"/>
            </a:pPr>
            <a:r>
              <a:rPr lang="en-US" sz="1100" dirty="0"/>
              <a:t>Children in the back seat of a vehicle but front facing at too young of an age can sustain serious high cervical spine injuries and should always be assessed for these injuries.  </a:t>
            </a:r>
          </a:p>
        </p:txBody>
      </p:sp>
      <p:sp>
        <p:nvSpPr>
          <p:cNvPr id="675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BA078F-45A5-4A0E-91F6-5C70DB45E86F}" type="slidenum">
              <a:rPr lang="en-US" smtClean="0"/>
              <a:pPr fontAlgn="base">
                <a:spcBef>
                  <a:spcPct val="0"/>
                </a:spcBef>
                <a:spcAft>
                  <a:spcPct val="0"/>
                </a:spcAft>
                <a:defRPr/>
              </a:pPr>
              <a:t>11</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Seats are designed to fit adults!  </a:t>
            </a:r>
          </a:p>
          <a:p>
            <a:pPr eaLnBrk="1" hangingPunct="1">
              <a:spcBef>
                <a:spcPct val="0"/>
              </a:spcBef>
            </a:pPr>
            <a:endParaRPr lang="en-US" dirty="0" smtClean="0"/>
          </a:p>
          <a:p>
            <a:pPr eaLnBrk="1" hangingPunct="1">
              <a:spcBef>
                <a:spcPct val="0"/>
              </a:spcBef>
            </a:pPr>
            <a:r>
              <a:rPr lang="en-US" dirty="0" smtClean="0"/>
              <a:t>Children who have outgrown a car seat are not big enough to sit in the car with only an adult lap shoulder belt. They tend to move towards the front of the seat so that they can bend their legs.  Also the shoulder belt rubs against their necks so they frequently place the shoulder belt behind their backs.  Since their heads are still large, when the child is not in a booster seat, any deceleration of the vehicle can cause the child to jackknife over with great force as shown in the picture.  </a:t>
            </a:r>
          </a:p>
          <a:p>
            <a:pPr eaLnBrk="1" hangingPunct="1">
              <a:spcBef>
                <a:spcPct val="0"/>
              </a:spcBef>
            </a:pPr>
            <a:endParaRPr lang="en-US" dirty="0" smtClean="0"/>
          </a:p>
          <a:p>
            <a:pPr eaLnBrk="1" hangingPunct="1">
              <a:spcBef>
                <a:spcPct val="0"/>
              </a:spcBef>
            </a:pPr>
            <a:r>
              <a:rPr lang="en-US" dirty="0" smtClean="0"/>
              <a:t>Care givers should always ask how the child was restrained and in what position in the vehicle.  They should be alert for abdominal injures in cases where the child is not in a booster seat.  They should also be alert for head injuries.  In the front seat the child’s head may be injured by an air bag, the dash board or the side of the vehicle.  In the back seat the head can be injured by hitting the front seat, other passengers in the back seat or the side structure of the vehicle.  </a:t>
            </a:r>
          </a:p>
          <a:p>
            <a:pPr eaLnBrk="1" hangingPunct="1">
              <a:spcBef>
                <a:spcPct val="0"/>
              </a:spcBef>
            </a:pPr>
            <a:endParaRPr lang="en-US" dirty="0" smtClean="0"/>
          </a:p>
        </p:txBody>
      </p:sp>
      <p:sp>
        <p:nvSpPr>
          <p:cNvPr id="68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344811-164E-4DF2-9033-705E03094E9B}" type="slidenum">
              <a:rPr lang="en-US" smtClean="0"/>
              <a:pPr fontAlgn="base">
                <a:spcBef>
                  <a:spcPct val="0"/>
                </a:spcBef>
                <a:spcAft>
                  <a:spcPct val="0"/>
                </a:spcAft>
                <a:defRPr/>
              </a:pPr>
              <a:t>12</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E40467-28EC-4A9E-8ECD-20F6002CB3BD}" type="slidenum">
              <a:rPr lang="en-US" smtClean="0"/>
              <a:pPr fontAlgn="base">
                <a:spcBef>
                  <a:spcPct val="0"/>
                </a:spcBef>
                <a:spcAft>
                  <a:spcPct val="0"/>
                </a:spcAft>
                <a:defRPr/>
              </a:pPr>
              <a:t>13</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33FFDF8-9267-4307-8497-1873F02FD25F}" type="slidenum">
              <a:rPr lang="en-US" smtClean="0"/>
              <a:pPr>
                <a:defRPr/>
              </a:pPr>
              <a:t>14</a:t>
            </a:fld>
            <a:endParaRPr lang="en-US" dirty="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xfrm>
            <a:off x="731520" y="4419600"/>
            <a:ext cx="5852160" cy="4800600"/>
          </a:xfrm>
          <a:noFill/>
        </p:spPr>
        <p:txBody>
          <a:bodyPr wrap="square" numCol="1" anchor="t" anchorCtr="0" compatLnSpc="1">
            <a:prstTxWarp prst="textNoShape">
              <a:avLst/>
            </a:prstTxWarp>
          </a:bodyPr>
          <a:lstStyle/>
          <a:p>
            <a:pPr eaLnBrk="1" hangingPunct="1">
              <a:spcBef>
                <a:spcPct val="0"/>
              </a:spcBef>
            </a:pPr>
            <a:endParaRPr lang="en-US" dirty="0" smtClean="0"/>
          </a:p>
          <a:p>
            <a:pPr eaLnBrk="1" fontAlgn="auto" hangingPunct="1">
              <a:spcAft>
                <a:spcPts val="0"/>
              </a:spcAft>
              <a:buFont typeface="Arial" pitchFamily="34" charset="0"/>
              <a:buChar char="•"/>
              <a:defRPr/>
            </a:pPr>
            <a:r>
              <a:rPr lang="en-US" b="1" dirty="0"/>
              <a:t>Over the handlebars</a:t>
            </a:r>
          </a:p>
          <a:p>
            <a:pPr marL="483306" lvl="1" defTabSz="966612" eaLnBrk="1" fontAlgn="auto" hangingPunct="1">
              <a:spcAft>
                <a:spcPts val="0"/>
              </a:spcAft>
              <a:buFont typeface="Arial" pitchFamily="34" charset="0"/>
              <a:buChar char="•"/>
              <a:defRPr/>
            </a:pPr>
            <a:r>
              <a:rPr lang="en-US" dirty="0"/>
              <a:t>When a child is in a bike crash and travels over the handlebars they are most likely to land on their heads.  If they are not wearing a helmet they are most likely to receive a severe concussion or a more severe head injury.  </a:t>
            </a:r>
          </a:p>
          <a:p>
            <a:pPr lvl="1" eaLnBrk="1" fontAlgn="auto" hangingPunct="1">
              <a:spcAft>
                <a:spcPts val="0"/>
              </a:spcAft>
              <a:buFont typeface="Arial" pitchFamily="34" charset="0"/>
              <a:buChar char="•"/>
              <a:defRPr/>
            </a:pPr>
            <a:r>
              <a:rPr lang="en-US" dirty="0"/>
              <a:t>Head and neck injuries</a:t>
            </a:r>
          </a:p>
          <a:p>
            <a:pPr lvl="1" eaLnBrk="1" fontAlgn="auto" hangingPunct="1">
              <a:spcAft>
                <a:spcPts val="0"/>
              </a:spcAft>
              <a:buFont typeface="Arial" pitchFamily="34" charset="0"/>
              <a:buChar char="•"/>
              <a:defRPr/>
            </a:pPr>
            <a:r>
              <a:rPr lang="en-US" dirty="0"/>
              <a:t>Chest, abdominal or extremity injuries</a:t>
            </a:r>
          </a:p>
          <a:p>
            <a:pPr eaLnBrk="1" fontAlgn="auto" hangingPunct="1">
              <a:spcAft>
                <a:spcPts val="0"/>
              </a:spcAft>
              <a:buFont typeface="Arial" pitchFamily="34" charset="0"/>
              <a:buChar char="•"/>
              <a:defRPr/>
            </a:pPr>
            <a:r>
              <a:rPr lang="en-US" b="1" dirty="0"/>
              <a:t>Collisions with motor vehicles </a:t>
            </a:r>
          </a:p>
          <a:p>
            <a:pPr marL="483306" lvl="1" defTabSz="966612" eaLnBrk="1" fontAlgn="auto" hangingPunct="1">
              <a:spcAft>
                <a:spcPts val="0"/>
              </a:spcAft>
              <a:buFont typeface="Arial" pitchFamily="34" charset="0"/>
              <a:buChar char="•"/>
              <a:defRPr/>
            </a:pPr>
            <a:r>
              <a:rPr lang="en-US" dirty="0"/>
              <a:t>Collisions with motor vehicles can cause a number of severe injuries including head, extremity and organ injuries.  Children are most likely to die with this mechanism.</a:t>
            </a:r>
          </a:p>
          <a:p>
            <a:pPr lvl="1" eaLnBrk="1" fontAlgn="auto" hangingPunct="1">
              <a:spcAft>
                <a:spcPts val="0"/>
              </a:spcAft>
              <a:buFont typeface="Arial" pitchFamily="34" charset="0"/>
              <a:buChar char="–"/>
              <a:defRPr/>
            </a:pPr>
            <a:r>
              <a:rPr lang="en-US" dirty="0"/>
              <a:t>80% of deaths</a:t>
            </a:r>
          </a:p>
          <a:p>
            <a:pPr eaLnBrk="1" fontAlgn="auto" hangingPunct="1">
              <a:spcAft>
                <a:spcPts val="0"/>
              </a:spcAft>
              <a:buFont typeface="Arial" pitchFamily="34" charset="0"/>
              <a:buChar char="•"/>
              <a:defRPr/>
            </a:pPr>
            <a:r>
              <a:rPr lang="en-US" b="1" dirty="0"/>
              <a:t>Handlebar injuries</a:t>
            </a:r>
          </a:p>
          <a:p>
            <a:pPr lvl="1" eaLnBrk="1" fontAlgn="auto" hangingPunct="1">
              <a:spcAft>
                <a:spcPts val="0"/>
              </a:spcAft>
              <a:buFont typeface="Arial" pitchFamily="34" charset="0"/>
              <a:buChar char="•"/>
              <a:defRPr/>
            </a:pPr>
            <a:r>
              <a:rPr lang="en-US" dirty="0"/>
              <a:t>One of the most insidious injuries is caused by the spearing of the abdomen by the handlebars.  The child loses control of their bike, the bike tips over sideways, the distal end of the handlebars hits the ground vertically.  The child will land on the proximal end of the handlebars with all of his weight.  The only injury may be a small subtle bruise on the abdomen however, since children have weak musculature and the force in that one area is so great it can cause remarkably severe organ injuries. </a:t>
            </a:r>
            <a:endParaRPr lang="en-US" b="1" dirty="0"/>
          </a:p>
          <a:p>
            <a:pPr lvl="1" eaLnBrk="1" fontAlgn="auto" hangingPunct="1">
              <a:spcAft>
                <a:spcPts val="0"/>
              </a:spcAft>
              <a:buFont typeface="Arial" pitchFamily="34" charset="0"/>
              <a:buChar char="•"/>
              <a:defRPr/>
            </a:pPr>
            <a:r>
              <a:rPr lang="en-US" dirty="0"/>
              <a:t> Injuries to Pancreas, intestine, kidney, liver, spleen may occur</a:t>
            </a:r>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C8A7B0B-096E-4906-A6A3-A1B01C554D82}" type="slidenum">
              <a:rPr lang="en-US" smtClean="0"/>
              <a:pPr fontAlgn="base">
                <a:spcBef>
                  <a:spcPct val="0"/>
                </a:spcBef>
                <a:spcAft>
                  <a:spcPct val="0"/>
                </a:spcAft>
                <a:defRPr/>
              </a:pPr>
              <a:t>15</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dirty="0" smtClean="0"/>
              <a:t>Statistics</a:t>
            </a:r>
            <a:r>
              <a:rPr lang="en-US" baseline="0" dirty="0" smtClean="0"/>
              <a:t> from</a:t>
            </a:r>
            <a:r>
              <a:rPr lang="en-US" dirty="0" smtClean="0"/>
              <a:t>  </a:t>
            </a:r>
            <a:r>
              <a:rPr lang="en-US" sz="1300" dirty="0">
                <a:hlinkClick r:id="rId3"/>
              </a:rPr>
              <a:t>http://www-nrd.nhtsa.dot.gov/Pubs/811157.pdf</a:t>
            </a:r>
            <a:r>
              <a:rPr lang="en-US" sz="1300" dirty="0"/>
              <a:t>   accessed 11/12</a:t>
            </a:r>
          </a:p>
          <a:p>
            <a:pPr defTabSz="966612">
              <a:defRPr/>
            </a:pPr>
            <a:endParaRPr lang="en-US" sz="1300" dirty="0"/>
          </a:p>
          <a:p>
            <a:pPr defTabSz="966612">
              <a:defRPr/>
            </a:pPr>
            <a:r>
              <a:rPr lang="en-US" sz="1300" b="1" dirty="0"/>
              <a:t>What are the statistics in your trauma center?</a:t>
            </a:r>
          </a:p>
        </p:txBody>
      </p:sp>
      <p:sp>
        <p:nvSpPr>
          <p:cNvPr id="4" name="Slide Number Placeholder 3"/>
          <p:cNvSpPr>
            <a:spLocks noGrp="1"/>
          </p:cNvSpPr>
          <p:nvPr>
            <p:ph type="sldNum" sz="quarter" idx="10"/>
          </p:nvPr>
        </p:nvSpPr>
        <p:spPr/>
        <p:txBody>
          <a:bodyPr/>
          <a:lstStyle/>
          <a:p>
            <a:pPr>
              <a:defRPr/>
            </a:pPr>
            <a:fld id="{8A106E6D-21F2-42DA-8E0D-C2BDD26FCBDD}" type="slidenum">
              <a:rPr lang="en-US" smtClean="0"/>
              <a:pPr>
                <a:defRPr/>
              </a:pPr>
              <a:t>16</a:t>
            </a:fld>
            <a:endParaRPr lang="en-US" dirty="0"/>
          </a:p>
        </p:txBody>
      </p:sp>
      <p:sp>
        <p:nvSpPr>
          <p:cNvPr id="5" name="Footer Placeholder 4"/>
          <p:cNvSpPr>
            <a:spLocks noGrp="1"/>
          </p:cNvSpPr>
          <p:nvPr>
            <p:ph type="ftr" sz="quarter" idx="11"/>
          </p:nvPr>
        </p:nvSpPr>
        <p:spPr/>
        <p:txBody>
          <a:bodyPr/>
          <a:lstStyle/>
          <a:p>
            <a:pPr>
              <a:defRPr/>
            </a:pPr>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15_Pediatric Trauma</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Waddel’s Triad is the classic pattern of injury for children when they are hit by a vehicle. Generally they are impacted in the upper leg and the chest/abdominal area.  They are then thrown and hit their head.  It is also possible that they will be thrown up onto the car and hit their head on the windshield before being thrown away from the car.  </a:t>
            </a:r>
          </a:p>
          <a:p>
            <a:pPr eaLnBrk="1" hangingPunct="1">
              <a:spcBef>
                <a:spcPct val="0"/>
              </a:spcBef>
            </a:pPr>
            <a:endParaRPr lang="en-US" dirty="0" smtClean="0"/>
          </a:p>
          <a:p>
            <a:pPr eaLnBrk="1" hangingPunct="1">
              <a:spcBef>
                <a:spcPct val="0"/>
              </a:spcBef>
            </a:pPr>
            <a:r>
              <a:rPr lang="en-US" dirty="0" smtClean="0"/>
              <a:t>Higher vehicles such as SUVs and small trucks can change this injury pattern since the initial impact can also be around the head area.</a:t>
            </a:r>
          </a:p>
          <a:p>
            <a:pPr eaLnBrk="1" hangingPunct="1">
              <a:spcBef>
                <a:spcPct val="0"/>
              </a:spcBef>
            </a:pPr>
            <a:endParaRPr lang="en-US" dirty="0" smtClean="0"/>
          </a:p>
          <a:p>
            <a:pPr eaLnBrk="1" hangingPunct="1">
              <a:spcBef>
                <a:spcPct val="0"/>
              </a:spcBef>
            </a:pPr>
            <a:r>
              <a:rPr lang="en-US" dirty="0" smtClean="0"/>
              <a:t>Children can be hit at a higher rate of speed since they are more likely to run out between parked cars and they are more difficult to see because of their height.  The driver of the vehicle may also be breaking suddenly so that the bumper may be lower to the ground.  </a:t>
            </a:r>
          </a:p>
          <a:p>
            <a:pPr eaLnBrk="1" hangingPunct="1">
              <a:spcBef>
                <a:spcPct val="0"/>
              </a:spcBef>
            </a:pPr>
            <a:endParaRPr lang="en-US" dirty="0" smtClean="0"/>
          </a:p>
          <a:p>
            <a:pPr eaLnBrk="1" hangingPunct="1">
              <a:spcBef>
                <a:spcPct val="0"/>
              </a:spcBef>
            </a:pPr>
            <a:endParaRPr lang="en-US" dirty="0" smtClean="0"/>
          </a:p>
        </p:txBody>
      </p:sp>
      <p:sp>
        <p:nvSpPr>
          <p:cNvPr id="71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7F81152-3FB5-440B-A557-EEC7096D3548}" type="slidenum">
              <a:rPr lang="en-US" smtClean="0"/>
              <a:pPr fontAlgn="base">
                <a:spcBef>
                  <a:spcPct val="0"/>
                </a:spcBef>
                <a:spcAft>
                  <a:spcPct val="0"/>
                </a:spcAft>
                <a:defRPr/>
              </a:pPr>
              <a:t>17</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defTabSz="966612" eaLnBrk="1" hangingPunct="1">
              <a:spcBef>
                <a:spcPct val="0"/>
              </a:spcBef>
              <a:buFontTx/>
              <a:buChar char="•"/>
              <a:defRPr/>
            </a:pPr>
            <a:r>
              <a:rPr lang="en-US" dirty="0" smtClean="0"/>
              <a:t>Study of 110 pts who fell more than 10 feet</a:t>
            </a:r>
          </a:p>
          <a:p>
            <a:pPr eaLnBrk="1" hangingPunct="1">
              <a:spcBef>
                <a:spcPct val="0"/>
              </a:spcBef>
              <a:buFontTx/>
              <a:buChar char="•"/>
            </a:pPr>
            <a:endParaRPr lang="en-US" dirty="0" smtClean="0"/>
          </a:p>
          <a:p>
            <a:pPr eaLnBrk="1" hangingPunct="1">
              <a:spcBef>
                <a:spcPct val="0"/>
              </a:spcBef>
              <a:buFontTx/>
              <a:buChar char="•"/>
            </a:pPr>
            <a:r>
              <a:rPr lang="en-US" dirty="0" smtClean="0"/>
              <a:t>  In general, younger children who fall from a height tend to fall on their head and sustain head injuries.  </a:t>
            </a:r>
          </a:p>
          <a:p>
            <a:pPr eaLnBrk="1" hangingPunct="1">
              <a:spcBef>
                <a:spcPct val="0"/>
              </a:spcBef>
              <a:buFontTx/>
              <a:buChar char="•"/>
            </a:pPr>
            <a:endParaRPr lang="en-US" dirty="0" smtClean="0"/>
          </a:p>
          <a:p>
            <a:pPr eaLnBrk="1" hangingPunct="1">
              <a:spcBef>
                <a:spcPct val="0"/>
              </a:spcBef>
              <a:buFontTx/>
              <a:buChar char="•"/>
            </a:pPr>
            <a:r>
              <a:rPr lang="en-US" dirty="0" smtClean="0"/>
              <a:t>  Older children and adolescents fall the same way that adults do, on their feet.  They sustain the usual calcaneous, long bone and vertebral fractures since the energy force travels up.  Then they sustain hand injuries since they fall forward when they land.  </a:t>
            </a:r>
          </a:p>
          <a:p>
            <a:pPr eaLnBrk="1" hangingPunct="1">
              <a:spcBef>
                <a:spcPct val="0"/>
              </a:spcBef>
              <a:buFontTx/>
              <a:buChar char="•"/>
            </a:pPr>
            <a:endParaRPr lang="en-US" dirty="0" smtClean="0"/>
          </a:p>
          <a:p>
            <a:pPr eaLnBrk="1" hangingPunct="1">
              <a:spcBef>
                <a:spcPct val="0"/>
              </a:spcBef>
              <a:buFontTx/>
              <a:buChar char="•"/>
            </a:pPr>
            <a:r>
              <a:rPr lang="en-US" dirty="0" smtClean="0"/>
              <a:t>  Interestingly, according to this study, the group in between, 3-10 year olds, tend to sustain mainly long bone fractures.  The research team concluded that these children no longer had the same large  size head as infants but were still not as proportioned as the older children.  Consequently they tend to fall on all 4 extremities.  </a:t>
            </a:r>
          </a:p>
        </p:txBody>
      </p:sp>
      <p:sp>
        <p:nvSpPr>
          <p:cNvPr id="72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A15C86-655A-4010-9E48-1B9893ECB0BF}" type="slidenum">
              <a:rPr lang="en-US" smtClean="0"/>
              <a:pPr fontAlgn="base">
                <a:spcBef>
                  <a:spcPct val="0"/>
                </a:spcBef>
                <a:spcAft>
                  <a:spcPct val="0"/>
                </a:spcAft>
                <a:defRPr/>
              </a:pPr>
              <a:t>18</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Hypoxemia</a:t>
            </a:r>
            <a:r>
              <a:rPr lang="en-US" baseline="0" dirty="0" smtClean="0"/>
              <a:t> and hypotension increase risk of secondary injury.  </a:t>
            </a:r>
          </a:p>
          <a:p>
            <a:pPr>
              <a:buFont typeface="Arial" pitchFamily="34" charset="0"/>
              <a:buChar char="•"/>
            </a:pPr>
            <a:r>
              <a:rPr lang="en-US" baseline="0" dirty="0" smtClean="0"/>
              <a:t>The primary goal should be to preserve cerebral functionality.  </a:t>
            </a:r>
          </a:p>
          <a:p>
            <a:pPr>
              <a:buFont typeface="Arial" pitchFamily="34" charset="0"/>
              <a:buChar char="•"/>
            </a:pPr>
            <a:r>
              <a:rPr lang="en-US" baseline="0" dirty="0" smtClean="0"/>
              <a:t>Preventive intubation may be considered to provide a secure airway and sedation.  </a:t>
            </a:r>
          </a:p>
          <a:p>
            <a:endParaRPr lang="en-US" baseline="0" dirty="0" smtClean="0"/>
          </a:p>
          <a:p>
            <a:pPr>
              <a:buFont typeface="Arial" pitchFamily="34" charset="0"/>
              <a:buChar char="•"/>
            </a:pPr>
            <a:r>
              <a:rPr lang="en-US" baseline="0" dirty="0" smtClean="0"/>
              <a:t>Falls are the primary source of injuries in children with MVC’s creating the second most common. </a:t>
            </a:r>
          </a:p>
          <a:p>
            <a:pPr>
              <a:buFont typeface="Arial" pitchFamily="34" charset="0"/>
              <a:buChar char="•"/>
            </a:pPr>
            <a:r>
              <a:rPr lang="en-US" baseline="0" dirty="0" smtClean="0"/>
              <a:t> On the rise are penetrating injuries, such as weapons use, dog bites and impaled objects.  </a:t>
            </a:r>
          </a:p>
          <a:p>
            <a:pPr>
              <a:buFont typeface="Arial" pitchFamily="34" charset="0"/>
              <a:buChar char="•"/>
            </a:pPr>
            <a:r>
              <a:rPr lang="en-US" baseline="0" dirty="0" smtClean="0"/>
              <a:t>Protective gear with other injury prevention strategies decreases morbidity and mortality.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A106E6D-21F2-42DA-8E0D-C2BDD26FCBDD}" type="slidenum">
              <a:rPr lang="en-US" smtClean="0"/>
              <a:pPr>
                <a:defRPr/>
              </a:pPr>
              <a:t>19</a:t>
            </a:fld>
            <a:endParaRPr lang="en-US" dirty="0"/>
          </a:p>
        </p:txBody>
      </p:sp>
      <p:sp>
        <p:nvSpPr>
          <p:cNvPr id="5" name="Footer Placeholder 4"/>
          <p:cNvSpPr>
            <a:spLocks noGrp="1"/>
          </p:cNvSpPr>
          <p:nvPr>
            <p:ph type="ftr" sz="quarter" idx="11"/>
          </p:nvPr>
        </p:nvSpPr>
        <p:spPr/>
        <p:txBody>
          <a:bodyPr/>
          <a:lstStyle/>
          <a:p>
            <a:pPr>
              <a:defRPr/>
            </a:pPr>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15_Pediatric Trauma</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6" charset="0"/>
              </a:defRPr>
            </a:lvl1pPr>
            <a:lvl2pPr marL="785372" indent="-302066">
              <a:defRPr sz="2500">
                <a:solidFill>
                  <a:schemeClr val="tx1"/>
                </a:solidFill>
                <a:latin typeface="Times" pitchFamily="-16" charset="0"/>
              </a:defRPr>
            </a:lvl2pPr>
            <a:lvl3pPr marL="1208265" indent="-241653">
              <a:defRPr sz="2500">
                <a:solidFill>
                  <a:schemeClr val="tx1"/>
                </a:solidFill>
                <a:latin typeface="Times" pitchFamily="-16" charset="0"/>
              </a:defRPr>
            </a:lvl3pPr>
            <a:lvl4pPr marL="1691571" indent="-241653">
              <a:defRPr sz="2500">
                <a:solidFill>
                  <a:schemeClr val="tx1"/>
                </a:solidFill>
                <a:latin typeface="Times" pitchFamily="-16" charset="0"/>
              </a:defRPr>
            </a:lvl4pPr>
            <a:lvl5pPr marL="2174878" indent="-241653">
              <a:defRPr sz="2500">
                <a:solidFill>
                  <a:schemeClr val="tx1"/>
                </a:solidFill>
                <a:latin typeface="Times" pitchFamily="-16" charset="0"/>
              </a:defRPr>
            </a:lvl5pPr>
            <a:lvl6pPr marL="2658184" indent="-241653" eaLnBrk="0" fontAlgn="base" hangingPunct="0">
              <a:spcBef>
                <a:spcPct val="0"/>
              </a:spcBef>
              <a:spcAft>
                <a:spcPct val="0"/>
              </a:spcAft>
              <a:defRPr sz="2500">
                <a:solidFill>
                  <a:schemeClr val="tx1"/>
                </a:solidFill>
                <a:latin typeface="Times" pitchFamily="-16" charset="0"/>
              </a:defRPr>
            </a:lvl6pPr>
            <a:lvl7pPr marL="3141490" indent="-241653" eaLnBrk="0" fontAlgn="base" hangingPunct="0">
              <a:spcBef>
                <a:spcPct val="0"/>
              </a:spcBef>
              <a:spcAft>
                <a:spcPct val="0"/>
              </a:spcAft>
              <a:defRPr sz="2500">
                <a:solidFill>
                  <a:schemeClr val="tx1"/>
                </a:solidFill>
                <a:latin typeface="Times" pitchFamily="-16" charset="0"/>
              </a:defRPr>
            </a:lvl7pPr>
            <a:lvl8pPr marL="3624796" indent="-241653" eaLnBrk="0" fontAlgn="base" hangingPunct="0">
              <a:spcBef>
                <a:spcPct val="0"/>
              </a:spcBef>
              <a:spcAft>
                <a:spcPct val="0"/>
              </a:spcAft>
              <a:defRPr sz="2500">
                <a:solidFill>
                  <a:schemeClr val="tx1"/>
                </a:solidFill>
                <a:latin typeface="Times" pitchFamily="-16" charset="0"/>
              </a:defRPr>
            </a:lvl8pPr>
            <a:lvl9pPr marL="4108102" indent="-241653" eaLnBrk="0" fontAlgn="base" hangingPunct="0">
              <a:spcBef>
                <a:spcPct val="0"/>
              </a:spcBef>
              <a:spcAft>
                <a:spcPct val="0"/>
              </a:spcAft>
              <a:defRPr sz="2500">
                <a:solidFill>
                  <a:schemeClr val="tx1"/>
                </a:solidFill>
                <a:latin typeface="Times" pitchFamily="-16" charset="0"/>
              </a:defRPr>
            </a:lvl9pPr>
          </a:lstStyle>
          <a:p>
            <a:fld id="{A56AD9DA-A8B8-4C6C-84C2-7C556BAE0C05}" type="slidenum">
              <a:rPr lang="en-US" sz="1300">
                <a:solidFill>
                  <a:prstClr val="black"/>
                </a:solidFill>
              </a:rPr>
              <a:pPr/>
              <a:t>2</a:t>
            </a:fld>
            <a:endParaRPr lang="en-US" sz="1300" dirty="0">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defTabSz="966612" eaLnBrk="1" hangingPunct="1">
              <a:spcBef>
                <a:spcPct val="0"/>
              </a:spcBef>
              <a:buFont typeface="Arial" pitchFamily="34" charset="0"/>
              <a:buChar char="•"/>
              <a:defRPr/>
            </a:pPr>
            <a:r>
              <a:rPr lang="en-US" b="1" dirty="0" smtClean="0">
                <a:latin typeface="Arial" pitchFamily="34" charset="0"/>
                <a:cs typeface="Arial" pitchFamily="34" charset="0"/>
              </a:rPr>
              <a:t>Use of GCS modifiers and consideration of psychomotor and cognitive development  essential for non-verbal and applicable developmental stage</a:t>
            </a:r>
          </a:p>
          <a:p>
            <a:pPr eaLnBrk="1" hangingPunct="1">
              <a:spcBef>
                <a:spcPct val="0"/>
              </a:spcBef>
              <a:buFont typeface="Arial" pitchFamily="34" charset="0"/>
              <a:buChar char="•"/>
            </a:pPr>
            <a:r>
              <a:rPr lang="en-US" dirty="0" smtClean="0"/>
              <a:t>Life threatening condition may exist despite benign presentation</a:t>
            </a:r>
          </a:p>
          <a:p>
            <a:pPr eaLnBrk="1" hangingPunct="1">
              <a:spcBef>
                <a:spcPct val="0"/>
              </a:spcBef>
              <a:buFont typeface="Arial" pitchFamily="34" charset="0"/>
              <a:buChar char="•"/>
            </a:pPr>
            <a:r>
              <a:rPr lang="en-US" dirty="0" smtClean="0"/>
              <a:t>May have delayed deterioration</a:t>
            </a:r>
          </a:p>
          <a:p>
            <a:pPr eaLnBrk="1" hangingPunct="1">
              <a:spcBef>
                <a:spcPct val="0"/>
              </a:spcBef>
              <a:buFont typeface="Arial" pitchFamily="34" charset="0"/>
              <a:buChar char="•"/>
            </a:pPr>
            <a:r>
              <a:rPr lang="en-US" dirty="0" smtClean="0"/>
              <a:t>Normal neuro exam and normal head CT rarely deteriorate and may be able to be discharged home</a:t>
            </a:r>
          </a:p>
          <a:p>
            <a:pPr eaLnBrk="1" hangingPunct="1">
              <a:spcBef>
                <a:spcPct val="0"/>
              </a:spcBef>
              <a:buFont typeface="Arial" pitchFamily="34" charset="0"/>
              <a:buChar char="•"/>
            </a:pPr>
            <a:r>
              <a:rPr lang="en-US" dirty="0" smtClean="0"/>
              <a:t>GCS &lt;8 are indications for intubation and ICP monitoring.  Normal ICP in adults is &lt;10 mm Hg and is lower in children and infants.</a:t>
            </a:r>
          </a:p>
          <a:p>
            <a:pPr eaLnBrk="1" hangingPunct="1">
              <a:spcBef>
                <a:spcPct val="0"/>
              </a:spcBef>
              <a:buFont typeface="Arial" pitchFamily="34" charset="0"/>
              <a:buChar char="•"/>
            </a:pPr>
            <a:r>
              <a:rPr lang="en-US" dirty="0" smtClean="0"/>
              <a:t>Presence of certain reflexes not found in adults/older children</a:t>
            </a:r>
          </a:p>
          <a:p>
            <a:pPr eaLnBrk="1" hangingPunct="1">
              <a:spcBef>
                <a:spcPct val="0"/>
              </a:spcBef>
              <a:buFont typeface="Arial" pitchFamily="34" charset="0"/>
              <a:buChar char="•"/>
            </a:pPr>
            <a:r>
              <a:rPr lang="en-US" dirty="0" smtClean="0"/>
              <a:t>Flexion posture normal in infants</a:t>
            </a:r>
          </a:p>
          <a:p>
            <a:pPr eaLnBrk="1" hangingPunct="1">
              <a:spcBef>
                <a:spcPct val="0"/>
              </a:spcBef>
              <a:buFont typeface="Arial" pitchFamily="34" charset="0"/>
              <a:buChar char="•"/>
            </a:pPr>
            <a:r>
              <a:rPr lang="en-US" b="1" dirty="0" smtClean="0"/>
              <a:t>Better GCS on initial presentation</a:t>
            </a:r>
            <a:r>
              <a:rPr lang="en-US" b="1" baseline="0" dirty="0" smtClean="0"/>
              <a:t> may indicate improved outcome.</a:t>
            </a:r>
            <a:endParaRPr lang="en-US" b="1" dirty="0"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CB4D54-78A5-4332-8BC8-651704839E42}" type="slidenum">
              <a:rPr lang="en-US" smtClean="0"/>
              <a:pPr fontAlgn="base">
                <a:spcBef>
                  <a:spcPct val="0"/>
                </a:spcBef>
                <a:spcAft>
                  <a:spcPct val="0"/>
                </a:spcAft>
                <a:defRPr/>
              </a:pPr>
              <a:t>20</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720590"/>
          </a:xfrm>
        </p:spPr>
        <p:txBody>
          <a:bodyPr>
            <a:noAutofit/>
          </a:bodyPr>
          <a:lstStyle/>
          <a:p>
            <a:r>
              <a:rPr lang="en-US" sz="1100" dirty="0"/>
              <a:t>Children may have radiographic abnormalities despite appearing well. Thus, a life-threatening process may be occurring despite the benign presentation or delayed deterioration. </a:t>
            </a:r>
          </a:p>
          <a:p>
            <a:r>
              <a:rPr lang="en-US" sz="1100" b="1" dirty="0"/>
              <a:t>Epidural Hematoma</a:t>
            </a:r>
          </a:p>
          <a:p>
            <a:pPr lvl="1" eaLnBrk="1" hangingPunct="1">
              <a:buFont typeface="Arial" pitchFamily="34" charset="0"/>
              <a:buChar char="•"/>
            </a:pPr>
            <a:r>
              <a:rPr lang="en-US" sz="1100" dirty="0"/>
              <a:t>57% of children and 85% of infants have no loss of consciousness at time of injury</a:t>
            </a:r>
          </a:p>
          <a:p>
            <a:pPr lvl="1" eaLnBrk="1" hangingPunct="1">
              <a:buFont typeface="Arial" pitchFamily="34" charset="0"/>
              <a:buChar char="•"/>
            </a:pPr>
            <a:r>
              <a:rPr lang="en-US" sz="1100" dirty="0"/>
              <a:t>7% have no alteration in mental status</a:t>
            </a:r>
          </a:p>
          <a:p>
            <a:pPr lvl="1" eaLnBrk="1" hangingPunct="1">
              <a:buFont typeface="Arial" pitchFamily="34" charset="0"/>
              <a:buChar char="•"/>
            </a:pPr>
            <a:r>
              <a:rPr lang="en-US" sz="1100" dirty="0"/>
              <a:t>Skull fracture in suture line, consider epidural</a:t>
            </a:r>
          </a:p>
          <a:p>
            <a:pPr lvl="0" eaLnBrk="1" hangingPunct="1"/>
            <a:r>
              <a:rPr lang="en-US" sz="1100" b="1" dirty="0"/>
              <a:t>Subdural Hematoma</a:t>
            </a:r>
          </a:p>
          <a:p>
            <a:pPr lvl="1" eaLnBrk="1" hangingPunct="1">
              <a:buFont typeface="Arial" pitchFamily="34" charset="0"/>
              <a:buChar char="•"/>
            </a:pPr>
            <a:r>
              <a:rPr lang="en-US" sz="1100" dirty="0"/>
              <a:t>Presentation may be subclinical</a:t>
            </a:r>
          </a:p>
          <a:p>
            <a:endParaRPr lang="en-US" sz="1100" dirty="0"/>
          </a:p>
          <a:p>
            <a:pPr lvl="0" eaLnBrk="1" hangingPunct="1"/>
            <a:r>
              <a:rPr lang="en-US" sz="1100" b="1" dirty="0"/>
              <a:t>Shaken Baby Syndrome</a:t>
            </a:r>
          </a:p>
          <a:p>
            <a:pPr lvl="1" eaLnBrk="1" hangingPunct="1">
              <a:buFont typeface="Arial" pitchFamily="34" charset="0"/>
              <a:buChar char="•"/>
            </a:pPr>
            <a:r>
              <a:rPr lang="en-US" sz="1100" dirty="0"/>
              <a:t>Retinal hemorrhages, seizures</a:t>
            </a:r>
          </a:p>
          <a:p>
            <a:r>
              <a:rPr lang="en-US" sz="1100" dirty="0"/>
              <a:t> </a:t>
            </a:r>
          </a:p>
          <a:p>
            <a:r>
              <a:rPr lang="en-US" sz="1100" dirty="0"/>
              <a:t>Those with a normal CT and neurological exam may be discharged home as deterioration at a later point is rare.</a:t>
            </a:r>
          </a:p>
          <a:p>
            <a:r>
              <a:rPr lang="en-US" sz="1100" dirty="0"/>
              <a:t> </a:t>
            </a:r>
          </a:p>
          <a:p>
            <a:r>
              <a:rPr lang="en-US" sz="1100" dirty="0"/>
              <a:t>Evaluation of abusive head trauma (AHT) are best done by those with expertise in child abuse evaluation. AHT requires evaluation of social, psychological, and physical findings.  Physical  exams may include imaging, retinal evaluation, lab studies, and follow up.  Common findings include retinal hemorrhages and seizures with or without outward physical signs of abuse.  Previous history significantly impacts the entire investigation. </a:t>
            </a:r>
          </a:p>
          <a:p>
            <a:endParaRPr lang="en-US" sz="1100" dirty="0"/>
          </a:p>
          <a:p>
            <a:endParaRPr lang="en-US" sz="1100" dirty="0"/>
          </a:p>
        </p:txBody>
      </p:sp>
      <p:sp>
        <p:nvSpPr>
          <p:cNvPr id="4" name="Slide Number Placeholder 3"/>
          <p:cNvSpPr>
            <a:spLocks noGrp="1"/>
          </p:cNvSpPr>
          <p:nvPr>
            <p:ph type="sldNum" sz="quarter" idx="10"/>
          </p:nvPr>
        </p:nvSpPr>
        <p:spPr/>
        <p:txBody>
          <a:bodyPr/>
          <a:lstStyle/>
          <a:p>
            <a:pPr>
              <a:defRPr/>
            </a:pPr>
            <a:fld id="{8A106E6D-21F2-42DA-8E0D-C2BDD26FCBDD}" type="slidenum">
              <a:rPr lang="en-US" smtClean="0"/>
              <a:pPr>
                <a:defRPr/>
              </a:pPr>
              <a:t>21</a:t>
            </a:fld>
            <a:endParaRPr lang="en-US" dirty="0"/>
          </a:p>
        </p:txBody>
      </p:sp>
      <p:sp>
        <p:nvSpPr>
          <p:cNvPr id="5" name="Footer Placeholder 4"/>
          <p:cNvSpPr>
            <a:spLocks noGrp="1"/>
          </p:cNvSpPr>
          <p:nvPr>
            <p:ph type="ftr" sz="quarter" idx="11"/>
          </p:nvPr>
        </p:nvSpPr>
        <p:spPr/>
        <p:txBody>
          <a:bodyPr/>
          <a:lstStyle/>
          <a:p>
            <a:pPr>
              <a:defRPr/>
            </a:pPr>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15_Pediatric Trauma</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buFont typeface="Arial" pitchFamily="34" charset="0"/>
              <a:buChar char="•"/>
            </a:pPr>
            <a:r>
              <a:rPr lang="en-US" baseline="0" dirty="0" smtClean="0">
                <a:latin typeface="Arial" pitchFamily="34" charset="0"/>
                <a:cs typeface="Arial" pitchFamily="34" charset="0"/>
              </a:rPr>
              <a:t>Open fontanels maybe protective in intracranial hypertension but an inelastic dura mater and smaller space limits expansion of the intracranial compartment. </a:t>
            </a:r>
          </a:p>
          <a:p>
            <a:pPr>
              <a:buFont typeface="Arial" pitchFamily="34" charset="0"/>
              <a:buChar char="•"/>
            </a:pPr>
            <a:r>
              <a:rPr lang="en-US" baseline="0" dirty="0" smtClean="0">
                <a:latin typeface="Arial" pitchFamily="34" charset="0"/>
                <a:cs typeface="Arial" pitchFamily="34" charset="0"/>
              </a:rPr>
              <a:t>Monitor Cerebral Perfusion Pressure (CPP) Reducing the MAP by &gt;25% of baseline may increase risk of ischemia</a:t>
            </a:r>
          </a:p>
          <a:p>
            <a:pPr>
              <a:buFont typeface="Arial" pitchFamily="34" charset="0"/>
              <a:buChar char="•"/>
            </a:pPr>
            <a:r>
              <a:rPr lang="en-US" baseline="0" dirty="0" smtClean="0">
                <a:latin typeface="Arial" pitchFamily="34" charset="0"/>
                <a:cs typeface="Arial" pitchFamily="34" charset="0"/>
              </a:rPr>
              <a:t>Acutely decreasing ICP by hyperventilation may increase risk of ischemia by decreasing cerebral blood flow.  Hyperventilation may be indicated with impending herniation.</a:t>
            </a:r>
          </a:p>
          <a:p>
            <a:pPr>
              <a:buFont typeface="Arial" pitchFamily="34" charset="0"/>
              <a:buChar char="•"/>
            </a:pPr>
            <a:endParaRPr lang="en-US" baseline="0" dirty="0" smtClean="0">
              <a:latin typeface="Arial" pitchFamily="34" charset="0"/>
              <a:cs typeface="Arial" pitchFamily="34" charset="0"/>
            </a:endParaRPr>
          </a:p>
          <a:p>
            <a:pPr>
              <a:buFont typeface="Arial" pitchFamily="34" charset="0"/>
              <a:buChar char="•"/>
            </a:pPr>
            <a:r>
              <a:rPr lang="en-US" baseline="0" dirty="0" smtClean="0">
                <a:latin typeface="Arial" pitchFamily="34" charset="0"/>
                <a:cs typeface="Arial" pitchFamily="34" charset="0"/>
              </a:rPr>
              <a:t>Other methods of decreasing ICP are:</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Use of hypothermic therapies</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Use of ventilation strategies</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Medication administration</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Positioning of head of bed</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Sedation</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Titration of serum osmolarity</a:t>
            </a:r>
          </a:p>
          <a:p>
            <a:pPr lvl="1" eaLnBrk="1" fontAlgn="auto" hangingPunct="1">
              <a:spcAft>
                <a:spcPts val="0"/>
              </a:spcAft>
              <a:buFont typeface="Arial" pitchFamily="34" charset="0"/>
              <a:buChar char="•"/>
              <a:defRPr/>
            </a:pPr>
            <a:endParaRPr lang="en-US" baseline="0" dirty="0" smtClean="0">
              <a:latin typeface="Arial" pitchFamily="34" charset="0"/>
              <a:cs typeface="Arial" pitchFamily="34" charset="0"/>
            </a:endParaRPr>
          </a:p>
          <a:p>
            <a:pPr>
              <a:buFont typeface="Arial" pitchFamily="34" charset="0"/>
              <a:buChar char="•"/>
            </a:pPr>
            <a:r>
              <a:rPr lang="en-US" baseline="0" dirty="0" smtClean="0">
                <a:latin typeface="Arial" pitchFamily="34" charset="0"/>
                <a:cs typeface="Arial" pitchFamily="34" charset="0"/>
              </a:rPr>
              <a:t> Intracranial pressure monitoring allows for continual assessment. </a:t>
            </a:r>
          </a:p>
          <a:p>
            <a:pPr>
              <a:buFont typeface="Arial" pitchFamily="34" charset="0"/>
              <a:buNone/>
            </a:pPr>
            <a:r>
              <a:rPr lang="en-US" baseline="0" dirty="0" smtClean="0">
                <a:latin typeface="Arial" pitchFamily="34" charset="0"/>
                <a:cs typeface="Arial" pitchFamily="34" charset="0"/>
              </a:rPr>
              <a:t> </a:t>
            </a:r>
          </a:p>
          <a:p>
            <a:pPr>
              <a:buFont typeface="Arial" pitchFamily="34" charset="0"/>
              <a:buChar char="•"/>
            </a:pPr>
            <a:r>
              <a:rPr lang="en-US" baseline="0" dirty="0" smtClean="0">
                <a:latin typeface="Arial" pitchFamily="34" charset="0"/>
                <a:cs typeface="Arial" pitchFamily="34" charset="0"/>
              </a:rPr>
              <a:t>Recent literature not supportive of steroid use for TBI due to the negative sequelae post treatment and unclear improvements in outcomes. </a:t>
            </a:r>
          </a:p>
          <a:p>
            <a:endParaRPr lang="en-US"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8A106E6D-21F2-42DA-8E0D-C2BDD26FCBDD}" type="slidenum">
              <a:rPr lang="en-US" smtClean="0"/>
              <a:pPr>
                <a:defRPr/>
              </a:pPr>
              <a:t>22</a:t>
            </a:fld>
            <a:endParaRPr lang="en-US" dirty="0"/>
          </a:p>
        </p:txBody>
      </p:sp>
      <p:sp>
        <p:nvSpPr>
          <p:cNvPr id="5" name="Footer Placeholder 4"/>
          <p:cNvSpPr>
            <a:spLocks noGrp="1"/>
          </p:cNvSpPr>
          <p:nvPr>
            <p:ph type="ftr" sz="quarter" idx="11"/>
          </p:nvPr>
        </p:nvSpPr>
        <p:spPr/>
        <p:txBody>
          <a:bodyPr/>
          <a:lstStyle/>
          <a:p>
            <a:pPr>
              <a:defRPr/>
            </a:pPr>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15_Pediatric Trauma</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fontAlgn="auto" hangingPunct="1">
              <a:spcAft>
                <a:spcPts val="0"/>
              </a:spcAft>
              <a:buFont typeface="Arial" pitchFamily="34" charset="0"/>
              <a:buChar char="•"/>
              <a:defRPr/>
            </a:pPr>
            <a:r>
              <a:rPr lang="en-US" dirty="0"/>
              <a:t>Uncommon in younger children</a:t>
            </a:r>
          </a:p>
          <a:p>
            <a:pPr lvl="1" eaLnBrk="1" fontAlgn="auto" hangingPunct="1">
              <a:spcAft>
                <a:spcPts val="0"/>
              </a:spcAft>
              <a:buFont typeface="Arial" pitchFamily="34" charset="0"/>
              <a:buChar char="•"/>
              <a:defRPr/>
            </a:pPr>
            <a:r>
              <a:rPr lang="en-US" dirty="0"/>
              <a:t>Mechanisms:  MVCs, Falls, pedestrian accidents</a:t>
            </a:r>
          </a:p>
          <a:p>
            <a:pPr lvl="1" eaLnBrk="1" fontAlgn="auto" hangingPunct="1">
              <a:spcAft>
                <a:spcPts val="0"/>
              </a:spcAft>
              <a:buFont typeface="Arial" pitchFamily="34" charset="0"/>
              <a:buChar char="•"/>
              <a:defRPr/>
            </a:pPr>
            <a:r>
              <a:rPr lang="en-US" dirty="0"/>
              <a:t>Greater risk for high cervical, pseudosubluxations/dislocations </a:t>
            </a:r>
          </a:p>
          <a:p>
            <a:pPr lvl="2" eaLnBrk="1" fontAlgn="auto" hangingPunct="1">
              <a:spcAft>
                <a:spcPts val="0"/>
              </a:spcAft>
              <a:buFont typeface="Arial" pitchFamily="34" charset="0"/>
              <a:buChar char="–"/>
              <a:defRPr/>
            </a:pPr>
            <a:r>
              <a:rPr lang="en-US" dirty="0"/>
              <a:t>Anterior displacement</a:t>
            </a:r>
          </a:p>
          <a:p>
            <a:pPr lvl="1" eaLnBrk="1" fontAlgn="auto" hangingPunct="1">
              <a:spcAft>
                <a:spcPts val="0"/>
              </a:spcAft>
              <a:buFont typeface="Arial" pitchFamily="34" charset="0"/>
              <a:buChar char="•"/>
              <a:defRPr/>
            </a:pPr>
            <a:r>
              <a:rPr lang="en-US" dirty="0"/>
              <a:t>Spinal cord injury without radiographic abnormality (SCIWORA)</a:t>
            </a:r>
          </a:p>
          <a:p>
            <a:pPr lvl="1" eaLnBrk="1" fontAlgn="auto" hangingPunct="1">
              <a:spcAft>
                <a:spcPts val="0"/>
              </a:spcAft>
              <a:buFont typeface="Arial" pitchFamily="34" charset="0"/>
              <a:buChar char="•"/>
              <a:defRPr/>
            </a:pPr>
            <a:r>
              <a:rPr lang="en-US" dirty="0"/>
              <a:t>Larger head and weak neck muscles lead to  flexion/extension injuries  and rapid acceleration/deceleration</a:t>
            </a:r>
          </a:p>
          <a:p>
            <a:pPr eaLnBrk="1" fontAlgn="auto" hangingPunct="1">
              <a:spcAft>
                <a:spcPts val="0"/>
              </a:spcAft>
              <a:buFont typeface="Arial" pitchFamily="34" charset="0"/>
              <a:buChar char="•"/>
              <a:defRPr/>
            </a:pPr>
            <a:r>
              <a:rPr lang="en-US" dirty="0"/>
              <a:t>Higher risk in those &gt; 11years</a:t>
            </a:r>
          </a:p>
          <a:p>
            <a:pPr lvl="1" eaLnBrk="1" fontAlgn="auto" hangingPunct="1">
              <a:spcAft>
                <a:spcPts val="0"/>
              </a:spcAft>
              <a:buFont typeface="Arial" pitchFamily="34" charset="0"/>
              <a:buChar char="•"/>
              <a:defRPr/>
            </a:pPr>
            <a:r>
              <a:rPr lang="en-US" dirty="0"/>
              <a:t>Greater risk for low cervical injuries and fractures</a:t>
            </a:r>
          </a:p>
          <a:p>
            <a:pPr lvl="1" eaLnBrk="1" fontAlgn="auto" hangingPunct="1">
              <a:spcAft>
                <a:spcPts val="0"/>
              </a:spcAft>
              <a:buFont typeface="Arial" pitchFamily="34" charset="0"/>
              <a:buChar char="•"/>
              <a:defRPr/>
            </a:pPr>
            <a:r>
              <a:rPr lang="en-US" dirty="0"/>
              <a:t>Transition to adult like injuries between 10-11 years</a:t>
            </a:r>
          </a:p>
          <a:p>
            <a:pPr lvl="1" eaLnBrk="1" fontAlgn="auto" hangingPunct="1">
              <a:spcAft>
                <a:spcPts val="0"/>
              </a:spcAft>
              <a:buFont typeface="Arial" pitchFamily="34" charset="0"/>
              <a:buChar char="•"/>
              <a:defRPr/>
            </a:pPr>
            <a:r>
              <a:rPr lang="en-US" dirty="0"/>
              <a:t>Vertebral bodies ossified, ligaments less elastic</a:t>
            </a:r>
          </a:p>
          <a:p>
            <a:pPr lvl="1" eaLnBrk="1" fontAlgn="auto" hangingPunct="1">
              <a:spcAft>
                <a:spcPts val="0"/>
              </a:spcAft>
              <a:buFont typeface="Arial" pitchFamily="34" charset="0"/>
              <a:buChar char="•"/>
              <a:defRPr/>
            </a:pPr>
            <a:r>
              <a:rPr lang="en-US" dirty="0"/>
              <a:t>Spinal cord may rupture with 5-6 mm of traction</a:t>
            </a:r>
          </a:p>
          <a:p>
            <a:pPr eaLnBrk="1" fontAlgn="auto" hangingPunct="1">
              <a:spcAft>
                <a:spcPts val="0"/>
              </a:spcAft>
              <a:buFont typeface="Arial" pitchFamily="34" charset="0"/>
              <a:buChar char="•"/>
              <a:defRPr/>
            </a:pPr>
            <a:r>
              <a:rPr lang="en-US" dirty="0"/>
              <a:t>Mortality is 15-20% usually due to secondary brain injury</a:t>
            </a:r>
          </a:p>
          <a:p>
            <a:pPr lvl="2" eaLnBrk="1" fontAlgn="auto" hangingPunct="1">
              <a:spcAft>
                <a:spcPts val="0"/>
              </a:spcAft>
              <a:buFont typeface="Arial" pitchFamily="34" charset="0"/>
              <a:buChar char="•"/>
              <a:defRPr/>
            </a:pPr>
            <a:r>
              <a:rPr lang="en-US" dirty="0"/>
              <a:t>Outcomes dependent on area of brain injured</a:t>
            </a:r>
          </a:p>
          <a:p>
            <a:pPr eaLnBrk="1" hangingPunct="1">
              <a:spcBef>
                <a:spcPct val="0"/>
              </a:spcBef>
            </a:pPr>
            <a:r>
              <a:rPr lang="en-US" dirty="0"/>
              <a:t>SCIWORA:  stretching of spinal cord.  May result in partial or complete spinal cord injury</a:t>
            </a:r>
          </a:p>
          <a:p>
            <a:pPr eaLnBrk="1" hangingPunct="1">
              <a:spcBef>
                <a:spcPct val="0"/>
              </a:spcBef>
            </a:pPr>
            <a:endParaRPr lang="en-US" dirty="0"/>
          </a:p>
          <a:p>
            <a:pPr eaLnBrk="1" hangingPunct="1">
              <a:spcBef>
                <a:spcPct val="0"/>
              </a:spcBef>
            </a:pPr>
            <a:r>
              <a:rPr lang="en-US" dirty="0"/>
              <a:t>Considerations of immobilization techniques</a:t>
            </a:r>
          </a:p>
          <a:p>
            <a:pPr eaLnBrk="1" hangingPunct="1">
              <a:spcBef>
                <a:spcPct val="0"/>
              </a:spcBef>
            </a:pPr>
            <a:r>
              <a:rPr lang="en-US" b="1" dirty="0"/>
              <a:t>Mortality is associated with the associated brain injury.</a:t>
            </a:r>
          </a:p>
          <a:p>
            <a:pPr eaLnBrk="1" hangingPunct="1">
              <a:spcBef>
                <a:spcPct val="0"/>
              </a:spcBef>
            </a:pPr>
            <a:endParaRPr lang="en-US" dirty="0" smtClean="0"/>
          </a:p>
        </p:txBody>
      </p:sp>
      <p:sp>
        <p:nvSpPr>
          <p:cNvPr id="74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425971-ED33-484B-8E0E-2A5ED47D41EC}" type="slidenum">
              <a:rPr lang="en-US" smtClean="0"/>
              <a:pPr fontAlgn="base">
                <a:spcBef>
                  <a:spcPct val="0"/>
                </a:spcBef>
                <a:spcAft>
                  <a:spcPct val="0"/>
                </a:spcAft>
                <a:defRPr/>
              </a:pPr>
              <a:t>23</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Non-ambulatory children may require spica casts</a:t>
            </a:r>
          </a:p>
          <a:p>
            <a:pPr eaLnBrk="1" hangingPunct="1">
              <a:spcBef>
                <a:spcPct val="0"/>
              </a:spcBef>
            </a:pPr>
            <a:r>
              <a:rPr lang="en-US" dirty="0" smtClean="0"/>
              <a:t>Considerations for transport, skin care and pain management</a:t>
            </a:r>
          </a:p>
          <a:p>
            <a:pPr eaLnBrk="1" fontAlgn="auto" hangingPunct="1">
              <a:spcAft>
                <a:spcPts val="0"/>
              </a:spcAft>
              <a:defRPr/>
            </a:pPr>
            <a:r>
              <a:rPr lang="en-US" dirty="0" smtClean="0"/>
              <a:t>Growth plate injuries may create long term disability. </a:t>
            </a:r>
            <a:r>
              <a:rPr lang="en-US" dirty="0" smtClean="0">
                <a:latin typeface="Arial" pitchFamily="34" charset="0"/>
                <a:cs typeface="Arial" pitchFamily="34" charset="0"/>
              </a:rPr>
              <a:t>Growth is generally completed for boys at 16; girls at 14</a:t>
            </a:r>
          </a:p>
          <a:p>
            <a:pPr eaLnBrk="1" fontAlgn="auto" hangingPunct="1">
              <a:spcAft>
                <a:spcPts val="0"/>
              </a:spcAft>
              <a:defRPr/>
            </a:pPr>
            <a:endParaRPr lang="en-US" dirty="0" smtClean="0">
              <a:latin typeface="Arial" pitchFamily="34" charset="0"/>
              <a:cs typeface="Arial" pitchFamily="34" charset="0"/>
            </a:endParaRPr>
          </a:p>
          <a:p>
            <a:pPr eaLnBrk="1" hangingPunct="1">
              <a:spcBef>
                <a:spcPct val="0"/>
              </a:spcBef>
            </a:pPr>
            <a:r>
              <a:rPr lang="en-US" dirty="0" smtClean="0"/>
              <a:t>Consider</a:t>
            </a:r>
            <a:r>
              <a:rPr lang="en-US" baseline="0" dirty="0" smtClean="0"/>
              <a:t> growth and developmental stage with corresponding history to rule out non-accidental trauma</a:t>
            </a:r>
          </a:p>
          <a:p>
            <a:pPr eaLnBrk="1" hangingPunct="1">
              <a:spcBef>
                <a:spcPct val="0"/>
              </a:spcBef>
            </a:pPr>
            <a:r>
              <a:rPr lang="en-US" baseline="0" dirty="0" smtClean="0"/>
              <a:t>Various treatment modalities exist dependent on type of injury, age of patient and other considerations such as past medical history and eligibility for surgical intervention.  </a:t>
            </a:r>
            <a:endParaRPr lang="en-US" dirty="0" smtClean="0"/>
          </a:p>
          <a:p>
            <a:pPr eaLnBrk="1" fontAlgn="auto" hangingPunct="1">
              <a:spcAft>
                <a:spcPts val="0"/>
              </a:spcAft>
              <a:defRPr/>
            </a:pPr>
            <a:endParaRPr lang="en-US" dirty="0" smtClean="0">
              <a:latin typeface="Arial" pitchFamily="34" charset="0"/>
              <a:cs typeface="Arial" pitchFamily="34" charset="0"/>
            </a:endParaRPr>
          </a:p>
          <a:p>
            <a:pPr eaLnBrk="1" fontAlgn="auto" hangingPunct="1">
              <a:spcAft>
                <a:spcPts val="0"/>
              </a:spcAft>
              <a:defRPr/>
            </a:pPr>
            <a:endParaRPr lang="en-US" dirty="0" smtClean="0">
              <a:latin typeface="Arial" pitchFamily="34" charset="0"/>
              <a:cs typeface="Arial" pitchFamily="34" charset="0"/>
            </a:endParaRPr>
          </a:p>
          <a:p>
            <a:pPr eaLnBrk="1" hangingPunct="1">
              <a:spcBef>
                <a:spcPct val="0"/>
              </a:spcBef>
            </a:pPr>
            <a:endParaRPr lang="en-US" dirty="0" smtClean="0"/>
          </a:p>
        </p:txBody>
      </p:sp>
      <p:sp>
        <p:nvSpPr>
          <p:cNvPr id="75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E37D28-5747-44E0-A125-D418767AFCD8}" type="slidenum">
              <a:rPr lang="en-US" smtClean="0"/>
              <a:pPr fontAlgn="base">
                <a:spcBef>
                  <a:spcPct val="0"/>
                </a:spcBef>
                <a:spcAft>
                  <a:spcPct val="0"/>
                </a:spcAft>
                <a:defRPr/>
              </a:pPr>
              <a:t>24</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Thoracic injuries occur infrequently in children with 85% of thoracic injuries related to blunt MOI – mostly MVC and pedestrian struck. There is some incidence of thoracic penetrating trauma injuries in the pediatric population related to GSW and stabbing MOI. The incidence of pediatric thoracic injury is reported to be as low as 5% (Bliss and Sillen, 2002) and as high as 26% (Crankson, Fischer, Al-Rabeeah, and Al-Jadden, 2001). </a:t>
            </a:r>
          </a:p>
          <a:p>
            <a:pPr eaLnBrk="1" hangingPunct="1">
              <a:spcBef>
                <a:spcPct val="0"/>
              </a:spcBef>
            </a:pPr>
            <a:endParaRPr lang="en-US" dirty="0" smtClean="0"/>
          </a:p>
          <a:p>
            <a:pPr eaLnBrk="1" hangingPunct="1">
              <a:spcBef>
                <a:spcPct val="0"/>
              </a:spcBef>
            </a:pPr>
            <a:r>
              <a:rPr lang="en-US" dirty="0" smtClean="0"/>
              <a:t>Bliss and Silen (2002) note that the mortality associated with thoracic injuries as stand alone injuries is about 5% but increase to about 40% with concomitant head and abdominal injuries.</a:t>
            </a:r>
          </a:p>
        </p:txBody>
      </p:sp>
      <p:sp>
        <p:nvSpPr>
          <p:cNvPr id="76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6AACD9-5125-4A4F-9C9A-C1A461801885}" type="slidenum">
              <a:rPr lang="en-US" smtClean="0"/>
              <a:pPr fontAlgn="base">
                <a:spcBef>
                  <a:spcPct val="0"/>
                </a:spcBef>
                <a:spcAft>
                  <a:spcPct val="0"/>
                </a:spcAft>
                <a:defRPr/>
              </a:pPr>
              <a:t>25</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1257300" y="457200"/>
            <a:ext cx="4800600" cy="3600450"/>
          </a:xfrm>
          <a:noFill/>
          <a:ln>
            <a:solidFill>
              <a:srgbClr val="000000"/>
            </a:solidFill>
            <a:miter lim="800000"/>
            <a:headEnd/>
            <a:tailEnd/>
          </a:ln>
        </p:spPr>
      </p:sp>
      <p:sp>
        <p:nvSpPr>
          <p:cNvPr id="79875" name="Notes Placeholder 2"/>
          <p:cNvSpPr>
            <a:spLocks noGrp="1"/>
          </p:cNvSpPr>
          <p:nvPr>
            <p:ph type="body" idx="1"/>
          </p:nvPr>
        </p:nvSpPr>
        <p:spPr bwMode="auto">
          <a:xfrm>
            <a:off x="487680" y="4297044"/>
            <a:ext cx="6339840" cy="4846955"/>
          </a:xfrm>
          <a:noFill/>
        </p:spPr>
        <p:txBody>
          <a:bodyPr wrap="square" numCol="1" anchor="t" anchorCtr="0" compatLnSpc="1">
            <a:prstTxWarp prst="textNoShape">
              <a:avLst/>
            </a:prstTxWarp>
          </a:bodyPr>
          <a:lstStyle/>
          <a:p>
            <a:pPr eaLnBrk="1" hangingPunct="1">
              <a:spcBef>
                <a:spcPct val="0"/>
              </a:spcBef>
            </a:pPr>
            <a:r>
              <a:rPr lang="en-US" dirty="0"/>
              <a:t>Children are not little adults. There are several physical differences that make thoracic injuries different than thoracic injuries in an adult. </a:t>
            </a:r>
          </a:p>
          <a:p>
            <a:pPr eaLnBrk="1" hangingPunct="1">
              <a:spcBef>
                <a:spcPct val="0"/>
              </a:spcBef>
            </a:pPr>
            <a:endParaRPr lang="en-US" dirty="0"/>
          </a:p>
          <a:p>
            <a:pPr eaLnBrk="1" hangingPunct="1">
              <a:spcBef>
                <a:spcPct val="0"/>
              </a:spcBef>
              <a:buFont typeface="Arial" pitchFamily="34" charset="0"/>
              <a:buChar char="•"/>
            </a:pPr>
            <a:r>
              <a:rPr lang="en-US" dirty="0"/>
              <a:t>Children have smaller body masses and this equates to greater forces applied per unit body area. The child’s body also has less fat, less elastic connective tissue, and vital organs are closer to the force</a:t>
            </a:r>
          </a:p>
          <a:p>
            <a:pPr eaLnBrk="1" hangingPunct="1">
              <a:spcBef>
                <a:spcPct val="0"/>
              </a:spcBef>
              <a:buFont typeface="Arial" pitchFamily="34" charset="0"/>
              <a:buChar char="•"/>
            </a:pPr>
            <a:r>
              <a:rPr lang="en-US" dirty="0"/>
              <a:t>Children can appear hemodynamically stable with up to a 40% blood loss but the pediatric patient has a blood volume of about 7-8%  of their total body weight. </a:t>
            </a:r>
          </a:p>
          <a:p>
            <a:pPr eaLnBrk="1" hangingPunct="1">
              <a:spcBef>
                <a:spcPct val="0"/>
              </a:spcBef>
              <a:buFont typeface="Arial" pitchFamily="34" charset="0"/>
              <a:buChar char="•"/>
            </a:pPr>
            <a:r>
              <a:rPr lang="en-US" dirty="0"/>
              <a:t>The child’s thorax is much more complaint than the adult thorax. The child’s chest can absorb a large amount of kinetic energy due to the pliability of the cartilage and boney structures. Children can sustain significant underlying organ injury without boney injury (rib fractures).</a:t>
            </a:r>
          </a:p>
          <a:p>
            <a:pPr eaLnBrk="1" hangingPunct="1">
              <a:spcBef>
                <a:spcPct val="0"/>
              </a:spcBef>
              <a:buFont typeface="Arial" pitchFamily="34" charset="0"/>
              <a:buChar char="•"/>
            </a:pPr>
            <a:r>
              <a:rPr lang="en-US" dirty="0"/>
              <a:t>A child’s vital capacity can be significantly compromised related to gastric distention which causes diaphragm elevation. A child can quickly become fatigued causing apnea which can cause significant secondary injury.</a:t>
            </a:r>
          </a:p>
          <a:p>
            <a:pPr eaLnBrk="1" hangingPunct="1">
              <a:spcBef>
                <a:spcPct val="0"/>
              </a:spcBef>
              <a:buFont typeface="Arial" pitchFamily="34" charset="0"/>
              <a:buChar char="•"/>
            </a:pPr>
            <a:r>
              <a:rPr lang="en-US" dirty="0"/>
              <a:t>Because the chest area is smaller in children, a significant MOI can cause other system injuries. This injury to other body systems can significantly increase mortality and morbidity.</a:t>
            </a:r>
          </a:p>
          <a:p>
            <a:pPr eaLnBrk="1" hangingPunct="1">
              <a:spcBef>
                <a:spcPct val="0"/>
              </a:spcBef>
              <a:buFont typeface="Arial" pitchFamily="34" charset="0"/>
              <a:buChar char="•"/>
            </a:pPr>
            <a:r>
              <a:rPr lang="en-US" dirty="0"/>
              <a:t>The pediatric mediastinum is not fixed in the pediatric patient and this can mean that a tension pneumothorax will be very poorly tolerated in the pediatric patient. The trachea and heart can easily be displaced causing decreased venous return to the heart (Mendez (2011))</a:t>
            </a:r>
          </a:p>
          <a:p>
            <a:pPr eaLnBrk="1" hangingPunct="1">
              <a:spcBef>
                <a:spcPct val="0"/>
              </a:spcBef>
              <a:buFont typeface="Arial" pitchFamily="34" charset="0"/>
              <a:buChar char="•"/>
            </a:pPr>
            <a:r>
              <a:rPr lang="en-US" dirty="0"/>
              <a:t>The good news is that less than 15% of pediatric thoracic trauma requires thoracotomy </a:t>
            </a:r>
          </a:p>
          <a:p>
            <a:pPr eaLnBrk="1" hangingPunct="1">
              <a:spcBef>
                <a:spcPct val="0"/>
              </a:spcBef>
              <a:buFont typeface="Arial" pitchFamily="34" charset="0"/>
              <a:buChar char="•"/>
            </a:pPr>
            <a:r>
              <a:rPr lang="en-US" dirty="0"/>
              <a:t>Sharma (2008) </a:t>
            </a:r>
          </a:p>
          <a:p>
            <a:pPr eaLnBrk="1" hangingPunct="1">
              <a:spcBef>
                <a:spcPct val="0"/>
              </a:spcBef>
              <a:buFont typeface="Arial" pitchFamily="34" charset="0"/>
              <a:buChar char="•"/>
            </a:pPr>
            <a:r>
              <a:rPr lang="en-US" dirty="0"/>
              <a:t>Finally, although children have significant reserves, their increased metabolic demands can cause a hypoxic child to deteriorate quickly</a:t>
            </a:r>
          </a:p>
        </p:txBody>
      </p:sp>
      <p:sp>
        <p:nvSpPr>
          <p:cNvPr id="77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812637-A90F-4253-B7D6-0CF7EBF5A999}" type="slidenum">
              <a:rPr lang="en-US" smtClean="0"/>
              <a:pPr fontAlgn="base">
                <a:spcBef>
                  <a:spcPct val="0"/>
                </a:spcBef>
                <a:spcAft>
                  <a:spcPct val="0"/>
                </a:spcAft>
                <a:defRPr/>
              </a:pPr>
              <a:t>26</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Thoracic injuries themselves are not different than they are in adults other than few children sustain significant chest wall injuries even with significant underlying organ injury (i.e. rib fractures are less common but pulmonary contusions are much more common). </a:t>
            </a:r>
          </a:p>
          <a:p>
            <a:pPr eaLnBrk="1" hangingPunct="1">
              <a:spcBef>
                <a:spcPct val="0"/>
              </a:spcBef>
            </a:pPr>
            <a:endParaRPr lang="en-US" dirty="0" smtClean="0"/>
          </a:p>
          <a:p>
            <a:pPr eaLnBrk="1" hangingPunct="1">
              <a:spcBef>
                <a:spcPct val="0"/>
              </a:spcBef>
            </a:pPr>
            <a:r>
              <a:rPr lang="en-US" dirty="0" smtClean="0"/>
              <a:t>Mendez (2011) notes the incidence of pulmonary contusion as 49%, pneumothorax/hemothorax at 38% and rib fractures at 35%.Other injuries possible: flail chest (1%), bronchial disruption (&lt;1%), intrathoracic injury (3%) myocardial contusion (3%), diaphragmatic rupture (4%), and esophageal injury (&lt;1%).</a:t>
            </a:r>
          </a:p>
          <a:p>
            <a:pPr eaLnBrk="1" hangingPunct="1">
              <a:spcBef>
                <a:spcPct val="0"/>
              </a:spcBef>
            </a:pPr>
            <a:endParaRPr lang="en-US" dirty="0" smtClean="0"/>
          </a:p>
          <a:p>
            <a:pPr eaLnBrk="1" hangingPunct="1">
              <a:spcBef>
                <a:spcPct val="0"/>
              </a:spcBef>
            </a:pPr>
            <a:r>
              <a:rPr lang="en-US" dirty="0" smtClean="0"/>
              <a:t>Children can sustain traumatic asphyxia as a result of their chest wall compliance. A direct compression of the chest can cause marked increase in intrathoracic pressure.</a:t>
            </a:r>
          </a:p>
        </p:txBody>
      </p:sp>
      <p:sp>
        <p:nvSpPr>
          <p:cNvPr id="78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74B9E8-7E04-4AF3-AB25-1E191A0A3E08}" type="slidenum">
              <a:rPr lang="en-US" smtClean="0"/>
              <a:pPr fontAlgn="base">
                <a:spcBef>
                  <a:spcPct val="0"/>
                </a:spcBef>
                <a:spcAft>
                  <a:spcPct val="0"/>
                </a:spcAft>
                <a:defRPr/>
              </a:pPr>
              <a:t>27</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 high index of suspicion will serve the pediatric provider well in the evaluation of thoracic injuries. Children who have been involved in MVC and are pedestrians struck have the highest incidence of thoracic injuries. Other children at risk are those who have fallen more than 8 feet or sustain direct impact to the thorax.</a:t>
            </a:r>
          </a:p>
          <a:p>
            <a:pPr eaLnBrk="1" hangingPunct="1">
              <a:spcBef>
                <a:spcPct val="0"/>
              </a:spcBef>
            </a:pPr>
            <a:endParaRPr lang="en-US" dirty="0" smtClean="0"/>
          </a:p>
          <a:p>
            <a:pPr eaLnBrk="1" hangingPunct="1">
              <a:spcBef>
                <a:spcPct val="0"/>
              </a:spcBef>
            </a:pPr>
            <a:r>
              <a:rPr lang="en-US" dirty="0" smtClean="0"/>
              <a:t>Changes in vitals signs over time is indicative of significant injury. Abnormal respiratory rates have been shown to be associated with thoracic injuries. </a:t>
            </a:r>
          </a:p>
          <a:p>
            <a:pPr eaLnBrk="1" hangingPunct="1">
              <a:spcBef>
                <a:spcPct val="0"/>
              </a:spcBef>
            </a:pPr>
            <a:endParaRPr lang="en-US" dirty="0" smtClean="0"/>
          </a:p>
          <a:p>
            <a:pPr eaLnBrk="1" hangingPunct="1">
              <a:spcBef>
                <a:spcPct val="0"/>
              </a:spcBef>
            </a:pPr>
            <a:r>
              <a:rPr lang="en-US" dirty="0" smtClean="0"/>
              <a:t>The signs and symptoms of thoracic injury are not different from the adult population. Signs and symptoms of flail chest, cardiac tamponade, and great vessel injury are not all that different than you would see in an adult with the same injuries              Mendez, 2011</a:t>
            </a:r>
          </a:p>
        </p:txBody>
      </p:sp>
      <p:sp>
        <p:nvSpPr>
          <p:cNvPr id="79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6984F9-6DB3-43D5-AE0C-B9B641AC9653}" type="slidenum">
              <a:rPr lang="en-US" smtClean="0"/>
              <a:pPr fontAlgn="base">
                <a:spcBef>
                  <a:spcPct val="0"/>
                </a:spcBef>
                <a:spcAft>
                  <a:spcPct val="0"/>
                </a:spcAft>
                <a:defRPr/>
              </a:pPr>
              <a:t>28</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 CXR is an inexpensive, easy to obtain,  and can identify many life threatening injuries including significant pneumo or hemothorax. </a:t>
            </a:r>
          </a:p>
          <a:p>
            <a:pPr eaLnBrk="1" hangingPunct="1">
              <a:spcBef>
                <a:spcPct val="0"/>
              </a:spcBef>
            </a:pPr>
            <a:endParaRPr lang="en-US" dirty="0" smtClean="0"/>
          </a:p>
          <a:p>
            <a:pPr eaLnBrk="1" hangingPunct="1">
              <a:spcBef>
                <a:spcPct val="0"/>
              </a:spcBef>
            </a:pPr>
            <a:r>
              <a:rPr lang="en-US" dirty="0" smtClean="0"/>
              <a:t>Although CT is an adjunct for thoracic trauma diagnosis, the use of CT and what it tells the provider versus the risk of radiology exposure must be considered. When in doubt, scan but use CT prudently in the pediatric population. Indications for thoracic CT include concern for aortic injury, signs of great vessel injury, or suspicion for tracheobronchial injury</a:t>
            </a:r>
          </a:p>
          <a:p>
            <a:pPr eaLnBrk="1" hangingPunct="1">
              <a:spcBef>
                <a:spcPct val="0"/>
              </a:spcBef>
            </a:pPr>
            <a:endParaRPr lang="en-US" dirty="0" smtClean="0"/>
          </a:p>
          <a:p>
            <a:pPr eaLnBrk="1" hangingPunct="1">
              <a:spcBef>
                <a:spcPct val="0"/>
              </a:spcBef>
            </a:pPr>
            <a:r>
              <a:rPr lang="en-US" dirty="0" smtClean="0"/>
              <a:t>An EKG should be done on every child with anterior chest trauma, a sternal fracture, or has an arrhythmia (including unexplained tachycardia)</a:t>
            </a:r>
          </a:p>
          <a:p>
            <a:pPr eaLnBrk="1" hangingPunct="1">
              <a:spcBef>
                <a:spcPct val="0"/>
              </a:spcBef>
            </a:pPr>
            <a:endParaRPr lang="en-US" dirty="0" smtClean="0"/>
          </a:p>
          <a:p>
            <a:pPr eaLnBrk="1" hangingPunct="1">
              <a:spcBef>
                <a:spcPct val="0"/>
              </a:spcBef>
            </a:pPr>
            <a:r>
              <a:rPr lang="en-US" dirty="0" smtClean="0"/>
              <a:t>An echo should be performed with any concern for cardiac injury</a:t>
            </a:r>
          </a:p>
          <a:p>
            <a:pPr eaLnBrk="1" hangingPunct="1">
              <a:spcBef>
                <a:spcPct val="0"/>
              </a:spcBef>
            </a:pPr>
            <a:endParaRPr lang="en-US" dirty="0" smtClean="0"/>
          </a:p>
          <a:p>
            <a:pPr eaLnBrk="1" hangingPunct="1">
              <a:spcBef>
                <a:spcPct val="0"/>
              </a:spcBef>
            </a:pPr>
            <a:r>
              <a:rPr lang="en-US" dirty="0" smtClean="0"/>
              <a:t>Minimum labs should be hematocrit, type and screen, and urinalysis. Troponin levels can be drawn when there is a concern for cardiac injury</a:t>
            </a:r>
          </a:p>
          <a:p>
            <a:pPr eaLnBrk="1" hangingPunct="1">
              <a:spcBef>
                <a:spcPct val="0"/>
              </a:spcBef>
            </a:pPr>
            <a:r>
              <a:rPr lang="en-US" dirty="0" smtClean="0"/>
              <a:t>Mendez (2011)</a:t>
            </a:r>
          </a:p>
        </p:txBody>
      </p:sp>
      <p:sp>
        <p:nvSpPr>
          <p:cNvPr id="80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20DBD7-C03C-470D-BE74-DDEB9144FE44}" type="slidenum">
              <a:rPr lang="en-US" smtClean="0"/>
              <a:pPr fontAlgn="base">
                <a:spcBef>
                  <a:spcPct val="0"/>
                </a:spcBef>
                <a:spcAft>
                  <a:spcPct val="0"/>
                </a:spcAft>
                <a:defRPr/>
              </a:pPr>
              <a:t>29</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48F0239B-1D80-4F4A-A2E6-5B3218832425}" type="slidenum">
              <a:rPr lang="en-US" smtClean="0"/>
              <a:pPr>
                <a:defRPr/>
              </a:pPr>
              <a:t>3</a:t>
            </a:fld>
            <a:endParaRPr lang="en-US" dirty="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Abdominal injuries account for 8-10% of all trauma admissions. The cause of abdominal trauma in kids  is primarily blunt MOI (80%). Saxena (2010) notes the following injuries: lever (22%), small bowel (18%), colon (16%), stomach (10%), spleen (9%) and kidneys (9%).</a:t>
            </a:r>
          </a:p>
        </p:txBody>
      </p:sp>
      <p:sp>
        <p:nvSpPr>
          <p:cNvPr id="81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9CA3EB-FF19-4B9D-9178-CCF4FB5BFF33}" type="slidenum">
              <a:rPr lang="en-US" smtClean="0"/>
              <a:pPr fontAlgn="base">
                <a:spcBef>
                  <a:spcPct val="0"/>
                </a:spcBef>
                <a:spcAft>
                  <a:spcPct val="0"/>
                </a:spcAft>
                <a:defRPr/>
              </a:pPr>
              <a:t>30</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xfrm>
            <a:off x="731520" y="4560570"/>
            <a:ext cx="5852160" cy="4560570"/>
          </a:xfrm>
          <a:noFill/>
        </p:spPr>
        <p:txBody>
          <a:bodyPr wrap="square" numCol="1" anchor="t" anchorCtr="0" compatLnSpc="1">
            <a:prstTxWarp prst="textNoShape">
              <a:avLst/>
            </a:prstTxWarp>
          </a:bodyPr>
          <a:lstStyle/>
          <a:p>
            <a:pPr eaLnBrk="1" hangingPunct="1">
              <a:spcBef>
                <a:spcPct val="0"/>
              </a:spcBef>
            </a:pPr>
            <a:r>
              <a:rPr lang="en-US" dirty="0" smtClean="0"/>
              <a:t>Children are still not little adults. Their musculature is thinner and provides less protection, especially in the younger child (under 2 years).</a:t>
            </a:r>
          </a:p>
          <a:p>
            <a:pPr eaLnBrk="1" hangingPunct="1">
              <a:spcBef>
                <a:spcPct val="0"/>
              </a:spcBef>
            </a:pPr>
            <a:endParaRPr lang="en-US" dirty="0" smtClean="0"/>
          </a:p>
          <a:p>
            <a:pPr eaLnBrk="1" hangingPunct="1">
              <a:spcBef>
                <a:spcPct val="0"/>
              </a:spcBef>
            </a:pPr>
            <a:r>
              <a:rPr lang="en-US" dirty="0" smtClean="0"/>
              <a:t>The ribs are less likely to fracture but their compliance makes them less protective in providing protection to the abdominal organs.</a:t>
            </a:r>
          </a:p>
          <a:p>
            <a:pPr eaLnBrk="1" hangingPunct="1">
              <a:spcBef>
                <a:spcPct val="0"/>
              </a:spcBef>
            </a:pPr>
            <a:endParaRPr lang="en-US" dirty="0" smtClean="0"/>
          </a:p>
          <a:p>
            <a:pPr eaLnBrk="1" hangingPunct="1">
              <a:spcBef>
                <a:spcPct val="0"/>
              </a:spcBef>
            </a:pPr>
            <a:r>
              <a:rPr lang="en-US" dirty="0" smtClean="0"/>
              <a:t>The relative size of the abdominal organs makes them a high risk for injury. They are less protected.</a:t>
            </a:r>
          </a:p>
          <a:p>
            <a:pPr eaLnBrk="1" hangingPunct="1">
              <a:spcBef>
                <a:spcPct val="0"/>
              </a:spcBef>
            </a:pPr>
            <a:endParaRPr lang="en-US" dirty="0" smtClean="0"/>
          </a:p>
          <a:p>
            <a:pPr eaLnBrk="1" hangingPunct="1">
              <a:spcBef>
                <a:spcPct val="0"/>
              </a:spcBef>
            </a:pPr>
            <a:r>
              <a:rPr lang="en-US" dirty="0" smtClean="0"/>
              <a:t>The pediatric patient has less body fat and more elastic attachments which contribute to the body’s ability to absorb energy and protect the abdominal organs.</a:t>
            </a:r>
          </a:p>
          <a:p>
            <a:pPr eaLnBrk="1" hangingPunct="1">
              <a:spcBef>
                <a:spcPct val="0"/>
              </a:spcBef>
            </a:pPr>
            <a:endParaRPr lang="en-US" dirty="0" smtClean="0"/>
          </a:p>
          <a:p>
            <a:pPr eaLnBrk="1" hangingPunct="1">
              <a:spcBef>
                <a:spcPct val="0"/>
              </a:spcBef>
            </a:pPr>
            <a:r>
              <a:rPr lang="en-US" dirty="0" smtClean="0"/>
              <a:t>The intestine is not fully attached making it more vulnerable to acceleration/deceleration/compression mechanisms</a:t>
            </a:r>
          </a:p>
          <a:p>
            <a:pPr eaLnBrk="1" hangingPunct="1">
              <a:spcBef>
                <a:spcPct val="0"/>
              </a:spcBef>
            </a:pPr>
            <a:endParaRPr lang="en-US" dirty="0" smtClean="0"/>
          </a:p>
          <a:p>
            <a:pPr eaLnBrk="1" hangingPunct="1">
              <a:spcBef>
                <a:spcPct val="0"/>
              </a:spcBef>
            </a:pPr>
            <a:r>
              <a:rPr lang="en-US" dirty="0" smtClean="0"/>
              <a:t>The bladder in the pediatric patient extends to the umbilicus at birth. As a child ages the bladder does descend to the retropubic position but it is at high risk of injury in the younger pediatric patient.</a:t>
            </a:r>
          </a:p>
          <a:p>
            <a:pPr eaLnBrk="1" hangingPunct="1">
              <a:spcBef>
                <a:spcPct val="0"/>
              </a:spcBef>
            </a:pPr>
            <a:endParaRPr lang="en-US" dirty="0" smtClean="0"/>
          </a:p>
          <a:p>
            <a:pPr eaLnBrk="1" hangingPunct="1">
              <a:spcBef>
                <a:spcPct val="0"/>
              </a:spcBef>
            </a:pPr>
            <a:r>
              <a:rPr lang="en-US" dirty="0" smtClean="0"/>
              <a:t>Finally, a disproportionate large body surface and less thermoregulation makes the pediatric patient at very high risk for hypothermia and secondary injury.</a:t>
            </a:r>
          </a:p>
          <a:p>
            <a:pPr eaLnBrk="1" hangingPunct="1">
              <a:spcBef>
                <a:spcPct val="0"/>
              </a:spcBef>
            </a:pPr>
            <a:endParaRPr lang="en-US" dirty="0"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B8B48C-EF71-4128-83A8-C67681D80B62}" type="slidenum">
              <a:rPr lang="en-US" smtClean="0"/>
              <a:pPr fontAlgn="base">
                <a:spcBef>
                  <a:spcPct val="0"/>
                </a:spcBef>
                <a:spcAft>
                  <a:spcPct val="0"/>
                </a:spcAft>
                <a:defRPr/>
              </a:pPr>
              <a:t>31</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Children restrained in lap belts only are at very high risk for lap belt syndrome which is abdominal injuries and lumbar spine fractures. This is caused by the poor fit of a lap belt and the compression exerted during MVC. </a:t>
            </a:r>
          </a:p>
          <a:p>
            <a:pPr eaLnBrk="1" hangingPunct="1">
              <a:spcBef>
                <a:spcPct val="0"/>
              </a:spcBef>
            </a:pPr>
            <a:endParaRPr lang="en-US" dirty="0" smtClean="0"/>
          </a:p>
          <a:p>
            <a:pPr eaLnBrk="1" hangingPunct="1">
              <a:spcBef>
                <a:spcPct val="0"/>
              </a:spcBef>
            </a:pPr>
            <a:r>
              <a:rPr lang="en-US" dirty="0" smtClean="0"/>
              <a:t>Most solid organ injury in the pediatric population is managed non operatively with close monitoring for change in hemodynamic stability. </a:t>
            </a:r>
          </a:p>
          <a:p>
            <a:pPr eaLnBrk="1" hangingPunct="1">
              <a:spcBef>
                <a:spcPct val="0"/>
              </a:spcBef>
            </a:pPr>
            <a:endParaRPr lang="en-US" dirty="0" smtClean="0"/>
          </a:p>
          <a:p>
            <a:pPr eaLnBrk="1" hangingPunct="1">
              <a:spcBef>
                <a:spcPct val="0"/>
              </a:spcBef>
            </a:pPr>
            <a:r>
              <a:rPr lang="en-US" dirty="0" smtClean="0"/>
              <a:t>Hollow organ injuries are often missed and require operative intervention.</a:t>
            </a:r>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35DAC2-AF63-4200-9E86-902F8733A069}" type="slidenum">
              <a:rPr lang="en-US" smtClean="0"/>
              <a:pPr fontAlgn="base">
                <a:spcBef>
                  <a:spcPct val="0"/>
                </a:spcBef>
                <a:spcAft>
                  <a:spcPct val="0"/>
                </a:spcAft>
                <a:defRPr/>
              </a:pPr>
              <a:t>32</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Inspect for signs of abdominal injury. Bruises and abrasions may indicate underlying abdominal injury.</a:t>
            </a:r>
          </a:p>
          <a:p>
            <a:pPr eaLnBrk="1" hangingPunct="1">
              <a:spcBef>
                <a:spcPct val="0"/>
              </a:spcBef>
            </a:pPr>
            <a:endParaRPr lang="en-US" dirty="0" smtClean="0"/>
          </a:p>
          <a:p>
            <a:pPr eaLnBrk="1" hangingPunct="1">
              <a:spcBef>
                <a:spcPct val="0"/>
              </a:spcBef>
            </a:pPr>
            <a:r>
              <a:rPr lang="en-US" dirty="0" smtClean="0"/>
              <a:t>Distention may be indicative of intra-abdominal bleeding. A scaphoid abdomen may indicate traumatic diaphragmatic rupture.</a:t>
            </a:r>
          </a:p>
          <a:p>
            <a:pPr eaLnBrk="1" hangingPunct="1">
              <a:spcBef>
                <a:spcPct val="0"/>
              </a:spcBef>
            </a:pPr>
            <a:endParaRPr lang="en-US" dirty="0" smtClean="0"/>
          </a:p>
          <a:p>
            <a:pPr eaLnBrk="1" hangingPunct="1">
              <a:spcBef>
                <a:spcPct val="0"/>
              </a:spcBef>
            </a:pPr>
            <a:r>
              <a:rPr lang="en-US" dirty="0" smtClean="0"/>
              <a:t>Tenderness on palpation requires further diagnostics to determine presence of injuries. </a:t>
            </a:r>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862295-C233-4718-B882-6F1558A1CCAD}" type="slidenum">
              <a:rPr lang="en-US" smtClean="0"/>
              <a:pPr fontAlgn="base">
                <a:spcBef>
                  <a:spcPct val="0"/>
                </a:spcBef>
                <a:spcAft>
                  <a:spcPct val="0"/>
                </a:spcAft>
                <a:defRPr/>
              </a:pPr>
              <a:t>33</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CT is the gold standard for evaluation of pediatric abdominal injury. Both oral and IV contrast should be administered for the best evaluation though oral contrast should be used judiciously related to the delay to exam as well as the risk of aspiration.</a:t>
            </a:r>
          </a:p>
          <a:p>
            <a:pPr eaLnBrk="1" hangingPunct="1">
              <a:spcBef>
                <a:spcPct val="0"/>
              </a:spcBef>
            </a:pPr>
            <a:endParaRPr lang="en-US" dirty="0" smtClean="0"/>
          </a:p>
          <a:p>
            <a:pPr eaLnBrk="1" hangingPunct="1">
              <a:spcBef>
                <a:spcPct val="0"/>
              </a:spcBef>
            </a:pPr>
            <a:r>
              <a:rPr lang="en-US" dirty="0" smtClean="0"/>
              <a:t>The use of FAST in the pediatric patient is still unclear. Although highly sensitive  for free fluid, the exam lacks specificity and is therefore not particularly useful in pediatric abdominal trauma as most abdominal trauma is nonoperative in the pediatric population.</a:t>
            </a:r>
          </a:p>
          <a:p>
            <a:pPr eaLnBrk="1" hangingPunct="1">
              <a:spcBef>
                <a:spcPct val="0"/>
              </a:spcBef>
            </a:pPr>
            <a:endParaRPr lang="en-US" dirty="0" smtClean="0"/>
          </a:p>
          <a:p>
            <a:pPr eaLnBrk="1" hangingPunct="1">
              <a:spcBef>
                <a:spcPct val="0"/>
              </a:spcBef>
            </a:pPr>
            <a:r>
              <a:rPr lang="en-US" dirty="0" smtClean="0"/>
              <a:t>Labs appropriate for abdominal injury include CBC and urinalysis. LFTs and pancreatic enzymes may be useful but not usually in the initial evaluation of abdominal injury. </a:t>
            </a:r>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652DFE-D69F-464D-BFE8-4436E4DA5965}" type="slidenum">
              <a:rPr lang="en-US" smtClean="0"/>
              <a:pPr fontAlgn="base">
                <a:spcBef>
                  <a:spcPct val="0"/>
                </a:spcBef>
                <a:spcAft>
                  <a:spcPct val="0"/>
                </a:spcAft>
                <a:defRPr/>
              </a:pPr>
              <a:t>34</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-Airways are smaller and more easily occluded with secretions.  Respiratory rates are higher.  Tidal volumes are lower.  </a:t>
            </a:r>
          </a:p>
          <a:p>
            <a:pPr eaLnBrk="1" hangingPunct="1">
              <a:spcBef>
                <a:spcPct val="0"/>
              </a:spcBef>
            </a:pPr>
            <a:r>
              <a:rPr lang="en-US" dirty="0" smtClean="0"/>
              <a:t> BVM ventilation requires practice.  </a:t>
            </a:r>
          </a:p>
          <a:p>
            <a:pPr eaLnBrk="1" hangingPunct="1">
              <a:spcBef>
                <a:spcPct val="0"/>
              </a:spcBef>
            </a:pPr>
            <a:r>
              <a:rPr lang="en-US" dirty="0" smtClean="0"/>
              <a:t>-Heart rates are higher and ability to compensate for fluid/blood loss is significant by increasing HR and increasing peripheral vascular resistance.    Skin signs a better gauge of perfusion than blood pressure in shock.  Circulating blood volume is 75-85ml/kg.  </a:t>
            </a:r>
          </a:p>
          <a:p>
            <a:pPr eaLnBrk="1" hangingPunct="1">
              <a:spcBef>
                <a:spcPct val="0"/>
              </a:spcBef>
            </a:pPr>
            <a:r>
              <a:rPr lang="en-US" dirty="0" smtClean="0"/>
              <a:t>-Body surface area is higher in small infants and children.  Significant potential for heat and fluid loss with burns and for hypothermia with exposure.  </a:t>
            </a:r>
          </a:p>
          <a:p>
            <a:pPr eaLnBrk="1" hangingPunct="1">
              <a:spcBef>
                <a:spcPct val="0"/>
              </a:spcBef>
            </a:pPr>
            <a:r>
              <a:rPr lang="en-US" dirty="0" smtClean="0"/>
              <a:t>-Burn resuscitation formulas are different for children.  Rule of 9’s, Parkland Formula for estimate percentage of burns based on weight and body surface area burned.  </a:t>
            </a:r>
          </a:p>
          <a:p>
            <a:pPr eaLnBrk="1" hangingPunct="1">
              <a:spcBef>
                <a:spcPct val="0"/>
              </a:spcBef>
            </a:pPr>
            <a:endParaRPr lang="en-US" dirty="0" smtClean="0"/>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DA0352-F57C-4F78-97AC-771B76067E94}" type="slidenum">
              <a:rPr lang="en-US" smtClean="0"/>
              <a:pPr fontAlgn="base">
                <a:spcBef>
                  <a:spcPct val="0"/>
                </a:spcBef>
                <a:spcAft>
                  <a:spcPct val="0"/>
                </a:spcAft>
                <a:defRPr/>
              </a:pPr>
              <a:t>35</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-Suspicious injuries in children, especially young infants and toddlers, need to be investigated by a knowledgeable team.</a:t>
            </a:r>
          </a:p>
          <a:p>
            <a:pPr eaLnBrk="1" hangingPunct="1">
              <a:spcBef>
                <a:spcPct val="0"/>
              </a:spcBef>
            </a:pPr>
            <a:r>
              <a:rPr lang="en-US" dirty="0" smtClean="0"/>
              <a:t>-Advocacy must be provided both to the patient and to any other children in the patient’s home or environment of injury.</a:t>
            </a:r>
          </a:p>
          <a:p>
            <a:pPr eaLnBrk="1" hangingPunct="1">
              <a:spcBef>
                <a:spcPct val="0"/>
              </a:spcBef>
            </a:pPr>
            <a:r>
              <a:rPr lang="en-US" dirty="0" smtClean="0"/>
              <a:t>-Multidisciplinary teams of front-line clinicians, child protection teams and local/regional child protection services collaborating together are key to protecting this vulnerable population.</a:t>
            </a:r>
          </a:p>
          <a:p>
            <a:pPr eaLnBrk="1" hangingPunct="1">
              <a:spcBef>
                <a:spcPct val="0"/>
              </a:spcBef>
            </a:pPr>
            <a:r>
              <a:rPr lang="en-US" dirty="0" smtClean="0"/>
              <a:t>-The fatality rate in abused children is disproportionately  higher than any other mechanism of injury group. (Chadwick,Castillo,Kuelbs, et al, 2010)</a:t>
            </a:r>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FF95E6-C198-4766-9015-CBD75E708EC9}" type="slidenum">
              <a:rPr lang="en-US" smtClean="0"/>
              <a:pPr fontAlgn="base">
                <a:spcBef>
                  <a:spcPct val="0"/>
                </a:spcBef>
                <a:spcAft>
                  <a:spcPct val="0"/>
                </a:spcAft>
                <a:defRPr/>
              </a:pPr>
              <a:t>36</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681D784-4F05-40E8-AB95-374CA209E1C5}" type="slidenum">
              <a:rPr lang="en-US" smtClean="0"/>
              <a:pPr fontAlgn="base">
                <a:spcBef>
                  <a:spcPct val="0"/>
                </a:spcBef>
                <a:spcAft>
                  <a:spcPct val="0"/>
                </a:spcAft>
                <a:defRPr/>
              </a:pPr>
              <a:t>37</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defTabSz="966612" eaLnBrk="1" hangingPunct="1">
              <a:spcBef>
                <a:spcPct val="0"/>
              </a:spcBef>
              <a:defRPr/>
            </a:pPr>
            <a:r>
              <a:rPr lang="en-US" sz="1300" dirty="0"/>
              <a:t>In infants,  children less than 3 years old and developmentally disabled patients, appropriate pain scales focus primarily on assessment of crying, vital signs, facial expression, sleep, and consolability.</a:t>
            </a:r>
          </a:p>
          <a:p>
            <a:pPr eaLnBrk="1" hangingPunct="1">
              <a:spcBef>
                <a:spcPct val="0"/>
              </a:spcBef>
            </a:pPr>
            <a:r>
              <a:rPr lang="en-US" dirty="0" smtClean="0"/>
              <a:t>Examples of pain scales for infants and children less than 3 include: CRIES Scale-Pain Assessment Tool; NIPS Neonatal/Infants Pain Scale; and FLACC Face, Legs, Activity, Crying and Consolability Scale.</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Self reporting tools include the Wong-Baker Faces Scale, the Bieri Modified Faces Scale and a Visual Analogue Scale.</a:t>
            </a:r>
          </a:p>
          <a:p>
            <a:pPr eaLnBrk="1" hangingPunct="1">
              <a:spcBef>
                <a:spcPct val="0"/>
              </a:spcBef>
            </a:pPr>
            <a:endParaRPr lang="en-US" dirty="0"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E57C7F-88D9-4A43-B393-D68DC106C99B}" type="slidenum">
              <a:rPr lang="en-US" smtClean="0"/>
              <a:pPr fontAlgn="base">
                <a:spcBef>
                  <a:spcPct val="0"/>
                </a:spcBef>
                <a:spcAft>
                  <a:spcPct val="0"/>
                </a:spcAft>
                <a:defRPr/>
              </a:pPr>
              <a:t>38</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latin typeface="Arial" pitchFamily="34" charset="0"/>
                <a:cs typeface="Arial" pitchFamily="34" charset="0"/>
              </a:rPr>
              <a:t>-Special attention needed to assess and treat pain in all ages of children.  </a:t>
            </a:r>
          </a:p>
          <a:p>
            <a:pPr eaLnBrk="1" hangingPunct="1">
              <a:spcBef>
                <a:spcPct val="0"/>
              </a:spcBef>
            </a:pPr>
            <a:r>
              <a:rPr lang="en-US" dirty="0" smtClean="0">
                <a:latin typeface="Arial" pitchFamily="34" charset="0"/>
                <a:cs typeface="Arial" pitchFamily="34" charset="0"/>
              </a:rPr>
              <a:t>-Much lower rates of DVT, pneumonia and decubitus in children.</a:t>
            </a:r>
            <a:r>
              <a:rPr lang="en-US" dirty="0" smtClean="0">
                <a:solidFill>
                  <a:schemeClr val="tx1"/>
                </a:solidFill>
                <a:latin typeface="Arial" pitchFamily="34" charset="0"/>
                <a:cs typeface="Arial" pitchFamily="34" charset="0"/>
              </a:rPr>
              <a:t> Need special vigilance with non-ambulatory children or toddlers to rule out lower extremity injuries with significant  mechanisms of injury</a:t>
            </a:r>
            <a:endParaRPr lang="en-US" dirty="0" smtClean="0">
              <a:latin typeface="Arial" pitchFamily="34" charset="0"/>
              <a:cs typeface="Arial" pitchFamily="34" charset="0"/>
            </a:endParaRPr>
          </a:p>
          <a:p>
            <a:pPr eaLnBrk="1" hangingPunct="1">
              <a:spcBef>
                <a:spcPct val="0"/>
              </a:spcBef>
            </a:pPr>
            <a:r>
              <a:rPr lang="en-US" b="1" dirty="0" smtClean="0">
                <a:latin typeface="Arial" pitchFamily="34" charset="0"/>
                <a:cs typeface="Arial" pitchFamily="34" charset="0"/>
              </a:rPr>
              <a:t>-Ambulate all ambulatory children prior to discharging from the ED to assess for occult orthopedic injuries. </a:t>
            </a:r>
          </a:p>
          <a:p>
            <a:pPr eaLnBrk="1" hangingPunct="1">
              <a:spcBef>
                <a:spcPct val="0"/>
              </a:spcBef>
            </a:pPr>
            <a:r>
              <a:rPr lang="en-US" dirty="0" smtClean="0">
                <a:latin typeface="Arial" pitchFamily="34" charset="0"/>
                <a:cs typeface="Arial" pitchFamily="34" charset="0"/>
              </a:rPr>
              <a:t>-Be judicious in the use of CT scanning and doses used for scanning.  There are commercial software products available for CT scanners to decrease the level of radiation exposure on children based on size/weight.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a:t>
            </a:r>
            <a:r>
              <a:rPr lang="en-US" b="1" dirty="0" smtClean="0">
                <a:latin typeface="Arial" pitchFamily="34" charset="0"/>
                <a:cs typeface="Arial" pitchFamily="34" charset="0"/>
              </a:rPr>
              <a:t>Do you know if your hospital has this software….does your radiology have pediatric protocols for CT?  For radiation</a:t>
            </a:r>
            <a:r>
              <a:rPr lang="en-US" b="1" baseline="0" dirty="0" smtClean="0">
                <a:latin typeface="Arial" pitchFamily="34" charset="0"/>
                <a:cs typeface="Arial" pitchFamily="34" charset="0"/>
              </a:rPr>
              <a:t> exposure</a:t>
            </a:r>
            <a:r>
              <a:rPr lang="en-US" b="1" baseline="0" dirty="0" smtClean="0"/>
              <a:t>?</a:t>
            </a:r>
            <a:endParaRPr lang="en-US" dirty="0" smtClean="0"/>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ADEA5A-B23F-4D74-9FB6-0A326C836395}" type="slidenum">
              <a:rPr lang="en-US" smtClean="0"/>
              <a:pPr fontAlgn="base">
                <a:spcBef>
                  <a:spcPct val="0"/>
                </a:spcBef>
                <a:spcAft>
                  <a:spcPct val="0"/>
                </a:spcAft>
                <a:defRPr/>
              </a:pPr>
              <a:t>39</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Statistics from </a:t>
            </a:r>
            <a:r>
              <a:rPr lang="en-US" dirty="0" smtClean="0">
                <a:latin typeface="Arial" charset="0"/>
                <a:cs typeface="Arial" charset="0"/>
              </a:rPr>
              <a:t>CDC, National Center for Injury Prevention and Control</a:t>
            </a: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EC1F7D2E-0DDC-4E6C-9738-6225804C4472}" type="slidenum">
              <a:rPr lang="en-US" smtClean="0"/>
              <a:pPr>
                <a:defRPr/>
              </a:pPr>
              <a:t>4</a:t>
            </a:fld>
            <a:endParaRPr lang="en-US" dirty="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106E6D-21F2-42DA-8E0D-C2BDD26FCBDD}" type="slidenum">
              <a:rPr lang="en-US" smtClean="0"/>
              <a:pPr>
                <a:defRPr/>
              </a:pPr>
              <a:t>40</a:t>
            </a:fld>
            <a:endParaRPr lang="en-US" dirty="0"/>
          </a:p>
        </p:txBody>
      </p:sp>
      <p:sp>
        <p:nvSpPr>
          <p:cNvPr id="5" name="Footer Placeholder 4"/>
          <p:cNvSpPr>
            <a:spLocks noGrp="1"/>
          </p:cNvSpPr>
          <p:nvPr>
            <p:ph type="ftr" sz="quarter" idx="11"/>
          </p:nvPr>
        </p:nvSpPr>
        <p:spPr/>
        <p:txBody>
          <a:bodyPr/>
          <a:lstStyle/>
          <a:p>
            <a:pPr>
              <a:defRPr/>
            </a:pPr>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15_Pediatric Trauma</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Transport Mode – specialty transport team?  Air versus ground transport?  </a:t>
            </a:r>
            <a:r>
              <a:rPr lang="en-US" b="1" dirty="0" smtClean="0"/>
              <a:t>What are your protocols? </a:t>
            </a:r>
            <a:endParaRPr lang="en-US" dirty="0" smtClean="0"/>
          </a:p>
          <a:p>
            <a:r>
              <a:rPr lang="en-US" dirty="0" smtClean="0"/>
              <a:t>Diagnostics – what should I do before the patient leaves?</a:t>
            </a:r>
          </a:p>
          <a:p>
            <a:r>
              <a:rPr lang="en-US" dirty="0" smtClean="0"/>
              <a:t>Airway, Breathing, Circulation, IV access, sedation, pain control, cervical spine immobilization</a:t>
            </a:r>
          </a:p>
          <a:p>
            <a:r>
              <a:rPr lang="en-US" dirty="0" smtClean="0"/>
              <a:t>Family centered care</a:t>
            </a:r>
            <a:endParaRPr lang="en-US" dirty="0"/>
          </a:p>
        </p:txBody>
      </p:sp>
      <p:sp>
        <p:nvSpPr>
          <p:cNvPr id="4" name="Slide Number Placeholder 3"/>
          <p:cNvSpPr>
            <a:spLocks noGrp="1"/>
          </p:cNvSpPr>
          <p:nvPr>
            <p:ph type="sldNum" sz="quarter" idx="10"/>
          </p:nvPr>
        </p:nvSpPr>
        <p:spPr/>
        <p:txBody>
          <a:bodyPr/>
          <a:lstStyle/>
          <a:p>
            <a:pPr>
              <a:defRPr/>
            </a:pPr>
            <a:fld id="{8A106E6D-21F2-42DA-8E0D-C2BDD26FCBDD}" type="slidenum">
              <a:rPr lang="en-US" smtClean="0"/>
              <a:pPr>
                <a:defRPr/>
              </a:pPr>
              <a:t>41</a:t>
            </a:fld>
            <a:endParaRPr lang="en-US" dirty="0"/>
          </a:p>
        </p:txBody>
      </p:sp>
      <p:sp>
        <p:nvSpPr>
          <p:cNvPr id="5" name="Footer Placeholder 4"/>
          <p:cNvSpPr>
            <a:spLocks noGrp="1"/>
          </p:cNvSpPr>
          <p:nvPr>
            <p:ph type="ftr" sz="quarter" idx="11"/>
          </p:nvPr>
        </p:nvSpPr>
        <p:spPr/>
        <p:txBody>
          <a:bodyPr/>
          <a:lstStyle/>
          <a:p>
            <a:pPr>
              <a:defRPr/>
            </a:pPr>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15_Pediatric Trauma</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See referenced articles.  </a:t>
            </a:r>
          </a:p>
        </p:txBody>
      </p:sp>
      <p:sp>
        <p:nvSpPr>
          <p:cNvPr id="92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757FFA-F252-479F-85AF-6258F5B82F7B}" type="slidenum">
              <a:rPr lang="en-US" smtClean="0"/>
              <a:pPr fontAlgn="base">
                <a:spcBef>
                  <a:spcPct val="0"/>
                </a:spcBef>
                <a:spcAft>
                  <a:spcPct val="0"/>
                </a:spcAft>
                <a:defRPr/>
              </a:pPr>
              <a:t>42</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106E6D-21F2-42DA-8E0D-C2BDD26FCBDD}" type="slidenum">
              <a:rPr lang="en-US" smtClean="0"/>
              <a:pPr>
                <a:defRPr/>
              </a:pPr>
              <a:t>43</a:t>
            </a:fld>
            <a:endParaRPr lang="en-US" dirty="0"/>
          </a:p>
        </p:txBody>
      </p:sp>
      <p:sp>
        <p:nvSpPr>
          <p:cNvPr id="5" name="Footer Placeholder 4"/>
          <p:cNvSpPr>
            <a:spLocks noGrp="1"/>
          </p:cNvSpPr>
          <p:nvPr>
            <p:ph type="ftr" sz="quarter" idx="11"/>
          </p:nvPr>
        </p:nvSpPr>
        <p:spPr/>
        <p:txBody>
          <a:bodyPr/>
          <a:lstStyle/>
          <a:p>
            <a:pPr>
              <a:defRPr/>
            </a:pPr>
            <a:r>
              <a:rPr lang="en-US" smtClean="0"/>
              <a:t>STN E-Library 2012</a:t>
            </a:r>
            <a:endParaRPr lang="en-US" dirty="0"/>
          </a:p>
        </p:txBody>
      </p:sp>
      <p:sp>
        <p:nvSpPr>
          <p:cNvPr id="6" name="Header Placeholder 5"/>
          <p:cNvSpPr>
            <a:spLocks noGrp="1"/>
          </p:cNvSpPr>
          <p:nvPr>
            <p:ph type="hdr" sz="quarter" idx="12"/>
          </p:nvPr>
        </p:nvSpPr>
        <p:spPr/>
        <p:txBody>
          <a:bodyPr/>
          <a:lstStyle/>
          <a:p>
            <a:pPr>
              <a:defRPr/>
            </a:pPr>
            <a:r>
              <a:rPr lang="en-US" smtClean="0"/>
              <a:t>15_Pediatric Trauma</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It is important to understand and integrate the child’s development stage and goals of that stage into assessment and interventions to most effectively interact with children.</a:t>
            </a:r>
          </a:p>
          <a:p>
            <a:pPr eaLnBrk="1" hangingPunct="1">
              <a:spcBef>
                <a:spcPct val="0"/>
              </a:spcBef>
            </a:pPr>
            <a:r>
              <a:rPr lang="en-US" dirty="0" smtClean="0"/>
              <a:t>While the general ages noted on this slide for the various stages are the norm, age doesn’t always equate with developmental stage.  A big challenge in nursing is to effectively deal with the developmentally delayed child; to understand what their baseline is and to deal with them from that perspective.  </a:t>
            </a:r>
          </a:p>
        </p:txBody>
      </p:sp>
      <p:sp>
        <p:nvSpPr>
          <p:cNvPr id="61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489DF9-73D2-4388-BFE1-22F3024B7716}" type="slidenum">
              <a:rPr lang="en-US" smtClean="0"/>
              <a:pPr fontAlgn="base">
                <a:spcBef>
                  <a:spcPct val="0"/>
                </a:spcBef>
                <a:spcAft>
                  <a:spcPct val="0"/>
                </a:spcAft>
                <a:defRPr/>
              </a:pPr>
              <a:t>5</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defTabSz="966612" eaLnBrk="1" fontAlgn="auto" hangingPunct="1">
              <a:spcAft>
                <a:spcPts val="0"/>
              </a:spcAft>
              <a:buFont typeface="Arial" pitchFamily="34" charset="0"/>
              <a:buChar char="•"/>
              <a:defRPr/>
            </a:pPr>
            <a:r>
              <a:rPr lang="en-US" dirty="0" smtClean="0"/>
              <a:t>Don’t be distracted by the fact that the patient is a child.  Approach assessment systematically with the TNCC/ATLS primary and secondary survey.</a:t>
            </a:r>
          </a:p>
          <a:p>
            <a:pPr eaLnBrk="1" fontAlgn="auto" hangingPunct="1">
              <a:spcAft>
                <a:spcPts val="0"/>
              </a:spcAft>
              <a:buFont typeface="Arial" pitchFamily="34" charset="0"/>
              <a:buChar char="•"/>
              <a:defRPr/>
            </a:pPr>
            <a:r>
              <a:rPr lang="en-US" sz="1300" dirty="0"/>
              <a:t>Initial “quick look” before approaching or touching the child, especially the fearful or young child</a:t>
            </a:r>
          </a:p>
          <a:p>
            <a:pPr eaLnBrk="1" fontAlgn="auto" hangingPunct="1">
              <a:spcBef>
                <a:spcPts val="0"/>
              </a:spcBef>
              <a:spcAft>
                <a:spcPts val="0"/>
              </a:spcAft>
              <a:buFont typeface="Arial" pitchFamily="34" charset="0"/>
              <a:buChar char="•"/>
              <a:defRPr/>
            </a:pPr>
            <a:r>
              <a:rPr lang="en-US" sz="1300" dirty="0"/>
              <a:t>If possible, keep parent with the child during assessment </a:t>
            </a:r>
            <a:r>
              <a:rPr lang="en-US" dirty="0" smtClean="0"/>
              <a:t>Parental involvement is very helpful, when available, to help establish normal behavior and response. “Family presence” guidelines especially important in pediatric settings.  Helps to calm both parent and child.</a:t>
            </a:r>
          </a:p>
          <a:p>
            <a:pPr eaLnBrk="1" fontAlgn="auto" hangingPunct="1">
              <a:spcAft>
                <a:spcPts val="0"/>
              </a:spcAft>
              <a:buFont typeface="Arial" pitchFamily="34" charset="0"/>
              <a:buChar char="•"/>
              <a:defRPr/>
            </a:pPr>
            <a:r>
              <a:rPr lang="en-US" sz="1300" dirty="0"/>
              <a:t> Observe verbal cues</a:t>
            </a:r>
          </a:p>
          <a:p>
            <a:pPr eaLnBrk="1" fontAlgn="auto" hangingPunct="1">
              <a:spcAft>
                <a:spcPts val="0"/>
              </a:spcAft>
              <a:buFont typeface="Arial" pitchFamily="34" charset="0"/>
              <a:buChar char="•"/>
              <a:defRPr/>
            </a:pPr>
            <a:r>
              <a:rPr lang="en-US" sz="1300" dirty="0"/>
              <a:t>Observe non-verbal</a:t>
            </a:r>
          </a:p>
          <a:p>
            <a:pPr eaLnBrk="1" fontAlgn="auto" hangingPunct="1">
              <a:spcAft>
                <a:spcPts val="0"/>
              </a:spcAft>
              <a:buFont typeface="Arial" pitchFamily="34" charset="0"/>
              <a:buChar char="•"/>
              <a:defRPr/>
            </a:pPr>
            <a:r>
              <a:rPr lang="en-US" sz="1300" dirty="0"/>
              <a:t>Significant compensatory mechanisms present in children</a:t>
            </a:r>
          </a:p>
          <a:p>
            <a:pPr eaLnBrk="1" fontAlgn="auto" hangingPunct="1">
              <a:spcBef>
                <a:spcPts val="0"/>
              </a:spcBef>
              <a:spcAft>
                <a:spcPts val="0"/>
              </a:spcAft>
              <a:buFont typeface="Arial" pitchFamily="34" charset="0"/>
              <a:buChar char="•"/>
              <a:defRPr/>
            </a:pPr>
            <a:r>
              <a:rPr lang="en-US" dirty="0" smtClean="0"/>
              <a:t>Use special vigilance in establishing normal baselines and doing  assessments children with developmental delays.</a:t>
            </a:r>
          </a:p>
          <a:p>
            <a:pPr eaLnBrk="1" fontAlgn="auto" hangingPunct="1">
              <a:spcBef>
                <a:spcPts val="0"/>
              </a:spcBef>
              <a:spcAft>
                <a:spcPts val="0"/>
              </a:spcAft>
              <a:buFont typeface="Arial" pitchFamily="34" charset="0"/>
              <a:buChar char="•"/>
              <a:defRPr/>
            </a:pPr>
            <a:r>
              <a:rPr lang="en-US" dirty="0" smtClean="0"/>
              <a:t>Falling blood pressure is a late sign of shock in children.  Focus on evaluating skin signs and end organ perfusion in assessment.</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a:p>
        </p:txBody>
      </p:sp>
      <p:sp>
        <p:nvSpPr>
          <p:cNvPr id="62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E825FD-6770-4DAB-BC38-7E051F3BDA9D}" type="slidenum">
              <a:rPr lang="en-US" smtClean="0"/>
              <a:pPr fontAlgn="base">
                <a:spcBef>
                  <a:spcPct val="0"/>
                </a:spcBef>
                <a:spcAft>
                  <a:spcPct val="0"/>
                </a:spcAft>
                <a:defRPr/>
              </a:pPr>
              <a:t>6</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4" name="Header Placeholder 3"/>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xfrm>
            <a:off x="731520" y="4560570"/>
            <a:ext cx="5852160" cy="4812030"/>
          </a:xfrm>
          <a:noFill/>
        </p:spPr>
        <p:txBody>
          <a:bodyPr wrap="square" numCol="1" anchor="t" anchorCtr="0" compatLnSpc="1">
            <a:prstTxWarp prst="textNoShape">
              <a:avLst/>
            </a:prstTxWarp>
          </a:bodyPr>
          <a:lstStyle/>
          <a:p>
            <a:pPr eaLnBrk="1" hangingPunct="1">
              <a:spcBef>
                <a:spcPct val="0"/>
              </a:spcBef>
            </a:pPr>
            <a:r>
              <a:rPr lang="en-US" dirty="0"/>
              <a:t>Physical differences that affect the types of injuries that should be suspected when the child is being evaluated: </a:t>
            </a:r>
          </a:p>
          <a:p>
            <a:pPr eaLnBrk="1" hangingPunct="1">
              <a:spcBef>
                <a:spcPct val="0"/>
              </a:spcBef>
            </a:pPr>
            <a:r>
              <a:rPr lang="en-US" dirty="0"/>
              <a:t>  </a:t>
            </a:r>
          </a:p>
          <a:p>
            <a:pPr marL="0" lvl="1" eaLnBrk="1" hangingPunct="1">
              <a:spcBef>
                <a:spcPct val="0"/>
              </a:spcBef>
              <a:buFontTx/>
              <a:buChar char="•"/>
            </a:pPr>
            <a:r>
              <a:rPr lang="en-US" dirty="0"/>
              <a:t> the child’s larger head and the consequent higher center of gravity is the most important feature of children when you consider mechanism of injury and the types of injuries to be alert for.  A child will always lead with their head… in bike crashes, pedestrian injuries and car crashes, the most likely area to be injured is the head. </a:t>
            </a:r>
            <a:r>
              <a:rPr lang="en-US" dirty="0">
                <a:latin typeface="Arial" charset="0"/>
                <a:cs typeface="Arial" charset="0"/>
              </a:rPr>
              <a:t>Head/body proportion begin to be similar to adults at around age 12</a:t>
            </a:r>
          </a:p>
          <a:p>
            <a:pPr eaLnBrk="1" hangingPunct="1">
              <a:spcBef>
                <a:spcPct val="0"/>
              </a:spcBef>
              <a:buFontTx/>
              <a:buChar char="•"/>
            </a:pPr>
            <a:endParaRPr lang="en-US" dirty="0"/>
          </a:p>
          <a:p>
            <a:pPr eaLnBrk="1" hangingPunct="1">
              <a:spcBef>
                <a:spcPct val="0"/>
              </a:spcBef>
            </a:pPr>
            <a:r>
              <a:rPr lang="en-US" dirty="0"/>
              <a:t> </a:t>
            </a:r>
          </a:p>
          <a:p>
            <a:pPr marL="0" lvl="1" eaLnBrk="1" hangingPunct="1">
              <a:spcBef>
                <a:spcPct val="0"/>
              </a:spcBef>
              <a:buFontTx/>
              <a:buChar char="•"/>
            </a:pPr>
            <a:r>
              <a:rPr lang="en-US" dirty="0"/>
              <a:t>Ligamentous laxity and incomplete fusion of the vertebrae is particularly important to consider for the young child’s neck.  Not only do they have a larger, heavier head but their necks are weaker.  This is why it is recommended to keep children up to the age of 2 rear facing in an automobile. </a:t>
            </a:r>
            <a:r>
              <a:rPr lang="en-US" dirty="0">
                <a:latin typeface="Arial" charset="0"/>
                <a:cs typeface="Arial" charset="0"/>
              </a:rPr>
              <a:t>C-spine assumes adult characteristics at approximately age 8</a:t>
            </a:r>
          </a:p>
          <a:p>
            <a:pPr eaLnBrk="1" hangingPunct="1">
              <a:spcBef>
                <a:spcPct val="0"/>
              </a:spcBef>
              <a:buFontTx/>
              <a:buChar char="•"/>
            </a:pPr>
            <a:endParaRPr lang="en-US" dirty="0"/>
          </a:p>
          <a:p>
            <a:pPr eaLnBrk="1" hangingPunct="1">
              <a:spcBef>
                <a:spcPct val="0"/>
              </a:spcBef>
            </a:pPr>
            <a:endParaRPr lang="en-US" dirty="0"/>
          </a:p>
          <a:p>
            <a:pPr eaLnBrk="1" hangingPunct="1">
              <a:spcBef>
                <a:spcPct val="0"/>
              </a:spcBef>
              <a:buFontTx/>
              <a:buChar char="•"/>
            </a:pPr>
            <a:r>
              <a:rPr lang="en-US" dirty="0"/>
              <a:t>  Their bones are more compliant than adults.  They are less likely to sustain a fracture than an adult and the fractures they do sustain tend to be less complex.  Although this is beneficial at times, it may also lead to more organ injuries since the energy of a crash continues to travel… for example, in the case of chest trauma it is extremely rare to see a flail chest or even multiple rib fractures however pulmonary contusions are more common than in adults.  Even though fractures may be less complex they can also be more serious due to possible growth plate damage which is covered later in this lecture.  </a:t>
            </a: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06149B-DE3A-4DE7-A035-B036BC0DE202}" type="slidenum">
              <a:rPr lang="en-US" smtClean="0"/>
              <a:pPr fontAlgn="base">
                <a:spcBef>
                  <a:spcPct val="0"/>
                </a:spcBef>
                <a:spcAft>
                  <a:spcPct val="0"/>
                </a:spcAft>
                <a:defRPr/>
              </a:pPr>
              <a:t>7</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Arial" pitchFamily="34" charset="0"/>
              <a:buChar char="•"/>
            </a:pPr>
            <a:r>
              <a:rPr lang="en-US" dirty="0" smtClean="0"/>
              <a:t>It is important to be very alert to keeping children warm especially during resuscitation.  They are prone to lose body heat quickly.</a:t>
            </a:r>
          </a:p>
          <a:p>
            <a:pPr eaLnBrk="1" hangingPunct="1">
              <a:spcBef>
                <a:spcPct val="0"/>
              </a:spcBef>
              <a:buFont typeface="Arial" pitchFamily="34" charset="0"/>
              <a:buChar char="•"/>
            </a:pPr>
            <a:r>
              <a:rPr lang="en-US" dirty="0" smtClean="0"/>
              <a:t>Relative body surface area is much larger in children.</a:t>
            </a:r>
          </a:p>
          <a:p>
            <a:pPr eaLnBrk="1" hangingPunct="1">
              <a:buFont typeface="Arial" pitchFamily="34" charset="0"/>
              <a:buChar char="•"/>
            </a:pPr>
            <a:r>
              <a:rPr lang="en-US" dirty="0" smtClean="0">
                <a:latin typeface="Arial" charset="0"/>
                <a:cs typeface="Arial" charset="0"/>
              </a:rPr>
              <a:t>More body weight invested in visceral organs and less in muscle mass</a:t>
            </a:r>
          </a:p>
          <a:p>
            <a:pPr eaLnBrk="1" hangingPunct="1">
              <a:buFont typeface="Arial" pitchFamily="34" charset="0"/>
              <a:buChar char="•"/>
            </a:pPr>
            <a:r>
              <a:rPr lang="en-US" dirty="0" smtClean="0">
                <a:latin typeface="Arial" charset="0"/>
                <a:cs typeface="Arial" charset="0"/>
              </a:rPr>
              <a:t>Solid organs are larger compared to size of abdominal cavity</a:t>
            </a:r>
          </a:p>
          <a:p>
            <a:pPr eaLnBrk="1" hangingPunct="1">
              <a:spcBef>
                <a:spcPct val="0"/>
              </a:spcBef>
              <a:buFont typeface="Arial" pitchFamily="34" charset="0"/>
              <a:buChar char="•"/>
            </a:pPr>
            <a:r>
              <a:rPr lang="en-US" dirty="0" smtClean="0"/>
              <a:t>A child’s visceral organs such as the spleen, liver and other abdominal organs are more vulnerable to injury due to the relative size and lack of muscle protection.  </a:t>
            </a:r>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356754-206E-4FE1-9A80-BF107CA9872E}" type="slidenum">
              <a:rPr lang="en-US" smtClean="0"/>
              <a:pPr fontAlgn="base">
                <a:spcBef>
                  <a:spcPct val="0"/>
                </a:spcBef>
                <a:spcAft>
                  <a:spcPct val="0"/>
                </a:spcAft>
                <a:defRPr/>
              </a:pPr>
              <a:t>8</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Arial" pitchFamily="34" charset="0"/>
              <a:buChar char="•"/>
            </a:pPr>
            <a:r>
              <a:rPr lang="en-US" dirty="0" smtClean="0"/>
              <a:t>Even if you care for large numbers of children, have corresponding resources readily available for your team members including reference posters and drug dose guides for various sizes of children.  </a:t>
            </a:r>
          </a:p>
          <a:p>
            <a:pPr eaLnBrk="1" hangingPunct="1">
              <a:spcBef>
                <a:spcPct val="0"/>
              </a:spcBef>
            </a:pPr>
            <a:endParaRPr lang="en-US" dirty="0" smtClean="0"/>
          </a:p>
          <a:p>
            <a:pPr defTabSz="966612" eaLnBrk="1" hangingPunct="1">
              <a:spcBef>
                <a:spcPct val="0"/>
              </a:spcBef>
              <a:buFont typeface="Arial" pitchFamily="34" charset="0"/>
              <a:buChar char="•"/>
              <a:defRPr/>
            </a:pPr>
            <a:r>
              <a:rPr lang="en-US" dirty="0" smtClean="0"/>
              <a:t>Provide simple, readily accessible reference charts and guides for clinicians to refer to help them calculate drug doses and select appropriate equipment sizes. </a:t>
            </a:r>
          </a:p>
          <a:p>
            <a:pPr eaLnBrk="1" fontAlgn="auto" hangingPunct="1">
              <a:spcAft>
                <a:spcPts val="0"/>
              </a:spcAft>
              <a:defRPr/>
            </a:pPr>
            <a:endParaRPr lang="en-US" sz="1300" dirty="0"/>
          </a:p>
          <a:p>
            <a:pPr eaLnBrk="1" fontAlgn="auto" hangingPunct="1">
              <a:spcAft>
                <a:spcPts val="0"/>
              </a:spcAft>
              <a:buFont typeface="Arial" pitchFamily="34" charset="0"/>
              <a:buChar char="•"/>
              <a:defRPr/>
            </a:pPr>
            <a:r>
              <a:rPr lang="en-US" sz="1300" dirty="0"/>
              <a:t>The Broselow System© provides an organized approach to assessment of size and weight, medication dosing and equipment selection</a:t>
            </a:r>
            <a:endParaRPr lang="en-US" dirty="0" smtClean="0"/>
          </a:p>
          <a:p>
            <a:pPr eaLnBrk="1" hangingPunct="1">
              <a:spcBef>
                <a:spcPct val="0"/>
              </a:spcBef>
            </a:pPr>
            <a:endParaRPr lang="en-US" dirty="0" smtClean="0"/>
          </a:p>
          <a:p>
            <a:pPr eaLnBrk="1" hangingPunct="1">
              <a:spcBef>
                <a:spcPct val="0"/>
              </a:spcBef>
              <a:buFont typeface="Arial" pitchFamily="34" charset="0"/>
              <a:buChar char="•"/>
            </a:pPr>
            <a:r>
              <a:rPr lang="en-US" dirty="0" smtClean="0"/>
              <a:t>Caution clinicians on relying on memory for drug doses or calculations—use approved references.</a:t>
            </a:r>
          </a:p>
          <a:p>
            <a:pPr eaLnBrk="1" hangingPunct="1">
              <a:spcBef>
                <a:spcPct val="0"/>
              </a:spcBef>
            </a:pPr>
            <a:r>
              <a:rPr lang="en-US" dirty="0" smtClean="0"/>
              <a:t>Helpful vital sign grids are available in the American Heart Association’s Pediatric Advanced Life Support manual.   </a:t>
            </a:r>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C56D60-6A87-454F-BF62-A4443D642C55}" type="slidenum">
              <a:rPr lang="en-US" smtClean="0"/>
              <a:pPr fontAlgn="base">
                <a:spcBef>
                  <a:spcPct val="0"/>
                </a:spcBef>
                <a:spcAft>
                  <a:spcPct val="0"/>
                </a:spcAft>
                <a:defRPr/>
              </a:pPr>
              <a:t>9</a:t>
            </a:fld>
            <a:endParaRPr lang="en-US" dirty="0" smtClean="0"/>
          </a:p>
        </p:txBody>
      </p:sp>
      <p:sp>
        <p:nvSpPr>
          <p:cNvPr id="2" name="Footer Placeholder 1"/>
          <p:cNvSpPr>
            <a:spLocks noGrp="1"/>
          </p:cNvSpPr>
          <p:nvPr>
            <p:ph type="ftr" sz="quarter" idx="10"/>
          </p:nvPr>
        </p:nvSpPr>
        <p:spPr/>
        <p:txBody>
          <a:bodyPr/>
          <a:lstStyle/>
          <a:p>
            <a:pPr>
              <a:defRPr/>
            </a:pPr>
            <a:r>
              <a:rPr lang="en-US" smtClean="0"/>
              <a:t>STN E-Library 2012</a:t>
            </a:r>
            <a:endParaRPr lang="en-US" dirty="0"/>
          </a:p>
        </p:txBody>
      </p:sp>
      <p:sp>
        <p:nvSpPr>
          <p:cNvPr id="3" name="Header Placeholder 2"/>
          <p:cNvSpPr>
            <a:spLocks noGrp="1"/>
          </p:cNvSpPr>
          <p:nvPr>
            <p:ph type="hdr" sz="quarter" idx="11"/>
          </p:nvPr>
        </p:nvSpPr>
        <p:spPr/>
        <p:txBody>
          <a:bodyPr/>
          <a:lstStyle/>
          <a:p>
            <a:pPr>
              <a:defRPr/>
            </a:pPr>
            <a:r>
              <a:rPr lang="en-US" smtClean="0"/>
              <a:t>15_Pediatric Trauma</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667000"/>
            <a:ext cx="9144000" cy="1143000"/>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0" y="3886200"/>
            <a:ext cx="9144000" cy="609600"/>
          </a:xfrm>
        </p:spPr>
        <p:txBody>
          <a:bodyPr/>
          <a:lstStyle>
            <a:lvl1pPr marL="0" indent="0" algn="ctr">
              <a:buFontTx/>
              <a:buNone/>
              <a:defRPr sz="2800" b="1">
                <a:solidFill>
                  <a:schemeClr val="bg1"/>
                </a:solidFill>
                <a:latin typeface="Arial" pitchFamily="34" charset="0"/>
                <a:cs typeface="Arial"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FFF934F-1029-4BB2-8494-4BC513C01A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24362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162A97-FA0B-449C-A26A-C0F1A9CF8E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6608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FEF2F7-A17A-4E17-86B9-FA34CED9F55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742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2667000"/>
            <a:ext cx="9144000" cy="1143000"/>
          </a:xfrm>
        </p:spPr>
        <p:txBody>
          <a:bodyPr/>
          <a:lstStyle>
            <a:lvl1pPr>
              <a:defRPr/>
            </a:lvl1pPr>
          </a:lstStyle>
          <a:p>
            <a:r>
              <a:rPr lang="en-US" dirty="0"/>
              <a:t>Click to edit Master title style</a:t>
            </a:r>
          </a:p>
        </p:txBody>
      </p:sp>
      <p:sp>
        <p:nvSpPr>
          <p:cNvPr id="3075" name="Rectangle 3"/>
          <p:cNvSpPr>
            <a:spLocks noGrp="1" noChangeArrowheads="1"/>
          </p:cNvSpPr>
          <p:nvPr>
            <p:ph type="subTitle" idx="1"/>
          </p:nvPr>
        </p:nvSpPr>
        <p:spPr>
          <a:xfrm>
            <a:off x="0" y="3886200"/>
            <a:ext cx="9144000" cy="609600"/>
          </a:xfrm>
        </p:spPr>
        <p:txBody>
          <a:bodyPr/>
          <a:lstStyle>
            <a:lvl1pPr marL="0" indent="0" algn="ctr">
              <a:buFontTx/>
              <a:buNone/>
              <a:defRPr sz="2800" b="1">
                <a:solidFill>
                  <a:schemeClr val="bg1"/>
                </a:solidFill>
                <a:latin typeface="Arial" pitchFamily="34" charset="0"/>
                <a:cs typeface="Arial"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FFF934F-1029-4BB2-8494-4BC513C01A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26866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134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accent2"/>
                </a:solidFill>
              </a:defRPr>
            </a:lvl2pPr>
            <a:lvl3pPr>
              <a:defRPr>
                <a:solidFill>
                  <a:schemeClr val="accent2">
                    <a:lumMod val="75000"/>
                  </a:schemeClr>
                </a:solidFill>
              </a:defRPr>
            </a:lvl3pPr>
            <a:lvl4pPr>
              <a:defRPr>
                <a:solidFill>
                  <a:schemeClr val="accent2">
                    <a:lumMod val="50000"/>
                  </a:schemeClr>
                </a:solidFill>
              </a:defRPr>
            </a:lvl4pPr>
            <a:lvl5pPr>
              <a:defRPr>
                <a:solidFill>
                  <a:schemeClr val="accent6">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BD0341-D1C8-4CF7-8FEC-D73AC30EE9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5486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C11336-34DF-4DEF-A989-A8E2E7555C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995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DD7DBD-4FF4-4C9A-A2CF-ECED7731D1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39112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FC6637-6409-4DDA-B16A-7DBB9918D0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0666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DADB8E-E678-4720-B24B-AB7946A0BE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8068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582348-BB56-4861-834F-781E43B531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05609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872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DFBAAC-A5A3-47E1-A61B-8DDEB2FAF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3591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162A97-FA0B-449C-A26A-C0F1A9CF8EE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71083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FEF2F7-A17A-4E17-86B9-FA34CED9F55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363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defRPr>
                <a:solidFill>
                  <a:schemeClr val="accent2"/>
                </a:solidFill>
              </a:defRPr>
            </a:lvl2pPr>
            <a:lvl3pPr>
              <a:defRPr>
                <a:solidFill>
                  <a:schemeClr val="accent2">
                    <a:lumMod val="75000"/>
                  </a:schemeClr>
                </a:solidFill>
              </a:defRPr>
            </a:lvl3pPr>
            <a:lvl4pPr>
              <a:defRPr>
                <a:solidFill>
                  <a:schemeClr val="accent2">
                    <a:lumMod val="50000"/>
                  </a:schemeClr>
                </a:solidFill>
              </a:defRPr>
            </a:lvl4pPr>
            <a:lvl5pPr>
              <a:defRPr>
                <a:solidFill>
                  <a:schemeClr val="accent6">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BD0341-D1C8-4CF7-8FEC-D73AC30EE9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484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C11336-34DF-4DEF-A989-A8E2E7555C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52571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DD7DBD-4FF4-4C9A-A2CF-ECED7731D1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0733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FC6637-6409-4DDA-B16A-7DBB9918D0D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4739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DADB8E-E678-4720-B24B-AB7946A0BEB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5181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582348-BB56-4861-834F-781E43B531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6130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DFBAAC-A5A3-47E1-A61B-8DDEB2FAF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8588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dirty="0">
              <a:solidFill>
                <a:srgbClr val="000000"/>
              </a:solidFill>
              <a:latin typeface="Times" pitchFamily="-16"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dirty="0">
              <a:solidFill>
                <a:srgbClr val="000000"/>
              </a:solidFill>
              <a:latin typeface="Times" pitchFamily="-16"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DEF70DB8-1739-4111-A620-FA63EE63CCFF}" type="slidenum">
              <a:rPr lang="en-US">
                <a:solidFill>
                  <a:srgbClr val="000000"/>
                </a:solidFill>
                <a:latin typeface="Times" pitchFamily="-16" charset="0"/>
                <a:cs typeface="+mn-cs"/>
              </a:rPr>
              <a:pPr eaLnBrk="0" hangingPunct="0">
                <a:defRPr/>
              </a:pPr>
              <a:t>‹#›</a:t>
            </a:fld>
            <a:endParaRPr lang="en-US" dirty="0">
              <a:solidFill>
                <a:srgbClr val="000000"/>
              </a:solidFill>
              <a:latin typeface="Times" pitchFamily="-16" charset="0"/>
              <a:cs typeface="+mn-cs"/>
            </a:endParaRPr>
          </a:p>
        </p:txBody>
      </p:sp>
    </p:spTree>
    <p:extLst>
      <p:ext uri="{BB962C8B-B14F-4D97-AF65-F5344CB8AC3E}">
        <p14:creationId xmlns:p14="http://schemas.microsoft.com/office/powerpoint/2010/main" val="3995113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p:titleStyle>
    <p:bodyStyle>
      <a:lvl1pPr marL="457200" indent="-457200" algn="l" rtl="0" eaLnBrk="0" fontAlgn="base" hangingPunct="0">
        <a:spcBef>
          <a:spcPct val="20000"/>
        </a:spcBef>
        <a:spcAft>
          <a:spcPct val="0"/>
        </a:spcAft>
        <a:buFont typeface="Arial" charset="0"/>
        <a:buChar char="•"/>
        <a:defRPr sz="3200">
          <a:solidFill>
            <a:schemeClr val="tx1"/>
          </a:solidFill>
          <a:latin typeface="Arial" pitchFamily="34" charset="0"/>
          <a:ea typeface="+mn-ea"/>
          <a:cs typeface="Arial" pitchFamily="34" charset="0"/>
        </a:defRPr>
      </a:lvl1pPr>
      <a:lvl2pPr marL="914400" indent="-457200" algn="l" rtl="0" eaLnBrk="0" fontAlgn="base" hangingPunct="0">
        <a:spcBef>
          <a:spcPct val="20000"/>
        </a:spcBef>
        <a:spcAft>
          <a:spcPct val="0"/>
        </a:spcAft>
        <a:buFont typeface="Arial" charset="0"/>
        <a:buChar char="•"/>
        <a:defRPr sz="2800">
          <a:solidFill>
            <a:schemeClr val="accent2"/>
          </a:solidFill>
          <a:latin typeface="Arial" pitchFamily="34" charset="0"/>
          <a:cs typeface="Arial" pitchFamily="34" charset="0"/>
        </a:defRPr>
      </a:lvl2pPr>
      <a:lvl3pPr marL="1257300" indent="-342900" algn="l" rtl="0" eaLnBrk="0" fontAlgn="base" hangingPunct="0">
        <a:spcBef>
          <a:spcPct val="20000"/>
        </a:spcBef>
        <a:spcAft>
          <a:spcPct val="0"/>
        </a:spcAft>
        <a:buFont typeface="Arial" charset="0"/>
        <a:buChar char="•"/>
        <a:defRPr sz="2400">
          <a:solidFill>
            <a:srgbClr val="262673"/>
          </a:solidFill>
          <a:latin typeface="Arial" pitchFamily="34" charset="0"/>
          <a:cs typeface="Arial" pitchFamily="34" charset="0"/>
        </a:defRPr>
      </a:lvl3pPr>
      <a:lvl4pPr marL="1714500" indent="-342900" algn="l" rtl="0" eaLnBrk="0" fontAlgn="base" hangingPunct="0">
        <a:spcBef>
          <a:spcPct val="20000"/>
        </a:spcBef>
        <a:spcAft>
          <a:spcPct val="0"/>
        </a:spcAft>
        <a:buFont typeface="Arial" charset="0"/>
        <a:buChar char="•"/>
        <a:defRPr sz="2000">
          <a:solidFill>
            <a:srgbClr val="19194D"/>
          </a:solidFill>
          <a:latin typeface="Arial" pitchFamily="34" charset="0"/>
          <a:cs typeface="Arial" pitchFamily="34" charset="0"/>
        </a:defRPr>
      </a:lvl4pPr>
      <a:lvl5pPr marL="2171700" indent="-342900" algn="l" rtl="0" eaLnBrk="0" fontAlgn="base" hangingPunct="0">
        <a:spcBef>
          <a:spcPct val="20000"/>
        </a:spcBef>
        <a:spcAft>
          <a:spcPct val="0"/>
        </a:spcAft>
        <a:buFont typeface="Arial" charset="0"/>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lr>
          <a:srgbClr val="0089CD"/>
        </a:buClr>
        <a:buChar char="»"/>
        <a:defRPr sz="2000">
          <a:solidFill>
            <a:schemeClr val="tx1"/>
          </a:solidFill>
          <a:latin typeface="+mn-lt"/>
        </a:defRPr>
      </a:lvl6pPr>
      <a:lvl7pPr marL="2971800" indent="-228600" algn="l" rtl="0" fontAlgn="base">
        <a:spcBef>
          <a:spcPct val="20000"/>
        </a:spcBef>
        <a:spcAft>
          <a:spcPct val="0"/>
        </a:spcAft>
        <a:buClr>
          <a:srgbClr val="0089CD"/>
        </a:buClr>
        <a:buChar char="»"/>
        <a:defRPr sz="2000">
          <a:solidFill>
            <a:schemeClr val="tx1"/>
          </a:solidFill>
          <a:latin typeface="+mn-lt"/>
        </a:defRPr>
      </a:lvl7pPr>
      <a:lvl8pPr marL="3429000" indent="-228600" algn="l" rtl="0" fontAlgn="base">
        <a:spcBef>
          <a:spcPct val="20000"/>
        </a:spcBef>
        <a:spcAft>
          <a:spcPct val="0"/>
        </a:spcAft>
        <a:buClr>
          <a:srgbClr val="0089CD"/>
        </a:buClr>
        <a:buChar char="»"/>
        <a:defRPr sz="2000">
          <a:solidFill>
            <a:schemeClr val="tx1"/>
          </a:solidFill>
          <a:latin typeface="+mn-lt"/>
        </a:defRPr>
      </a:lvl8pPr>
      <a:lvl9pPr marL="3886200" indent="-228600" algn="l" rtl="0" fontAlgn="base">
        <a:spcBef>
          <a:spcPct val="20000"/>
        </a:spcBef>
        <a:spcAft>
          <a:spcPct val="0"/>
        </a:spcAft>
        <a:buClr>
          <a:srgbClr val="0089C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76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lang="en-US" dirty="0">
              <a:solidFill>
                <a:srgbClr val="000000"/>
              </a:solidFill>
              <a:latin typeface="Times" pitchFamily="-16"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dirty="0">
              <a:solidFill>
                <a:srgbClr val="000000"/>
              </a:solidFill>
              <a:latin typeface="Times" pitchFamily="-16"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DEF70DB8-1739-4111-A620-FA63EE63CCFF}" type="slidenum">
              <a:rPr lang="en-US">
                <a:solidFill>
                  <a:srgbClr val="000000"/>
                </a:solidFill>
                <a:latin typeface="Times" pitchFamily="-16" charset="0"/>
                <a:cs typeface="+mn-cs"/>
              </a:rPr>
              <a:pPr eaLnBrk="0" hangingPunct="0">
                <a:defRPr/>
              </a:pPr>
              <a:t>‹#›</a:t>
            </a:fld>
            <a:endParaRPr lang="en-US" dirty="0">
              <a:solidFill>
                <a:srgbClr val="000000"/>
              </a:solidFill>
              <a:latin typeface="Times" pitchFamily="-16" charset="0"/>
              <a:cs typeface="+mn-cs"/>
            </a:endParaRPr>
          </a:p>
        </p:txBody>
      </p:sp>
    </p:spTree>
    <p:extLst>
      <p:ext uri="{BB962C8B-B14F-4D97-AF65-F5344CB8AC3E}">
        <p14:creationId xmlns:p14="http://schemas.microsoft.com/office/powerpoint/2010/main" val="2387135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3600" b="1">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ctr" rtl="0" fontAlgn="base">
        <a:spcBef>
          <a:spcPct val="0"/>
        </a:spcBef>
        <a:spcAft>
          <a:spcPct val="0"/>
        </a:spcAft>
        <a:defRPr sz="3600" b="1">
          <a:solidFill>
            <a:srgbClr val="0088CC"/>
          </a:solidFill>
          <a:latin typeface="Verdana" pitchFamily="-16" charset="0"/>
        </a:defRPr>
      </a:lvl6pPr>
      <a:lvl7pPr marL="914400" algn="ctr" rtl="0" fontAlgn="base">
        <a:spcBef>
          <a:spcPct val="0"/>
        </a:spcBef>
        <a:spcAft>
          <a:spcPct val="0"/>
        </a:spcAft>
        <a:defRPr sz="3600" b="1">
          <a:solidFill>
            <a:srgbClr val="0088CC"/>
          </a:solidFill>
          <a:latin typeface="Verdana" pitchFamily="-16" charset="0"/>
        </a:defRPr>
      </a:lvl7pPr>
      <a:lvl8pPr marL="1371600" algn="ctr" rtl="0" fontAlgn="base">
        <a:spcBef>
          <a:spcPct val="0"/>
        </a:spcBef>
        <a:spcAft>
          <a:spcPct val="0"/>
        </a:spcAft>
        <a:defRPr sz="3600" b="1">
          <a:solidFill>
            <a:srgbClr val="0088CC"/>
          </a:solidFill>
          <a:latin typeface="Verdana" pitchFamily="-16" charset="0"/>
        </a:defRPr>
      </a:lvl8pPr>
      <a:lvl9pPr marL="1828800" algn="ctr" rtl="0" fontAlgn="base">
        <a:spcBef>
          <a:spcPct val="0"/>
        </a:spcBef>
        <a:spcAft>
          <a:spcPct val="0"/>
        </a:spcAft>
        <a:defRPr sz="3600" b="1">
          <a:solidFill>
            <a:srgbClr val="0088CC"/>
          </a:solidFill>
          <a:latin typeface="Verdana" pitchFamily="-16" charset="0"/>
        </a:defRPr>
      </a:lvl9pPr>
    </p:titleStyle>
    <p:bodyStyle>
      <a:lvl1pPr marL="457200" indent="-457200" algn="l" rtl="0" eaLnBrk="0" fontAlgn="base" hangingPunct="0">
        <a:spcBef>
          <a:spcPct val="20000"/>
        </a:spcBef>
        <a:spcAft>
          <a:spcPct val="0"/>
        </a:spcAft>
        <a:buFont typeface="Arial" charset="0"/>
        <a:buChar char="•"/>
        <a:defRPr sz="3200">
          <a:solidFill>
            <a:schemeClr val="tx1"/>
          </a:solidFill>
          <a:latin typeface="Arial" pitchFamily="34" charset="0"/>
          <a:ea typeface="+mn-ea"/>
          <a:cs typeface="Arial" pitchFamily="34" charset="0"/>
        </a:defRPr>
      </a:lvl1pPr>
      <a:lvl2pPr marL="914400" indent="-457200" algn="l" rtl="0" eaLnBrk="0" fontAlgn="base" hangingPunct="0">
        <a:spcBef>
          <a:spcPct val="20000"/>
        </a:spcBef>
        <a:spcAft>
          <a:spcPct val="0"/>
        </a:spcAft>
        <a:buFont typeface="Arial" charset="0"/>
        <a:buChar char="•"/>
        <a:defRPr sz="2800">
          <a:solidFill>
            <a:schemeClr val="accent2"/>
          </a:solidFill>
          <a:latin typeface="Arial" pitchFamily="34" charset="0"/>
          <a:cs typeface="Arial" pitchFamily="34" charset="0"/>
        </a:defRPr>
      </a:lvl2pPr>
      <a:lvl3pPr marL="1257300" indent="-342900" algn="l" rtl="0" eaLnBrk="0" fontAlgn="base" hangingPunct="0">
        <a:spcBef>
          <a:spcPct val="20000"/>
        </a:spcBef>
        <a:spcAft>
          <a:spcPct val="0"/>
        </a:spcAft>
        <a:buFont typeface="Arial" charset="0"/>
        <a:buChar char="•"/>
        <a:defRPr sz="2400">
          <a:solidFill>
            <a:srgbClr val="262673"/>
          </a:solidFill>
          <a:latin typeface="Arial" pitchFamily="34" charset="0"/>
          <a:cs typeface="Arial" pitchFamily="34" charset="0"/>
        </a:defRPr>
      </a:lvl3pPr>
      <a:lvl4pPr marL="1714500" indent="-342900" algn="l" rtl="0" eaLnBrk="0" fontAlgn="base" hangingPunct="0">
        <a:spcBef>
          <a:spcPct val="20000"/>
        </a:spcBef>
        <a:spcAft>
          <a:spcPct val="0"/>
        </a:spcAft>
        <a:buFont typeface="Arial" charset="0"/>
        <a:buChar char="•"/>
        <a:defRPr sz="2000">
          <a:solidFill>
            <a:srgbClr val="19194D"/>
          </a:solidFill>
          <a:latin typeface="Arial" pitchFamily="34" charset="0"/>
          <a:cs typeface="Arial" pitchFamily="34" charset="0"/>
        </a:defRPr>
      </a:lvl4pPr>
      <a:lvl5pPr marL="2171700" indent="-342900" algn="l" rtl="0" eaLnBrk="0" fontAlgn="base" hangingPunct="0">
        <a:spcBef>
          <a:spcPct val="20000"/>
        </a:spcBef>
        <a:spcAft>
          <a:spcPct val="0"/>
        </a:spcAft>
        <a:buFont typeface="Arial" charset="0"/>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lr>
          <a:srgbClr val="0089CD"/>
        </a:buClr>
        <a:buChar char="»"/>
        <a:defRPr sz="2000">
          <a:solidFill>
            <a:schemeClr val="tx1"/>
          </a:solidFill>
          <a:latin typeface="+mn-lt"/>
        </a:defRPr>
      </a:lvl6pPr>
      <a:lvl7pPr marL="2971800" indent="-228600" algn="l" rtl="0" fontAlgn="base">
        <a:spcBef>
          <a:spcPct val="20000"/>
        </a:spcBef>
        <a:spcAft>
          <a:spcPct val="0"/>
        </a:spcAft>
        <a:buClr>
          <a:srgbClr val="0089CD"/>
        </a:buClr>
        <a:buChar char="»"/>
        <a:defRPr sz="2000">
          <a:solidFill>
            <a:schemeClr val="tx1"/>
          </a:solidFill>
          <a:latin typeface="+mn-lt"/>
        </a:defRPr>
      </a:lvl7pPr>
      <a:lvl8pPr marL="3429000" indent="-228600" algn="l" rtl="0" fontAlgn="base">
        <a:spcBef>
          <a:spcPct val="20000"/>
        </a:spcBef>
        <a:spcAft>
          <a:spcPct val="0"/>
        </a:spcAft>
        <a:buClr>
          <a:srgbClr val="0089CD"/>
        </a:buClr>
        <a:buChar char="»"/>
        <a:defRPr sz="2000">
          <a:solidFill>
            <a:schemeClr val="tx1"/>
          </a:solidFill>
          <a:latin typeface="+mn-lt"/>
        </a:defRPr>
      </a:lvl8pPr>
      <a:lvl9pPr marL="3886200" indent="-228600" algn="l" rtl="0" fontAlgn="base">
        <a:spcBef>
          <a:spcPct val="20000"/>
        </a:spcBef>
        <a:spcAft>
          <a:spcPct val="0"/>
        </a:spcAft>
        <a:buClr>
          <a:srgbClr val="0089CD"/>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jpeg"/><Relationship Id="rId7" Type="http://schemas.openxmlformats.org/officeDocument/2006/relationships/diagramColors" Target="../diagrams/colors3.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6167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57200" y="-228600"/>
            <a:ext cx="8229600" cy="1447800"/>
          </a:xfrm>
        </p:spPr>
        <p:txBody>
          <a:bodyPr rtlCol="0">
            <a:normAutofit fontScale="90000"/>
          </a:bodyPr>
          <a:lstStyle/>
          <a:p>
            <a:pPr eaLnBrk="1" fontAlgn="auto" hangingPunct="1">
              <a:spcAft>
                <a:spcPts val="0"/>
              </a:spcAft>
              <a:defRPr/>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sz="4000" dirty="0" smtClean="0">
                <a:latin typeface="Arial" pitchFamily="34" charset="0"/>
                <a:cs typeface="Arial" pitchFamily="34" charset="0"/>
              </a:rPr>
              <a:t>Kids in Cars - Motor </a:t>
            </a:r>
            <a:r>
              <a:rPr lang="en-US" sz="4000" dirty="0">
                <a:latin typeface="Arial" pitchFamily="34" charset="0"/>
                <a:cs typeface="Arial" pitchFamily="34" charset="0"/>
              </a:rPr>
              <a:t>Vehicle </a:t>
            </a:r>
            <a:r>
              <a:rPr lang="en-US" sz="4000" dirty="0" smtClean="0">
                <a:latin typeface="Arial" pitchFamily="34" charset="0"/>
                <a:cs typeface="Arial" pitchFamily="34" charset="0"/>
              </a:rPr>
              <a:t>Crashes Specific  Children</a:t>
            </a:r>
            <a:endParaRPr lang="en-US" sz="4000" dirty="0">
              <a:latin typeface="Arial" pitchFamily="34" charset="0"/>
              <a:cs typeface="Arial" pitchFamily="34" charset="0"/>
            </a:endParaRPr>
          </a:p>
        </p:txBody>
      </p:sp>
      <p:sp>
        <p:nvSpPr>
          <p:cNvPr id="11267" name="Rectangle 3"/>
          <p:cNvSpPr>
            <a:spLocks noGrp="1" noChangeArrowheads="1"/>
          </p:cNvSpPr>
          <p:nvPr>
            <p:ph idx="1"/>
          </p:nvPr>
        </p:nvSpPr>
        <p:spPr>
          <a:xfrm>
            <a:off x="304800" y="1995101"/>
            <a:ext cx="4244662" cy="4100899"/>
          </a:xfrm>
          <a:ln w="38100">
            <a:solidFill>
              <a:schemeClr val="tx1"/>
            </a:solidFill>
          </a:ln>
        </p:spPr>
        <p:txBody>
          <a:bodyPr/>
          <a:lstStyle/>
          <a:p>
            <a:pPr eaLnBrk="1" hangingPunct="1"/>
            <a:r>
              <a:rPr lang="en-US" sz="2800" dirty="0" smtClean="0">
                <a:latin typeface="Arial" charset="0"/>
                <a:cs typeface="Arial" charset="0"/>
              </a:rPr>
              <a:t>In the U.S. in 2008, an average of 4 deaths and 529 injuries per day of children 14 year of age and younger were reported</a:t>
            </a:r>
          </a:p>
          <a:p>
            <a:pPr eaLnBrk="1" hangingPunct="1"/>
            <a:r>
              <a:rPr lang="en-US" sz="2800" dirty="0" smtClean="0">
                <a:latin typeface="Arial" charset="0"/>
                <a:cs typeface="Arial" charset="0"/>
              </a:rPr>
              <a:t>46% of children killed in MVC were unrestrained</a:t>
            </a:r>
            <a:endParaRPr lang="en-US" sz="2000" dirty="0" smtClean="0">
              <a:latin typeface="Arial" charset="0"/>
              <a:cs typeface="Arial" charset="0"/>
            </a:endParaRPr>
          </a:p>
        </p:txBody>
      </p:sp>
      <p:pic>
        <p:nvPicPr>
          <p:cNvPr id="5" name="Picture 4" descr="car seat morotcycle.jpg"/>
          <p:cNvPicPr>
            <a:picLocks noChangeAspect="1"/>
          </p:cNvPicPr>
          <p:nvPr/>
        </p:nvPicPr>
        <p:blipFill>
          <a:blip r:embed="rId3" cstate="print">
            <a:lum bright="24000"/>
          </a:blip>
          <a:stretch>
            <a:fillRect/>
          </a:stretch>
        </p:blipFill>
        <p:spPr>
          <a:xfrm>
            <a:off x="4542535" y="2511391"/>
            <a:ext cx="4372865" cy="3104734"/>
          </a:xfrm>
          <a:prstGeom prst="rect">
            <a:avLst/>
          </a:prstGeom>
          <a:ln w="19050">
            <a:solidFill>
              <a:schemeClr val="tx1"/>
            </a:solidFill>
          </a:ln>
        </p:spPr>
      </p:pic>
      <p:sp>
        <p:nvSpPr>
          <p:cNvPr id="6" name="TextBox 5"/>
          <p:cNvSpPr txBox="1"/>
          <p:nvPr/>
        </p:nvSpPr>
        <p:spPr>
          <a:xfrm>
            <a:off x="4572000" y="5715000"/>
            <a:ext cx="3200400" cy="276999"/>
          </a:xfrm>
          <a:prstGeom prst="rect">
            <a:avLst/>
          </a:prstGeom>
          <a:noFill/>
        </p:spPr>
        <p:txBody>
          <a:bodyPr wrap="square" rtlCol="0">
            <a:spAutoFit/>
          </a:bodyPr>
          <a:lstStyle/>
          <a:p>
            <a:r>
              <a:rPr lang="en-US" sz="1200" dirty="0" smtClean="0"/>
              <a:t>Joyful designs Shutterstock.com</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latin typeface="Arial" charset="0"/>
                <a:cs typeface="Arial" charset="0"/>
              </a:rPr>
              <a:t>Improper Seating and Restraints</a:t>
            </a:r>
          </a:p>
        </p:txBody>
      </p:sp>
      <p:sp>
        <p:nvSpPr>
          <p:cNvPr id="12291" name="Content Placeholder 2"/>
          <p:cNvSpPr>
            <a:spLocks noGrp="1"/>
          </p:cNvSpPr>
          <p:nvPr>
            <p:ph idx="1"/>
          </p:nvPr>
        </p:nvSpPr>
        <p:spPr>
          <a:xfrm>
            <a:off x="4572000" y="2133599"/>
            <a:ext cx="4419600" cy="3429000"/>
          </a:xfrm>
          <a:ln w="38100">
            <a:solidFill>
              <a:schemeClr val="tx1"/>
            </a:solidFill>
          </a:ln>
        </p:spPr>
        <p:txBody>
          <a:bodyPr/>
          <a:lstStyle/>
          <a:p>
            <a:pPr indent="-231775" eaLnBrk="1" hangingPunct="1"/>
            <a:r>
              <a:rPr lang="en-US" sz="2800" dirty="0" smtClean="0">
                <a:latin typeface="Arial" charset="0"/>
                <a:cs typeface="Arial" charset="0"/>
              </a:rPr>
              <a:t>Children need to be rear facing in the back seat until the age of 2 </a:t>
            </a:r>
            <a:r>
              <a:rPr lang="en-US" sz="2800" i="1" dirty="0" smtClean="0">
                <a:latin typeface="Arial" charset="0"/>
                <a:cs typeface="Arial" charset="0"/>
              </a:rPr>
              <a:t>or until they reach the highest height &amp; weight allowed by the car seat</a:t>
            </a:r>
          </a:p>
          <a:p>
            <a:pPr indent="-231775" eaLnBrk="1" hangingPunct="1"/>
            <a:r>
              <a:rPr lang="en-US" sz="2800" dirty="0" smtClean="0">
                <a:latin typeface="Arial" charset="0"/>
                <a:cs typeface="Arial" charset="0"/>
              </a:rPr>
              <a:t>Also avoids the airbag!</a:t>
            </a:r>
          </a:p>
        </p:txBody>
      </p:sp>
      <p:pic>
        <p:nvPicPr>
          <p:cNvPr id="12292" name="Picture 3" descr="infant_seat_w_base_installed_w_baby.jpg"/>
          <p:cNvPicPr>
            <a:picLocks noChangeAspect="1"/>
          </p:cNvPicPr>
          <p:nvPr/>
        </p:nvPicPr>
        <p:blipFill>
          <a:blip r:embed="rId3" cstate="print"/>
          <a:srcRect/>
          <a:stretch>
            <a:fillRect/>
          </a:stretch>
        </p:blipFill>
        <p:spPr bwMode="auto">
          <a:xfrm>
            <a:off x="321623" y="1905000"/>
            <a:ext cx="4496603" cy="4030438"/>
          </a:xfrm>
          <a:prstGeom prst="rect">
            <a:avLst/>
          </a:prstGeom>
          <a:noFill/>
          <a:ln w="0">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81000" y="1600200"/>
            <a:ext cx="8305800" cy="198120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944562"/>
          </a:xfrm>
        </p:spPr>
        <p:txBody>
          <a:bodyPr rtlCol="0">
            <a:normAutofit fontScale="90000"/>
          </a:bodyPr>
          <a:lstStyle/>
          <a:p>
            <a:pPr eaLnBrk="1" fontAlgn="auto" hangingPunct="1">
              <a:spcAft>
                <a:spcPts val="0"/>
              </a:spcAft>
              <a:defRPr/>
            </a:pPr>
            <a:r>
              <a:rPr lang="en-US" dirty="0" smtClean="0"/>
              <a:t/>
            </a:r>
            <a:br>
              <a:rPr lang="en-US" dirty="0" smtClean="0"/>
            </a:br>
            <a:r>
              <a:rPr lang="en-US" sz="4000" dirty="0" smtClean="0">
                <a:latin typeface="Arial" pitchFamily="34" charset="0"/>
                <a:cs typeface="Arial" pitchFamily="34" charset="0"/>
              </a:rPr>
              <a:t>Improper Seating and Restraints </a:t>
            </a:r>
            <a:br>
              <a:rPr lang="en-US" sz="4000" dirty="0" smtClean="0">
                <a:latin typeface="Arial" pitchFamily="34" charset="0"/>
                <a:cs typeface="Arial" pitchFamily="34" charset="0"/>
              </a:rPr>
            </a:br>
            <a:r>
              <a:rPr lang="en-US" sz="4000" i="1" dirty="0" smtClean="0">
                <a:latin typeface="Arial" pitchFamily="34" charset="0"/>
                <a:cs typeface="Arial" pitchFamily="34" charset="0"/>
              </a:rPr>
              <a:t>The Need for Booster Seats</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i="1" dirty="0">
              <a:latin typeface="Arial" pitchFamily="34" charset="0"/>
              <a:cs typeface="Arial" pitchFamily="34" charset="0"/>
            </a:endParaRPr>
          </a:p>
        </p:txBody>
      </p:sp>
      <p:sp>
        <p:nvSpPr>
          <p:cNvPr id="13315" name="Content Placeholder 2"/>
          <p:cNvSpPr>
            <a:spLocks noGrp="1"/>
          </p:cNvSpPr>
          <p:nvPr>
            <p:ph idx="1"/>
          </p:nvPr>
        </p:nvSpPr>
        <p:spPr>
          <a:xfrm>
            <a:off x="457200" y="1600200"/>
            <a:ext cx="8229600" cy="1981200"/>
          </a:xfrm>
        </p:spPr>
        <p:txBody>
          <a:bodyPr/>
          <a:lstStyle/>
          <a:p>
            <a:pPr eaLnBrk="1" hangingPunct="1"/>
            <a:r>
              <a:rPr lang="en-US" sz="2400" dirty="0" smtClean="0">
                <a:latin typeface="Arial" charset="0"/>
                <a:cs typeface="Arial" charset="0"/>
              </a:rPr>
              <a:t>Children under 4 ft 9 inches without a booster seat tend to  place the shoulder strap behind back and sit towards the front of the seat. </a:t>
            </a:r>
          </a:p>
          <a:p>
            <a:pPr eaLnBrk="1" hangingPunct="1">
              <a:spcBef>
                <a:spcPts val="600"/>
              </a:spcBef>
            </a:pPr>
            <a:r>
              <a:rPr lang="en-US" sz="2400" dirty="0" smtClean="0">
                <a:latin typeface="Arial" charset="0"/>
                <a:cs typeface="Arial" charset="0"/>
              </a:rPr>
              <a:t>The child’s higher center of gravity &amp; poorly developed iliac crests contributes to head and seat belt injuries</a:t>
            </a:r>
          </a:p>
          <a:p>
            <a:pPr eaLnBrk="1" hangingPunct="1"/>
            <a:endParaRPr lang="en-US" sz="2400" dirty="0" smtClean="0">
              <a:latin typeface="Arial" charset="0"/>
              <a:cs typeface="Arial" charset="0"/>
            </a:endParaRPr>
          </a:p>
          <a:p>
            <a:pPr eaLnBrk="1" hangingPunct="1"/>
            <a:endParaRPr lang="en-US" sz="2400" dirty="0" smtClean="0">
              <a:latin typeface="Arial" charset="0"/>
              <a:cs typeface="Arial" charset="0"/>
            </a:endParaRPr>
          </a:p>
          <a:p>
            <a:pPr eaLnBrk="1" hangingPunct="1"/>
            <a:endParaRPr lang="en-US" sz="2400" dirty="0" smtClean="0">
              <a:latin typeface="Arial" charset="0"/>
              <a:cs typeface="Arial" charset="0"/>
            </a:endParaRPr>
          </a:p>
          <a:p>
            <a:pPr eaLnBrk="1" hangingPunct="1"/>
            <a:endParaRPr lang="en-US" sz="2400" dirty="0" smtClean="0">
              <a:latin typeface="Arial" charset="0"/>
              <a:cs typeface="Arial" charset="0"/>
            </a:endParaRPr>
          </a:p>
          <a:p>
            <a:pPr eaLnBrk="1" hangingPunct="1"/>
            <a:endParaRPr lang="en-US" sz="2400" dirty="0" smtClean="0">
              <a:latin typeface="Arial" charset="0"/>
              <a:cs typeface="Arial" charset="0"/>
            </a:endParaRPr>
          </a:p>
          <a:p>
            <a:pPr eaLnBrk="1" hangingPunct="1"/>
            <a:endParaRPr lang="en-US" sz="2400" dirty="0" smtClean="0">
              <a:latin typeface="Arial" charset="0"/>
              <a:cs typeface="Arial" charset="0"/>
            </a:endParaRPr>
          </a:p>
          <a:p>
            <a:pPr eaLnBrk="1" hangingPunct="1">
              <a:buFont typeface="Arial" charset="0"/>
              <a:buNone/>
            </a:pPr>
            <a:r>
              <a:rPr lang="en-US" sz="2400" dirty="0" smtClean="0">
                <a:latin typeface="Arial" charset="0"/>
                <a:cs typeface="Arial" charset="0"/>
              </a:rPr>
              <a:t>		</a:t>
            </a:r>
          </a:p>
        </p:txBody>
      </p:sp>
      <p:sp>
        <p:nvSpPr>
          <p:cNvPr id="13316" name="Rectangle 3"/>
          <p:cNvSpPr txBox="1">
            <a:spLocks noChangeArrowheads="1"/>
          </p:cNvSpPr>
          <p:nvPr/>
        </p:nvSpPr>
        <p:spPr bwMode="auto">
          <a:xfrm>
            <a:off x="-533400" y="6858000"/>
            <a:ext cx="2286000" cy="1219200"/>
          </a:xfrm>
          <a:prstGeom prst="rect">
            <a:avLst/>
          </a:prstGeom>
          <a:noFill/>
          <a:ln w="9525">
            <a:noFill/>
            <a:miter lim="800000"/>
            <a:headEnd/>
            <a:tailEnd/>
          </a:ln>
        </p:spPr>
        <p:txBody>
          <a:bodyPr/>
          <a:lstStyle/>
          <a:p>
            <a:pPr marL="342900" indent="-342900">
              <a:spcBef>
                <a:spcPct val="20000"/>
              </a:spcBef>
              <a:buFont typeface="Arial" charset="0"/>
              <a:buChar char="•"/>
            </a:pPr>
            <a:endParaRPr lang="en-US" sz="3200" dirty="0">
              <a:latin typeface="Calibri" pitchFamily="34" charset="0"/>
            </a:endParaRPr>
          </a:p>
          <a:p>
            <a:pPr marL="342900" indent="-342900">
              <a:spcBef>
                <a:spcPct val="20000"/>
              </a:spcBef>
              <a:buFont typeface="Arial" charset="0"/>
              <a:buChar char="•"/>
            </a:pPr>
            <a:endParaRPr lang="en-US" sz="3200" dirty="0">
              <a:latin typeface="Calibri" pitchFamily="34" charset="0"/>
            </a:endParaRPr>
          </a:p>
          <a:p>
            <a:pPr marL="342900" indent="-342900">
              <a:spcBef>
                <a:spcPct val="20000"/>
              </a:spcBef>
              <a:buFont typeface="Wingdings" pitchFamily="2" charset="2"/>
              <a:buNone/>
            </a:pPr>
            <a:endParaRPr lang="en-US" sz="3200" dirty="0">
              <a:latin typeface="Calibri" pitchFamily="34" charset="0"/>
            </a:endParaRPr>
          </a:p>
        </p:txBody>
      </p:sp>
      <p:pic>
        <p:nvPicPr>
          <p:cNvPr id="13317" name="Picture 5" descr="movement_lapShoulder_vs_BPB_w_LapShoulder.jpg"/>
          <p:cNvPicPr>
            <a:picLocks noChangeAspect="1"/>
          </p:cNvPicPr>
          <p:nvPr/>
        </p:nvPicPr>
        <p:blipFill>
          <a:blip r:embed="rId3" cstate="print"/>
          <a:srcRect/>
          <a:stretch>
            <a:fillRect/>
          </a:stretch>
        </p:blipFill>
        <p:spPr bwMode="auto">
          <a:xfrm>
            <a:off x="1609725" y="3657600"/>
            <a:ext cx="5934075" cy="2514600"/>
          </a:xfrm>
          <a:prstGeom prst="rect">
            <a:avLst/>
          </a:prstGeom>
          <a:noFill/>
          <a:ln w="57150">
            <a:solidFill>
              <a:schemeClr val="accent3">
                <a:lumMod val="60000"/>
                <a:lumOff val="40000"/>
              </a:schemeClr>
            </a:solidFill>
            <a:miter lim="800000"/>
            <a:headEnd/>
            <a:tailEnd/>
          </a:ln>
        </p:spPr>
      </p:pic>
      <p:sp>
        <p:nvSpPr>
          <p:cNvPr id="3" name="TextBox 2"/>
          <p:cNvSpPr txBox="1"/>
          <p:nvPr/>
        </p:nvSpPr>
        <p:spPr>
          <a:xfrm>
            <a:off x="914400" y="6237905"/>
            <a:ext cx="3657600" cy="461665"/>
          </a:xfrm>
          <a:prstGeom prst="rect">
            <a:avLst/>
          </a:prstGeom>
          <a:noFill/>
        </p:spPr>
        <p:txBody>
          <a:bodyPr wrap="square" rtlCol="0">
            <a:spAutoFit/>
          </a:bodyPr>
          <a:lstStyle/>
          <a:p>
            <a:r>
              <a:rPr lang="en-US" sz="2400" dirty="0"/>
              <a:t>Child in without a booster </a:t>
            </a:r>
          </a:p>
        </p:txBody>
      </p:sp>
      <p:sp>
        <p:nvSpPr>
          <p:cNvPr id="8" name="TextBox 7"/>
          <p:cNvSpPr txBox="1"/>
          <p:nvPr/>
        </p:nvSpPr>
        <p:spPr>
          <a:xfrm>
            <a:off x="4724400" y="6243935"/>
            <a:ext cx="3352800" cy="461665"/>
          </a:xfrm>
          <a:prstGeom prst="rect">
            <a:avLst/>
          </a:prstGeom>
          <a:noFill/>
        </p:spPr>
        <p:txBody>
          <a:bodyPr wrap="square" rtlCol="0">
            <a:spAutoFit/>
          </a:bodyPr>
          <a:lstStyle/>
          <a:p>
            <a:r>
              <a:rPr lang="en-US" sz="2400" dirty="0"/>
              <a:t>Child in a booster seat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52400" y="152400"/>
            <a:ext cx="8991600" cy="1143000"/>
          </a:xfrm>
        </p:spPr>
        <p:txBody>
          <a:bodyPr rtlCol="0">
            <a:noAutofit/>
          </a:bodyPr>
          <a:lstStyle/>
          <a:p>
            <a:pPr eaLnBrk="1" fontAlgn="auto" hangingPunct="1">
              <a:spcAft>
                <a:spcPts val="0"/>
              </a:spcAft>
              <a:defRPr/>
            </a:pPr>
            <a:r>
              <a:rPr lang="en-US" dirty="0">
                <a:latin typeface="Arial" pitchFamily="34" charset="0"/>
                <a:cs typeface="Arial" pitchFamily="34" charset="0"/>
              </a:rPr>
              <a:t>Bicycle </a:t>
            </a:r>
            <a:r>
              <a:rPr lang="en-US" dirty="0" smtClean="0">
                <a:latin typeface="Arial" pitchFamily="34" charset="0"/>
                <a:cs typeface="Arial" pitchFamily="34" charset="0"/>
              </a:rPr>
              <a:t>Crashes</a:t>
            </a:r>
            <a:br>
              <a:rPr lang="en-US" dirty="0" smtClean="0">
                <a:latin typeface="Arial" pitchFamily="34" charset="0"/>
                <a:cs typeface="Arial" pitchFamily="34" charset="0"/>
              </a:rPr>
            </a:br>
            <a:r>
              <a:rPr lang="en-US" dirty="0" smtClean="0">
                <a:latin typeface="Arial" pitchFamily="34" charset="0"/>
                <a:cs typeface="Arial" pitchFamily="34" charset="0"/>
              </a:rPr>
              <a:t> Childhood Risk </a:t>
            </a:r>
            <a:r>
              <a:rPr lang="en-US" dirty="0">
                <a:latin typeface="Arial" pitchFamily="34" charset="0"/>
                <a:cs typeface="Arial" pitchFamily="34" charset="0"/>
              </a:rPr>
              <a:t>Factors</a:t>
            </a:r>
          </a:p>
        </p:txBody>
      </p:sp>
      <p:sp>
        <p:nvSpPr>
          <p:cNvPr id="14339" name="Rectangle 3"/>
          <p:cNvSpPr>
            <a:spLocks noGrp="1" noChangeArrowheads="1"/>
          </p:cNvSpPr>
          <p:nvPr>
            <p:ph sz="half" idx="1"/>
          </p:nvPr>
        </p:nvSpPr>
        <p:spPr>
          <a:xfrm>
            <a:off x="381000" y="1623334"/>
            <a:ext cx="4343400" cy="4525732"/>
          </a:xfrm>
          <a:ln w="38100">
            <a:solidFill>
              <a:schemeClr val="tx1"/>
            </a:solidFill>
          </a:ln>
        </p:spPr>
        <p:txBody>
          <a:bodyPr/>
          <a:lstStyle/>
          <a:p>
            <a:pPr eaLnBrk="1" hangingPunct="1">
              <a:lnSpc>
                <a:spcPct val="90000"/>
              </a:lnSpc>
            </a:pPr>
            <a:r>
              <a:rPr lang="en-US" dirty="0" smtClean="0">
                <a:latin typeface="Arial" charset="0"/>
                <a:cs typeface="Arial" charset="0"/>
              </a:rPr>
              <a:t>25% of all bike related deaths and 50% of all injuries occur in children between the ages of 5-14</a:t>
            </a:r>
          </a:p>
          <a:p>
            <a:pPr eaLnBrk="1" hangingPunct="1">
              <a:lnSpc>
                <a:spcPct val="70000"/>
              </a:lnSpc>
            </a:pPr>
            <a:r>
              <a:rPr lang="en-US" dirty="0" smtClean="0">
                <a:latin typeface="Arial" charset="0"/>
                <a:cs typeface="Arial" charset="0"/>
              </a:rPr>
              <a:t>The crash usually takes place:</a:t>
            </a:r>
          </a:p>
          <a:p>
            <a:pPr lvl="1" eaLnBrk="1" hangingPunct="1">
              <a:lnSpc>
                <a:spcPct val="70000"/>
              </a:lnSpc>
            </a:pPr>
            <a:r>
              <a:rPr lang="en-US" dirty="0" smtClean="0">
                <a:latin typeface="Arial" charset="0"/>
                <a:cs typeface="Arial" charset="0"/>
              </a:rPr>
              <a:t>At non-intersections</a:t>
            </a:r>
          </a:p>
          <a:p>
            <a:pPr lvl="1" eaLnBrk="1" hangingPunct="1">
              <a:lnSpc>
                <a:spcPct val="70000"/>
              </a:lnSpc>
            </a:pPr>
            <a:r>
              <a:rPr lang="en-US" dirty="0" smtClean="0">
                <a:latin typeface="Arial" charset="0"/>
                <a:cs typeface="Arial" charset="0"/>
              </a:rPr>
              <a:t>Close to home/minor roads</a:t>
            </a:r>
          </a:p>
          <a:p>
            <a:pPr lvl="1" eaLnBrk="1" hangingPunct="1">
              <a:lnSpc>
                <a:spcPct val="70000"/>
              </a:lnSpc>
            </a:pPr>
            <a:r>
              <a:rPr lang="en-US" dirty="0" smtClean="0">
                <a:latin typeface="Arial" charset="0"/>
                <a:cs typeface="Arial" charset="0"/>
              </a:rPr>
              <a:t>Summer/late afternoons</a:t>
            </a:r>
          </a:p>
          <a:p>
            <a:pPr eaLnBrk="1" hangingPunct="1">
              <a:lnSpc>
                <a:spcPct val="70000"/>
              </a:lnSpc>
            </a:pPr>
            <a:endParaRPr lang="en-US" sz="1000" dirty="0" smtClean="0">
              <a:latin typeface="Arial" charset="0"/>
              <a:cs typeface="Arial" charset="0"/>
            </a:endParaRPr>
          </a:p>
          <a:p>
            <a:pPr lvl="4" eaLnBrk="1" hangingPunct="1">
              <a:lnSpc>
                <a:spcPct val="70000"/>
              </a:lnSpc>
              <a:buFontTx/>
              <a:buNone/>
            </a:pPr>
            <a:r>
              <a:rPr lang="en-US" sz="700" dirty="0" smtClean="0">
                <a:latin typeface="Arial" charset="0"/>
                <a:cs typeface="Arial" charset="0"/>
              </a:rPr>
              <a:t>	</a:t>
            </a:r>
          </a:p>
        </p:txBody>
      </p:sp>
      <p:sp>
        <p:nvSpPr>
          <p:cNvPr id="124936" name="Rectangle 8"/>
          <p:cNvSpPr>
            <a:spLocks noChangeArrowheads="1"/>
          </p:cNvSpPr>
          <p:nvPr/>
        </p:nvSpPr>
        <p:spPr bwMode="auto">
          <a:xfrm>
            <a:off x="2895600" y="5761268"/>
            <a:ext cx="3308350" cy="258532"/>
          </a:xfrm>
          <a:prstGeom prst="rect">
            <a:avLst/>
          </a:prstGeom>
          <a:noFill/>
          <a:ln w="12700">
            <a:noFill/>
            <a:miter lim="800000"/>
            <a:headEnd type="none" w="sm" len="sm"/>
            <a:tailEnd type="none" w="sm" len="sm"/>
          </a:ln>
          <a:effectLst/>
        </p:spPr>
        <p:txBody>
          <a:bodyPr>
            <a:spAutoFit/>
          </a:bodyPr>
          <a:lstStyle/>
          <a:p>
            <a:pPr lvl="4" fontAlgn="auto">
              <a:lnSpc>
                <a:spcPct val="90000"/>
              </a:lnSpc>
              <a:spcBef>
                <a:spcPct val="20000"/>
              </a:spcBef>
              <a:spcAft>
                <a:spcPts val="0"/>
              </a:spcAft>
              <a:buClr>
                <a:schemeClr val="tx1"/>
              </a:buClr>
              <a:buSzPct val="100000"/>
              <a:defRPr/>
            </a:pPr>
            <a:r>
              <a:rPr lang="en-US" sz="1200" dirty="0">
                <a:latin typeface="Arial" pitchFamily="34" charset="0"/>
                <a:cs typeface="Arial" pitchFamily="34" charset="0"/>
              </a:rPr>
              <a:t>www.safekids.org</a:t>
            </a:r>
          </a:p>
        </p:txBody>
      </p:sp>
      <p:pic>
        <p:nvPicPr>
          <p:cNvPr id="14342" name="Picture 4" descr="shutterstock_85065814.child bike.jpg"/>
          <p:cNvPicPr>
            <a:picLocks noChangeAspect="1"/>
          </p:cNvPicPr>
          <p:nvPr/>
        </p:nvPicPr>
        <p:blipFill>
          <a:blip r:embed="rId3" cstate="print"/>
          <a:srcRect l="17984"/>
          <a:stretch>
            <a:fillRect/>
          </a:stretch>
        </p:blipFill>
        <p:spPr bwMode="auto">
          <a:xfrm>
            <a:off x="4526438" y="2133600"/>
            <a:ext cx="4303962" cy="35052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Bicycle Crashes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8453697"/>
              </p:ext>
            </p:extLst>
          </p:nvPr>
        </p:nvGraphicFramePr>
        <p:xfrm>
          <a:off x="762000" y="1600200"/>
          <a:ext cx="8458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5" descr="handlebar-mark2"/>
          <p:cNvPicPr>
            <a:picLocks noChangeAspect="1" noChangeArrowheads="1"/>
          </p:cNvPicPr>
          <p:nvPr/>
        </p:nvPicPr>
        <p:blipFill>
          <a:blip r:embed="rId3" cstate="print"/>
          <a:srcRect l="5650" t="13812" r="-565" b="28781"/>
          <a:stretch>
            <a:fillRect/>
          </a:stretch>
        </p:blipFill>
        <p:spPr bwMode="auto">
          <a:xfrm>
            <a:off x="4038600" y="1640773"/>
            <a:ext cx="4731774" cy="4191001"/>
          </a:xfrm>
          <a:prstGeom prst="rect">
            <a:avLst/>
          </a:prstGeom>
          <a:noFill/>
          <a:ln w="38100">
            <a:solidFill>
              <a:schemeClr val="accent2"/>
            </a:solidFill>
            <a:miter lim="800000"/>
            <a:headEnd/>
            <a:tailEnd/>
          </a:ln>
        </p:spPr>
      </p:pic>
      <p:sp>
        <p:nvSpPr>
          <p:cNvPr id="16386" name="Rectangle 2"/>
          <p:cNvSpPr>
            <a:spLocks noGrp="1" noChangeArrowheads="1"/>
          </p:cNvSpPr>
          <p:nvPr>
            <p:ph type="title"/>
          </p:nvPr>
        </p:nvSpPr>
        <p:spPr>
          <a:xfrm>
            <a:off x="457200" y="76200"/>
            <a:ext cx="8229600" cy="1143000"/>
          </a:xfrm>
        </p:spPr>
        <p:txBody>
          <a:bodyPr/>
          <a:lstStyle/>
          <a:p>
            <a:pPr eaLnBrk="1" hangingPunct="1"/>
            <a:r>
              <a:rPr lang="en-US" dirty="0" smtClean="0">
                <a:latin typeface="Arial" charset="0"/>
                <a:cs typeface="Arial" charset="0"/>
              </a:rPr>
              <a:t>Bicycle Mechanisms</a:t>
            </a:r>
          </a:p>
        </p:txBody>
      </p:sp>
      <p:graphicFrame>
        <p:nvGraphicFramePr>
          <p:cNvPr id="5" name="Diagram 4"/>
          <p:cNvGraphicFramePr/>
          <p:nvPr>
            <p:extLst>
              <p:ext uri="{D42A27DB-BD31-4B8C-83A1-F6EECF244321}">
                <p14:modId xmlns:p14="http://schemas.microsoft.com/office/powerpoint/2010/main" val="2704831436"/>
              </p:ext>
            </p:extLst>
          </p:nvPr>
        </p:nvGraphicFramePr>
        <p:xfrm>
          <a:off x="457200" y="2209800"/>
          <a:ext cx="3962400" cy="2971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smtClean="0">
                <a:latin typeface="Arial" charset="0"/>
                <a:cs typeface="Arial" charset="0"/>
              </a:rPr>
              <a:t>Pedestrian Injuries</a:t>
            </a:r>
          </a:p>
        </p:txBody>
      </p:sp>
      <p:sp>
        <p:nvSpPr>
          <p:cNvPr id="3" name="Content Placeholder 2"/>
          <p:cNvSpPr>
            <a:spLocks noGrp="1"/>
          </p:cNvSpPr>
          <p:nvPr>
            <p:ph idx="1"/>
          </p:nvPr>
        </p:nvSpPr>
        <p:spPr>
          <a:xfrm>
            <a:off x="609600" y="1676400"/>
            <a:ext cx="7924800" cy="4190999"/>
          </a:xfrm>
          <a:solidFill>
            <a:schemeClr val="accent2">
              <a:lumMod val="20000"/>
              <a:lumOff val="80000"/>
            </a:schemeClr>
          </a:solidFill>
        </p:spPr>
        <p:txBody>
          <a:bodyPr rtlCol="0">
            <a:noAutofit/>
          </a:bodyPr>
          <a:lstStyle/>
          <a:p>
            <a:pPr eaLnBrk="1" fontAlgn="auto" hangingPunct="1">
              <a:spcAft>
                <a:spcPts val="0"/>
              </a:spcAft>
              <a:buFont typeface="Arial" pitchFamily="34" charset="0"/>
              <a:buChar char="•"/>
              <a:defRPr/>
            </a:pPr>
            <a:r>
              <a:rPr lang="en-US" sz="2800" dirty="0" smtClean="0">
                <a:latin typeface="Arial" pitchFamily="34" charset="0"/>
                <a:cs typeface="Arial" pitchFamily="34" charset="0"/>
              </a:rPr>
              <a:t>The number of pedestrian deaths in children 14 and under has decreased but in 2008 there were still 270 deaths in the U.S.</a:t>
            </a:r>
          </a:p>
          <a:p>
            <a:pPr eaLnBrk="1" fontAlgn="auto" hangingPunct="1">
              <a:spcAft>
                <a:spcPts val="0"/>
              </a:spcAft>
              <a:buFont typeface="Arial" pitchFamily="34" charset="0"/>
              <a:buChar char="•"/>
              <a:defRPr/>
            </a:pPr>
            <a:r>
              <a:rPr lang="en-US" sz="2800" dirty="0" smtClean="0">
                <a:latin typeface="Arial" pitchFamily="34" charset="0"/>
                <a:cs typeface="Arial" pitchFamily="34" charset="0"/>
              </a:rPr>
              <a:t>During 2008, the highest % of fatalities among pedestrians, age 14 and below, occurred between 4PM and 7:59PM (43%). 21% occurred between 8 PM and 11:59PM.  </a:t>
            </a:r>
          </a:p>
          <a:p>
            <a:pPr eaLnBrk="1" fontAlgn="auto" hangingPunct="1">
              <a:spcAft>
                <a:spcPts val="0"/>
              </a:spcAft>
              <a:buFont typeface="Arial" pitchFamily="34" charset="0"/>
              <a:buChar char="•"/>
              <a:defRPr/>
            </a:pPr>
            <a:r>
              <a:rPr lang="en-US" sz="2800" dirty="0" smtClean="0">
                <a:latin typeface="Arial" pitchFamily="34" charset="0"/>
                <a:cs typeface="Arial" pitchFamily="34" charset="0"/>
              </a:rPr>
              <a:t>76% of deaths occurred at non-intersections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smtClean="0">
                <a:latin typeface="Arial" charset="0"/>
                <a:cs typeface="Arial" charset="0"/>
              </a:rPr>
              <a:t>Waddel’s Triad</a:t>
            </a:r>
          </a:p>
        </p:txBody>
      </p:sp>
      <p:pic>
        <p:nvPicPr>
          <p:cNvPr id="18435" name="Content Placeholder 4" descr="Fotosearch_k3222902.child ped.jpg"/>
          <p:cNvPicPr>
            <a:picLocks noGrp="1" noChangeAspect="1"/>
          </p:cNvPicPr>
          <p:nvPr>
            <p:ph sz="half" idx="1"/>
          </p:nvPr>
        </p:nvPicPr>
        <p:blipFill>
          <a:blip r:embed="rId3" cstate="print"/>
          <a:stretch>
            <a:fillRect/>
          </a:stretch>
        </p:blipFill>
        <p:spPr>
          <a:xfrm>
            <a:off x="685800" y="2133600"/>
            <a:ext cx="3810000" cy="3810000"/>
          </a:xfrm>
          <a:ln w="19050">
            <a:solidFill>
              <a:schemeClr val="tx1"/>
            </a:solidFill>
          </a:ln>
        </p:spPr>
      </p:pic>
      <p:sp>
        <p:nvSpPr>
          <p:cNvPr id="18436" name="Content Placeholder 5"/>
          <p:cNvSpPr>
            <a:spLocks noGrp="1"/>
          </p:cNvSpPr>
          <p:nvPr>
            <p:ph sz="half" idx="2"/>
          </p:nvPr>
        </p:nvSpPr>
        <p:spPr>
          <a:xfrm>
            <a:off x="4495800" y="1752600"/>
            <a:ext cx="4114800" cy="4191000"/>
          </a:xfrm>
          <a:ln w="38100">
            <a:solidFill>
              <a:schemeClr val="tx1"/>
            </a:solidFill>
          </a:ln>
        </p:spPr>
        <p:txBody>
          <a:bodyPr/>
          <a:lstStyle/>
          <a:p>
            <a:r>
              <a:rPr lang="en-US" sz="3200" dirty="0" smtClean="0"/>
              <a:t>Classic pediatric injury pattern</a:t>
            </a:r>
          </a:p>
          <a:p>
            <a:r>
              <a:rPr lang="en-US" sz="3200" dirty="0" smtClean="0"/>
              <a:t>Vehicle impacts </a:t>
            </a:r>
          </a:p>
          <a:p>
            <a:pPr lvl="1"/>
            <a:r>
              <a:rPr lang="en-US" sz="2800" dirty="0" smtClean="0"/>
              <a:t>Upper leg</a:t>
            </a:r>
          </a:p>
          <a:p>
            <a:pPr lvl="1"/>
            <a:r>
              <a:rPr lang="en-US" sz="2800" dirty="0" smtClean="0"/>
              <a:t>Chest and/or abdomen</a:t>
            </a:r>
          </a:p>
          <a:p>
            <a:r>
              <a:rPr lang="en-US" sz="3200" dirty="0" smtClean="0"/>
              <a:t>Child is then thrown hitting head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rtlCol="0">
            <a:noAutofit/>
          </a:bodyPr>
          <a:lstStyle/>
          <a:p>
            <a:pPr eaLnBrk="1" fontAlgn="auto" hangingPunct="1">
              <a:spcAft>
                <a:spcPts val="0"/>
              </a:spcAft>
              <a:defRPr/>
            </a:pPr>
            <a:r>
              <a:rPr lang="en-US" dirty="0" smtClean="0">
                <a:latin typeface="Arial" pitchFamily="34" charset="0"/>
                <a:cs typeface="Arial" pitchFamily="34" charset="0"/>
              </a:rPr>
              <a:t>Falls from a Height</a:t>
            </a:r>
            <a:br>
              <a:rPr lang="en-US" dirty="0" smtClean="0">
                <a:latin typeface="Arial" pitchFamily="34" charset="0"/>
                <a:cs typeface="Arial" pitchFamily="34" charset="0"/>
              </a:rPr>
            </a:br>
            <a:r>
              <a:rPr lang="en-US" dirty="0" smtClean="0">
                <a:latin typeface="Arial" pitchFamily="34" charset="0"/>
                <a:cs typeface="Arial" pitchFamily="34" charset="0"/>
              </a:rPr>
              <a:t>Differences </a:t>
            </a:r>
            <a:r>
              <a:rPr lang="en-US" dirty="0">
                <a:latin typeface="Arial" pitchFamily="34" charset="0"/>
                <a:cs typeface="Arial" pitchFamily="34" charset="0"/>
              </a:rPr>
              <a:t>Between Age Groups</a:t>
            </a:r>
          </a:p>
        </p:txBody>
      </p:sp>
      <p:graphicFrame>
        <p:nvGraphicFramePr>
          <p:cNvPr id="9" name="Diagram 8"/>
          <p:cNvGraphicFramePr/>
          <p:nvPr>
            <p:extLst>
              <p:ext uri="{D42A27DB-BD31-4B8C-83A1-F6EECF244321}">
                <p14:modId xmlns:p14="http://schemas.microsoft.com/office/powerpoint/2010/main" val="2375540833"/>
              </p:ext>
            </p:extLst>
          </p:nvPr>
        </p:nvGraphicFramePr>
        <p:xfrm>
          <a:off x="609600" y="1600200"/>
          <a:ext cx="7848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1600200"/>
            <a:ext cx="8229600" cy="44196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2" name="Title 5"/>
          <p:cNvSpPr>
            <a:spLocks noGrp="1"/>
          </p:cNvSpPr>
          <p:nvPr>
            <p:ph type="title"/>
          </p:nvPr>
        </p:nvSpPr>
        <p:spPr/>
        <p:txBody>
          <a:bodyPr/>
          <a:lstStyle/>
          <a:p>
            <a:pPr eaLnBrk="1" hangingPunct="1"/>
            <a:r>
              <a:rPr lang="en-US" dirty="0" smtClean="0">
                <a:latin typeface="Arial" charset="0"/>
                <a:cs typeface="Arial" charset="0"/>
              </a:rPr>
              <a:t>Traumatic Brain Injury (TBI)</a:t>
            </a:r>
          </a:p>
        </p:txBody>
      </p:sp>
      <p:sp>
        <p:nvSpPr>
          <p:cNvPr id="7" name="Content Placeholder 6"/>
          <p:cNvSpPr>
            <a:spLocks noGrp="1"/>
          </p:cNvSpPr>
          <p:nvPr>
            <p:ph idx="1"/>
          </p:nvPr>
        </p:nvSpPr>
        <p:spPr>
          <a:xfrm>
            <a:off x="762000" y="1905000"/>
            <a:ext cx="7772400" cy="4114800"/>
          </a:xfrm>
        </p:spPr>
        <p:txBody>
          <a:bodyPr rtlCol="0">
            <a:normAutofit fontScale="92500" lnSpcReduction="20000"/>
          </a:bodyPr>
          <a:lstStyle/>
          <a:p>
            <a:pPr eaLnBrk="1" fontAlgn="auto" hangingPunct="1">
              <a:spcAft>
                <a:spcPts val="0"/>
              </a:spcAft>
              <a:buFont typeface="Arial" pitchFamily="34" charset="0"/>
              <a:buChar char="•"/>
              <a:defRPr/>
            </a:pPr>
            <a:r>
              <a:rPr lang="en-US" sz="3500" dirty="0" smtClean="0">
                <a:latin typeface="Arial" pitchFamily="34" charset="0"/>
                <a:cs typeface="Arial" pitchFamily="34" charset="0"/>
              </a:rPr>
              <a:t>Significant cause of death in children</a:t>
            </a:r>
          </a:p>
          <a:p>
            <a:pPr lvl="1" eaLnBrk="1" fontAlgn="auto" hangingPunct="1">
              <a:spcAft>
                <a:spcPts val="0"/>
              </a:spcAft>
              <a:buFont typeface="Arial" pitchFamily="34" charset="0"/>
              <a:buChar char="–"/>
              <a:defRPr/>
            </a:pPr>
            <a:r>
              <a:rPr lang="en-US" sz="3000" dirty="0" smtClean="0">
                <a:solidFill>
                  <a:srgbClr val="333399"/>
                </a:solidFill>
                <a:latin typeface="Arial" pitchFamily="34" charset="0"/>
                <a:cs typeface="Arial" pitchFamily="34" charset="0"/>
              </a:rPr>
              <a:t>Hypoxemia and hypotension significantly increase morbidity and mortality</a:t>
            </a:r>
          </a:p>
          <a:p>
            <a:pPr eaLnBrk="1" fontAlgn="auto" hangingPunct="1">
              <a:spcAft>
                <a:spcPts val="0"/>
              </a:spcAft>
              <a:buFont typeface="Arial" pitchFamily="34" charset="0"/>
              <a:buChar char="•"/>
              <a:defRPr/>
            </a:pPr>
            <a:r>
              <a:rPr lang="en-US" sz="3500" dirty="0" smtClean="0">
                <a:latin typeface="Arial" pitchFamily="34" charset="0"/>
                <a:cs typeface="Arial" pitchFamily="34" charset="0"/>
              </a:rPr>
              <a:t>Secondary to:  </a:t>
            </a:r>
          </a:p>
          <a:p>
            <a:pPr lvl="1" eaLnBrk="1" fontAlgn="auto" hangingPunct="1">
              <a:spcAft>
                <a:spcPts val="0"/>
              </a:spcAft>
              <a:buFont typeface="Arial" pitchFamily="34" charset="0"/>
              <a:buChar char="–"/>
              <a:defRPr/>
            </a:pPr>
            <a:r>
              <a:rPr lang="en-US" sz="3000" dirty="0" smtClean="0">
                <a:solidFill>
                  <a:srgbClr val="333399"/>
                </a:solidFill>
                <a:latin typeface="Arial" pitchFamily="34" charset="0"/>
                <a:cs typeface="Arial" pitchFamily="34" charset="0"/>
              </a:rPr>
              <a:t>Motor Vehicle Collisions (MVC)</a:t>
            </a:r>
          </a:p>
          <a:p>
            <a:pPr lvl="1" eaLnBrk="1" fontAlgn="auto" hangingPunct="1">
              <a:spcAft>
                <a:spcPts val="0"/>
              </a:spcAft>
              <a:buFont typeface="Arial" pitchFamily="34" charset="0"/>
              <a:buChar char="–"/>
              <a:defRPr/>
            </a:pPr>
            <a:r>
              <a:rPr lang="en-US" sz="3000" dirty="0" smtClean="0">
                <a:solidFill>
                  <a:srgbClr val="333399"/>
                </a:solidFill>
                <a:latin typeface="Arial" pitchFamily="34" charset="0"/>
                <a:cs typeface="Arial" pitchFamily="34" charset="0"/>
              </a:rPr>
              <a:t>Falls</a:t>
            </a:r>
          </a:p>
          <a:p>
            <a:pPr lvl="1" eaLnBrk="1" fontAlgn="auto" hangingPunct="1">
              <a:spcAft>
                <a:spcPts val="0"/>
              </a:spcAft>
              <a:buFont typeface="Arial" pitchFamily="34" charset="0"/>
              <a:buChar char="–"/>
              <a:defRPr/>
            </a:pPr>
            <a:r>
              <a:rPr lang="en-US" sz="3000" dirty="0" smtClean="0">
                <a:solidFill>
                  <a:srgbClr val="333399"/>
                </a:solidFill>
                <a:latin typeface="Arial" pitchFamily="34" charset="0"/>
                <a:cs typeface="Arial" pitchFamily="34" charset="0"/>
              </a:rPr>
              <a:t>Sports </a:t>
            </a:r>
          </a:p>
          <a:p>
            <a:pPr lvl="1" eaLnBrk="1" fontAlgn="auto" hangingPunct="1">
              <a:spcAft>
                <a:spcPts val="0"/>
              </a:spcAft>
              <a:buFont typeface="Arial" pitchFamily="34" charset="0"/>
              <a:buChar char="–"/>
              <a:defRPr/>
            </a:pPr>
            <a:r>
              <a:rPr lang="en-US" sz="3000" dirty="0" smtClean="0">
                <a:solidFill>
                  <a:srgbClr val="333399"/>
                </a:solidFill>
                <a:latin typeface="Arial" pitchFamily="34" charset="0"/>
                <a:cs typeface="Arial" pitchFamily="34" charset="0"/>
              </a:rPr>
              <a:t>Bicycles</a:t>
            </a:r>
          </a:p>
          <a:p>
            <a:pPr lvl="1" eaLnBrk="1" fontAlgn="auto" hangingPunct="1">
              <a:spcAft>
                <a:spcPts val="0"/>
              </a:spcAft>
              <a:buFont typeface="Arial" pitchFamily="34" charset="0"/>
              <a:buChar char="–"/>
              <a:defRPr/>
            </a:pPr>
            <a:r>
              <a:rPr lang="en-US" sz="3000" dirty="0" smtClean="0">
                <a:solidFill>
                  <a:srgbClr val="333399"/>
                </a:solidFill>
                <a:latin typeface="Arial" pitchFamily="34" charset="0"/>
                <a:cs typeface="Arial" pitchFamily="34" charset="0"/>
              </a:rPr>
              <a:t>Non-accidental trauma </a:t>
            </a:r>
          </a:p>
          <a:p>
            <a:pPr lvl="1"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2895600"/>
            <a:ext cx="9144000" cy="1143000"/>
          </a:xfrm>
        </p:spPr>
        <p:txBody>
          <a:bodyPr/>
          <a:lstStyle/>
          <a:p>
            <a:pPr eaLnBrk="1" hangingPunct="1"/>
            <a:r>
              <a:rPr lang="en-US" sz="4800" dirty="0">
                <a:latin typeface="Arial" charset="0"/>
                <a:cs typeface="Arial" charset="0"/>
              </a:rPr>
              <a:t>General Concepts in </a:t>
            </a:r>
            <a:r>
              <a:rPr lang="en-US" sz="4800" dirty="0" smtClean="0">
                <a:latin typeface="Arial" charset="0"/>
                <a:cs typeface="Arial" charset="0"/>
              </a:rPr>
              <a:t/>
            </a:r>
            <a:br>
              <a:rPr lang="en-US" sz="4800" dirty="0" smtClean="0">
                <a:latin typeface="Arial" charset="0"/>
                <a:cs typeface="Arial" charset="0"/>
              </a:rPr>
            </a:br>
            <a:r>
              <a:rPr lang="en-US" sz="4800" dirty="0" smtClean="0">
                <a:latin typeface="Arial" charset="0"/>
                <a:cs typeface="Arial" charset="0"/>
              </a:rPr>
              <a:t>Pediatric </a:t>
            </a:r>
            <a:r>
              <a:rPr lang="en-US" sz="4800" dirty="0">
                <a:latin typeface="Arial" charset="0"/>
                <a:cs typeface="Arial" charset="0"/>
              </a:rPr>
              <a:t>Trauma Care</a:t>
            </a:r>
            <a:endParaRPr lang="en-US" sz="4800" dirty="0" smtClean="0">
              <a:latin typeface="Arial" charset="0"/>
              <a:cs typeface="Arial" charset="0"/>
            </a:endParaRPr>
          </a:p>
        </p:txBody>
      </p:sp>
    </p:spTree>
    <p:extLst>
      <p:ext uri="{BB962C8B-B14F-4D97-AF65-F5344CB8AC3E}">
        <p14:creationId xmlns:p14="http://schemas.microsoft.com/office/powerpoint/2010/main" val="591135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latin typeface="Arial" pitchFamily="34" charset="0"/>
                <a:cs typeface="Arial" pitchFamily="34" charset="0"/>
              </a:rPr>
              <a:t>Traumatic Brain Injury Classification</a:t>
            </a:r>
            <a:endParaRPr lang="en-US" dirty="0">
              <a:latin typeface="Arial" pitchFamily="34" charset="0"/>
              <a:cs typeface="Arial" pitchFamily="34" charset="0"/>
            </a:endParaRPr>
          </a:p>
        </p:txBody>
      </p:sp>
      <p:sp>
        <p:nvSpPr>
          <p:cNvPr id="3" name="Content Placeholder 2"/>
          <p:cNvSpPr>
            <a:spLocks noGrp="1"/>
          </p:cNvSpPr>
          <p:nvPr>
            <p:ph idx="1"/>
          </p:nvPr>
        </p:nvSpPr>
        <p:spPr>
          <a:xfrm>
            <a:off x="304800" y="1752600"/>
            <a:ext cx="5105400" cy="4525963"/>
          </a:xfrm>
          <a:solidFill>
            <a:schemeClr val="accent2">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ormAutofit fontScale="92500"/>
          </a:bodyPr>
          <a:lstStyle/>
          <a:p>
            <a:pPr eaLnBrk="1" fontAlgn="auto" hangingPunct="1">
              <a:spcAft>
                <a:spcPts val="0"/>
              </a:spcAft>
              <a:buFont typeface="Arial" pitchFamily="34" charset="0"/>
              <a:buChar char="–"/>
              <a:defRPr/>
            </a:pPr>
            <a:r>
              <a:rPr lang="en-US" b="1" dirty="0" smtClean="0">
                <a:solidFill>
                  <a:schemeClr val="tx1"/>
                </a:solidFill>
                <a:latin typeface="Arial" pitchFamily="34" charset="0"/>
                <a:cs typeface="Arial" pitchFamily="34" charset="0"/>
              </a:rPr>
              <a:t>Mild  (GCS 13-15)</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Do well</a:t>
            </a:r>
            <a:r>
              <a:rPr lang="en-US" dirty="0">
                <a:latin typeface="Arial" pitchFamily="34" charset="0"/>
                <a:cs typeface="Arial" pitchFamily="34" charset="0"/>
              </a:rPr>
              <a:t>;</a:t>
            </a:r>
            <a:r>
              <a:rPr lang="en-US" dirty="0" smtClean="0">
                <a:latin typeface="Arial" pitchFamily="34" charset="0"/>
                <a:cs typeface="Arial" pitchFamily="34" charset="0"/>
              </a:rPr>
              <a:t> may have radiographic abnormalities</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May have headaches, seizures, vomiting</a:t>
            </a:r>
          </a:p>
          <a:p>
            <a:pPr eaLnBrk="1" fontAlgn="auto" hangingPunct="1">
              <a:spcAft>
                <a:spcPts val="0"/>
              </a:spcAft>
              <a:buFont typeface="Arial" pitchFamily="34" charset="0"/>
              <a:buChar char="–"/>
              <a:defRPr/>
            </a:pPr>
            <a:r>
              <a:rPr lang="en-US" b="1" dirty="0" smtClean="0">
                <a:solidFill>
                  <a:schemeClr val="tx1"/>
                </a:solidFill>
                <a:latin typeface="Arial" pitchFamily="34" charset="0"/>
                <a:cs typeface="Arial" pitchFamily="34" charset="0"/>
              </a:rPr>
              <a:t>Moderate (GCS 9-12)</a:t>
            </a:r>
          </a:p>
          <a:p>
            <a:pPr eaLnBrk="1" fontAlgn="auto" hangingPunct="1">
              <a:spcAft>
                <a:spcPts val="0"/>
              </a:spcAft>
              <a:buFont typeface="Arial" pitchFamily="34" charset="0"/>
              <a:buChar char="–"/>
              <a:defRPr/>
            </a:pPr>
            <a:r>
              <a:rPr lang="en-US" b="1" dirty="0" smtClean="0">
                <a:solidFill>
                  <a:schemeClr val="tx1"/>
                </a:solidFill>
                <a:latin typeface="Arial" pitchFamily="34" charset="0"/>
                <a:cs typeface="Arial" pitchFamily="34" charset="0"/>
              </a:rPr>
              <a:t>Severe (GCS 3-8)</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LOC, posturing, combative, abnormal neuro exam</a:t>
            </a:r>
            <a:endParaRPr lang="en-US" dirty="0">
              <a:latin typeface="Arial" pitchFamily="34" charset="0"/>
              <a:cs typeface="Arial" pitchFamily="34" charset="0"/>
            </a:endParaRPr>
          </a:p>
          <a:p>
            <a:pPr eaLnBrk="1" fontAlgn="auto" hangingPunct="1">
              <a:spcAft>
                <a:spcPts val="0"/>
              </a:spcAft>
              <a:buFont typeface="Arial" pitchFamily="34" charset="0"/>
              <a:buChar char="•"/>
              <a:defRPr/>
            </a:pPr>
            <a:endParaRPr lang="en-US" dirty="0"/>
          </a:p>
          <a:p>
            <a:pPr lvl="1" eaLnBrk="1" fontAlgn="auto" hangingPunct="1">
              <a:spcAft>
                <a:spcPts val="0"/>
              </a:spcAft>
              <a:buFont typeface="Arial" pitchFamily="34" charset="0"/>
              <a:buNone/>
              <a:defRPr/>
            </a:pPr>
            <a:endParaRPr lang="en-US" dirty="0"/>
          </a:p>
        </p:txBody>
      </p:sp>
      <p:pic>
        <p:nvPicPr>
          <p:cNvPr id="4" name="Picture 3" descr="boy fall on head.jpg"/>
          <p:cNvPicPr>
            <a:picLocks noChangeAspect="1"/>
          </p:cNvPicPr>
          <p:nvPr/>
        </p:nvPicPr>
        <p:blipFill>
          <a:blip r:embed="rId3" cstate="print"/>
          <a:srcRect l="15000"/>
          <a:stretch>
            <a:fillRect/>
          </a:stretch>
        </p:blipFill>
        <p:spPr>
          <a:xfrm>
            <a:off x="5257800" y="2209800"/>
            <a:ext cx="3795221" cy="2946874"/>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smtClean="0">
                <a:latin typeface="Arial" pitchFamily="34" charset="0"/>
                <a:cs typeface="Arial" pitchFamily="34" charset="0"/>
              </a:rPr>
              <a:t>Types of Traumatic Brain Injuries</a:t>
            </a:r>
            <a:endParaRPr lang="en-US" dirty="0">
              <a:latin typeface="Arial" pitchFamily="34" charset="0"/>
              <a:cs typeface="Arial" pitchFamily="34" charset="0"/>
            </a:endParaRPr>
          </a:p>
        </p:txBody>
      </p:sp>
      <p:sp>
        <p:nvSpPr>
          <p:cNvPr id="22531" name="Content Placeholder 2"/>
          <p:cNvSpPr>
            <a:spLocks noGrp="1"/>
          </p:cNvSpPr>
          <p:nvPr>
            <p:ph idx="1"/>
          </p:nvPr>
        </p:nvSpPr>
        <p:spPr>
          <a:xfrm>
            <a:off x="381000" y="1371600"/>
            <a:ext cx="4191000" cy="3048000"/>
          </a:xfrm>
          <a:ln w="76200">
            <a:noFill/>
          </a:ln>
        </p:spPr>
        <p:txBody>
          <a:bodyPr/>
          <a:lstStyle/>
          <a:p>
            <a:pPr lvl="1" eaLnBrk="1" hangingPunct="1"/>
            <a:r>
              <a:rPr lang="en-US" dirty="0" smtClean="0">
                <a:solidFill>
                  <a:schemeClr val="tx1"/>
                </a:solidFill>
                <a:latin typeface="Arial" charset="0"/>
                <a:cs typeface="Arial" charset="0"/>
              </a:rPr>
              <a:t>Epidural Hematoma</a:t>
            </a:r>
          </a:p>
          <a:p>
            <a:pPr lvl="1" eaLnBrk="1" hangingPunct="1"/>
            <a:r>
              <a:rPr lang="en-US" dirty="0" smtClean="0">
                <a:solidFill>
                  <a:schemeClr val="tx1"/>
                </a:solidFill>
                <a:latin typeface="Arial" charset="0"/>
                <a:cs typeface="Arial" charset="0"/>
              </a:rPr>
              <a:t>Subdural Hematoma</a:t>
            </a:r>
          </a:p>
          <a:p>
            <a:pPr lvl="1" eaLnBrk="1" hangingPunct="1"/>
            <a:r>
              <a:rPr lang="en-US" dirty="0" smtClean="0">
                <a:solidFill>
                  <a:schemeClr val="tx1"/>
                </a:solidFill>
                <a:latin typeface="Arial" charset="0"/>
                <a:cs typeface="Arial" charset="0"/>
              </a:rPr>
              <a:t>Shaken Baby Syndrome</a:t>
            </a:r>
          </a:p>
        </p:txBody>
      </p:sp>
      <p:grpSp>
        <p:nvGrpSpPr>
          <p:cNvPr id="18" name="Group 17"/>
          <p:cNvGrpSpPr/>
          <p:nvPr/>
        </p:nvGrpSpPr>
        <p:grpSpPr>
          <a:xfrm>
            <a:off x="1371600" y="1219200"/>
            <a:ext cx="6283732" cy="5395931"/>
            <a:chOff x="1371600" y="1219200"/>
            <a:chExt cx="6283732" cy="5395931"/>
          </a:xfrm>
        </p:grpSpPr>
        <p:pic>
          <p:nvPicPr>
            <p:cNvPr id="49154" name="Picture 2" descr="http://img.medscape.com/pi/features/slideshow-slide/child-abuse/fig17.jpg">
              <a:hlinkClick r:id=""/>
            </p:cNvPr>
            <p:cNvPicPr>
              <a:picLocks noChangeAspect="1" noChangeArrowheads="1"/>
            </p:cNvPicPr>
            <p:nvPr/>
          </p:nvPicPr>
          <p:blipFill>
            <a:blip r:embed="rId3" cstate="print"/>
            <a:srcRect l="17525" r="23367"/>
            <a:stretch>
              <a:fillRect/>
            </a:stretch>
          </p:blipFill>
          <p:spPr bwMode="auto">
            <a:xfrm>
              <a:off x="5410200" y="3886200"/>
              <a:ext cx="2245132" cy="2581186"/>
            </a:xfrm>
            <a:prstGeom prst="rect">
              <a:avLst/>
            </a:prstGeom>
            <a:noFill/>
          </p:spPr>
        </p:pic>
        <p:pic>
          <p:nvPicPr>
            <p:cNvPr id="49156" name="Picture 4" descr="http://www.hawaii.edu/medicine/pediatrics/pemxray/v5c07a.jpg"/>
            <p:cNvPicPr>
              <a:picLocks noChangeAspect="1" noChangeArrowheads="1"/>
            </p:cNvPicPr>
            <p:nvPr/>
          </p:nvPicPr>
          <p:blipFill>
            <a:blip r:embed="rId4" cstate="print"/>
            <a:srcRect/>
            <a:stretch>
              <a:fillRect/>
            </a:stretch>
          </p:blipFill>
          <p:spPr bwMode="auto">
            <a:xfrm>
              <a:off x="5562600" y="1219200"/>
              <a:ext cx="1828800" cy="2411730"/>
            </a:xfrm>
            <a:prstGeom prst="rect">
              <a:avLst/>
            </a:prstGeom>
            <a:noFill/>
          </p:spPr>
        </p:pic>
        <p:pic>
          <p:nvPicPr>
            <p:cNvPr id="49158" name="Picture 6" descr="http://img.medscape.com/pi/features/slideshow-slide/child-abuse/fig18.jpg"/>
            <p:cNvPicPr>
              <a:picLocks noChangeAspect="1" noChangeArrowheads="1"/>
            </p:cNvPicPr>
            <p:nvPr/>
          </p:nvPicPr>
          <p:blipFill>
            <a:blip r:embed="rId5" cstate="print"/>
            <a:srcRect l="14604" t="2149" r="16065"/>
            <a:stretch>
              <a:fillRect/>
            </a:stretch>
          </p:blipFill>
          <p:spPr bwMode="auto">
            <a:xfrm>
              <a:off x="1371600" y="4495800"/>
              <a:ext cx="2209770" cy="2119331"/>
            </a:xfrm>
            <a:prstGeom prst="rect">
              <a:avLst/>
            </a:prstGeom>
            <a:noFill/>
          </p:spPr>
        </p:pic>
        <p:cxnSp>
          <p:nvCxnSpPr>
            <p:cNvPr id="13" name="Straight Arrow Connector 12"/>
            <p:cNvCxnSpPr/>
            <p:nvPr/>
          </p:nvCxnSpPr>
          <p:spPr bwMode="auto">
            <a:xfrm>
              <a:off x="3276600" y="1905000"/>
              <a:ext cx="2057400" cy="457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a:off x="3124200" y="2590800"/>
              <a:ext cx="2057400" cy="19812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a:off x="2362200" y="4038600"/>
              <a:ext cx="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1143000"/>
          </a:xfrm>
        </p:spPr>
        <p:txBody>
          <a:bodyPr rtlCol="0">
            <a:noAutofit/>
          </a:bodyPr>
          <a:lstStyle/>
          <a:p>
            <a:pPr eaLnBrk="1" fontAlgn="auto" hangingPunct="1">
              <a:spcAft>
                <a:spcPts val="0"/>
              </a:spcAft>
              <a:defRPr/>
            </a:pPr>
            <a:r>
              <a:rPr lang="en-US" dirty="0" smtClean="0">
                <a:latin typeface="Arial" pitchFamily="34" charset="0"/>
                <a:cs typeface="Arial" pitchFamily="34" charset="0"/>
              </a:rPr>
              <a:t>Traumatic Brain Injuries</a:t>
            </a:r>
            <a:br>
              <a:rPr lang="en-US" dirty="0" smtClean="0">
                <a:latin typeface="Arial" pitchFamily="34" charset="0"/>
                <a:cs typeface="Arial" pitchFamily="34" charset="0"/>
              </a:rPr>
            </a:br>
            <a:r>
              <a:rPr lang="en-US" dirty="0" smtClean="0">
                <a:latin typeface="Arial" pitchFamily="34" charset="0"/>
                <a:cs typeface="Arial" pitchFamily="34" charset="0"/>
              </a:rPr>
              <a:t>Considerations </a:t>
            </a:r>
            <a:endParaRPr lang="en-US" dirty="0">
              <a:latin typeface="Arial" pitchFamily="34" charset="0"/>
              <a:cs typeface="Arial"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5227299"/>
              </p:ext>
            </p:extLst>
          </p:nvPr>
        </p:nvGraphicFramePr>
        <p:xfrm>
          <a:off x="533400" y="1828800"/>
          <a:ext cx="8077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81000" y="76200"/>
            <a:ext cx="8229600" cy="1143000"/>
          </a:xfrm>
        </p:spPr>
        <p:txBody>
          <a:bodyPr/>
          <a:lstStyle/>
          <a:p>
            <a:pPr eaLnBrk="1" hangingPunct="1"/>
            <a:r>
              <a:rPr lang="en-US" dirty="0" smtClean="0">
                <a:latin typeface="Arial" charset="0"/>
                <a:cs typeface="Arial" charset="0"/>
              </a:rPr>
              <a:t>Pediatric Spinal Injuries</a:t>
            </a:r>
          </a:p>
        </p:txBody>
      </p:sp>
      <p:sp>
        <p:nvSpPr>
          <p:cNvPr id="3" name="Content Placeholder 2"/>
          <p:cNvSpPr>
            <a:spLocks noGrp="1"/>
          </p:cNvSpPr>
          <p:nvPr>
            <p:ph idx="1"/>
          </p:nvPr>
        </p:nvSpPr>
        <p:spPr>
          <a:xfrm>
            <a:off x="304800" y="1775785"/>
            <a:ext cx="3733800" cy="4373562"/>
          </a:xfrm>
          <a:ln w="38100">
            <a:solidFill>
              <a:schemeClr val="tx1"/>
            </a:solidFill>
          </a:ln>
        </p:spPr>
        <p:txBody>
          <a:bodyPr rtlCol="0">
            <a:normAutofit lnSpcReduction="10000"/>
          </a:bodyPr>
          <a:lstStyle/>
          <a:p>
            <a:pPr marL="0" indent="0" eaLnBrk="1" fontAlgn="auto" hangingPunct="1">
              <a:spcAft>
                <a:spcPts val="0"/>
              </a:spcAft>
              <a:buFont typeface="Arial" pitchFamily="34" charset="0"/>
              <a:buNone/>
              <a:defRPr/>
            </a:pPr>
            <a:r>
              <a:rPr lang="en-US" dirty="0" smtClean="0">
                <a:latin typeface="Arial" pitchFamily="34" charset="0"/>
                <a:cs typeface="Arial" pitchFamily="34" charset="0"/>
              </a:rPr>
              <a:t>Cervical Spine</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Uncommon in younger children</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Higher risk in those &gt; 11years</a:t>
            </a:r>
          </a:p>
          <a:p>
            <a:pPr lvl="1" eaLnBrk="1" fontAlgn="auto" hangingPunct="1">
              <a:spcAft>
                <a:spcPts val="0"/>
              </a:spcAft>
              <a:buFont typeface="Arial" pitchFamily="34" charset="0"/>
              <a:buChar char="–"/>
              <a:defRPr/>
            </a:pPr>
            <a:r>
              <a:rPr lang="en-US" dirty="0" smtClean="0">
                <a:latin typeface="Arial" pitchFamily="34" charset="0"/>
                <a:cs typeface="Arial" pitchFamily="34" charset="0"/>
              </a:rPr>
              <a:t>Mortality is 15-20% usually due to secondary brain injury</a:t>
            </a:r>
          </a:p>
        </p:txBody>
      </p:sp>
      <p:pic>
        <p:nvPicPr>
          <p:cNvPr id="1026" name="Picture 2" descr="C:\Users\Pat\AppData\Local\Microsoft\Windows\Temporary Internet Files\Low\Content.IE5\HJZ97HWQ\shutterstock_60392389[1].jpg"/>
          <p:cNvPicPr>
            <a:picLocks noChangeAspect="1" noChangeArrowheads="1"/>
          </p:cNvPicPr>
          <p:nvPr/>
        </p:nvPicPr>
        <p:blipFill>
          <a:blip r:embed="rId3" cstate="print"/>
          <a:srcRect l="12000" r="6000"/>
          <a:stretch>
            <a:fillRect/>
          </a:stretch>
        </p:blipFill>
        <p:spPr bwMode="auto">
          <a:xfrm>
            <a:off x="4038600" y="1600200"/>
            <a:ext cx="4753281" cy="4191000"/>
          </a:xfrm>
          <a:prstGeom prst="rect">
            <a:avLst/>
          </a:prstGeom>
          <a:noFill/>
          <a:ln w="19050">
            <a:solidFill>
              <a:schemeClr val="tx1"/>
            </a:solidFill>
          </a:ln>
        </p:spPr>
      </p:pic>
      <p:sp>
        <p:nvSpPr>
          <p:cNvPr id="5" name="TextBox 4"/>
          <p:cNvSpPr txBox="1"/>
          <p:nvPr/>
        </p:nvSpPr>
        <p:spPr>
          <a:xfrm>
            <a:off x="4191000" y="5895201"/>
            <a:ext cx="3124200" cy="276999"/>
          </a:xfrm>
          <a:prstGeom prst="rect">
            <a:avLst/>
          </a:prstGeom>
          <a:noFill/>
        </p:spPr>
        <p:txBody>
          <a:bodyPr wrap="square" rtlCol="0">
            <a:spAutoFit/>
          </a:bodyPr>
          <a:lstStyle/>
          <a:p>
            <a:r>
              <a:rPr lang="en-US" sz="1200" dirty="0" smtClean="0"/>
              <a:t>Jan kranendonk Shutterstock.com</a:t>
            </a:r>
            <a:endParaRPr lang="en-US" sz="1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dirty="0" smtClean="0">
                <a:latin typeface="Arial" charset="0"/>
                <a:cs typeface="Arial" charset="0"/>
              </a:rPr>
              <a:t>Extremity Injuries</a:t>
            </a:r>
          </a:p>
        </p:txBody>
      </p:sp>
      <p:sp>
        <p:nvSpPr>
          <p:cNvPr id="3" name="Content Placeholder 2"/>
          <p:cNvSpPr>
            <a:spLocks noGrp="1"/>
          </p:cNvSpPr>
          <p:nvPr>
            <p:ph idx="1"/>
          </p:nvPr>
        </p:nvSpPr>
        <p:spPr>
          <a:xfrm>
            <a:off x="304800" y="1600200"/>
            <a:ext cx="5105400" cy="4525963"/>
          </a:xfrm>
          <a:ln w="38100">
            <a:solidFill>
              <a:schemeClr val="tx1"/>
            </a:solidFill>
          </a:ln>
        </p:spPr>
        <p:txBody>
          <a:bodyPr rtlCol="0">
            <a:normAutofit fontScale="92500" lnSpcReduction="10000"/>
          </a:bodyPr>
          <a:lstStyle/>
          <a:p>
            <a:pPr eaLnBrk="1" fontAlgn="auto" hangingPunct="1">
              <a:spcAft>
                <a:spcPts val="0"/>
              </a:spcAft>
              <a:buFont typeface="Arial" pitchFamily="34" charset="0"/>
              <a:buChar char="•"/>
              <a:defRPr/>
            </a:pPr>
            <a:r>
              <a:rPr lang="en-US" sz="2900" dirty="0" smtClean="0">
                <a:latin typeface="Arial" pitchFamily="34" charset="0"/>
                <a:cs typeface="Arial" pitchFamily="34" charset="0"/>
              </a:rPr>
              <a:t>Incomplete calcification contributes to injury patterns</a:t>
            </a:r>
          </a:p>
          <a:p>
            <a:pPr eaLnBrk="1" fontAlgn="auto" hangingPunct="1">
              <a:spcAft>
                <a:spcPts val="0"/>
              </a:spcAft>
              <a:buFont typeface="Arial" pitchFamily="34" charset="0"/>
              <a:buChar char="•"/>
              <a:defRPr/>
            </a:pPr>
            <a:r>
              <a:rPr lang="en-US" sz="2900" dirty="0" smtClean="0">
                <a:latin typeface="Arial" pitchFamily="34" charset="0"/>
                <a:cs typeface="Arial" pitchFamily="34" charset="0"/>
              </a:rPr>
              <a:t>Growth plate injury</a:t>
            </a:r>
          </a:p>
          <a:p>
            <a:pPr eaLnBrk="1" fontAlgn="auto" hangingPunct="1">
              <a:spcAft>
                <a:spcPts val="0"/>
              </a:spcAft>
              <a:buFont typeface="Arial" pitchFamily="34" charset="0"/>
              <a:buChar char="•"/>
              <a:defRPr/>
            </a:pPr>
            <a:r>
              <a:rPr lang="en-US" sz="2900" dirty="0" smtClean="0">
                <a:latin typeface="Arial" pitchFamily="34" charset="0"/>
                <a:cs typeface="Arial" pitchFamily="34" charset="0"/>
              </a:rPr>
              <a:t>Strong ligaments result in fx vs. ligamentenous injury</a:t>
            </a:r>
          </a:p>
          <a:p>
            <a:pPr eaLnBrk="1" fontAlgn="auto" hangingPunct="1">
              <a:spcAft>
                <a:spcPts val="0"/>
              </a:spcAft>
              <a:buFont typeface="Arial" pitchFamily="34" charset="0"/>
              <a:buChar char="•"/>
              <a:defRPr/>
            </a:pPr>
            <a:r>
              <a:rPr lang="en-US" sz="2900" dirty="0" smtClean="0">
                <a:latin typeface="Arial" pitchFamily="34" charset="0"/>
                <a:cs typeface="Arial" pitchFamily="34" charset="0"/>
              </a:rPr>
              <a:t>Fracture type determines treatment and outcomes</a:t>
            </a:r>
          </a:p>
          <a:p>
            <a:pPr eaLnBrk="1" fontAlgn="auto" hangingPunct="1">
              <a:spcAft>
                <a:spcPts val="0"/>
              </a:spcAft>
              <a:buFont typeface="Arial" pitchFamily="34" charset="0"/>
              <a:buChar char="•"/>
              <a:defRPr/>
            </a:pPr>
            <a:r>
              <a:rPr lang="en-US" sz="2900" dirty="0" smtClean="0">
                <a:latin typeface="Arial" pitchFamily="34" charset="0"/>
                <a:cs typeface="Arial" pitchFamily="34" charset="0"/>
              </a:rPr>
              <a:t>Antibiotics for open fractures</a:t>
            </a:r>
          </a:p>
          <a:p>
            <a:pPr eaLnBrk="1" fontAlgn="auto" hangingPunct="1">
              <a:spcAft>
                <a:spcPts val="0"/>
              </a:spcAft>
              <a:buFont typeface="Arial" pitchFamily="34" charset="0"/>
              <a:buChar char="•"/>
              <a:defRPr/>
            </a:pPr>
            <a:r>
              <a:rPr lang="en-US" sz="2900" dirty="0" smtClean="0">
                <a:latin typeface="Arial" pitchFamily="34" charset="0"/>
                <a:cs typeface="Arial" pitchFamily="34" charset="0"/>
              </a:rPr>
              <a:t>Assessment of joint above and below fracture</a:t>
            </a:r>
          </a:p>
          <a:p>
            <a:pPr eaLnBrk="1" fontAlgn="auto" hangingPunct="1">
              <a:spcAft>
                <a:spcPts val="0"/>
              </a:spcAft>
              <a:buFont typeface="Arial" pitchFamily="34" charset="0"/>
              <a:buChar char="•"/>
              <a:defRPr/>
            </a:pPr>
            <a:endParaRPr lang="en-US" dirty="0" smtClean="0"/>
          </a:p>
        </p:txBody>
      </p:sp>
      <p:pic>
        <p:nvPicPr>
          <p:cNvPr id="2050" name="Picture 2" descr="C:\Users\Pat\AppData\Local\Microsoft\Windows\Temporary Internet Files\Low\Content.IE5\8B5HILJS\shutterstock_591074[1].jpg"/>
          <p:cNvPicPr>
            <a:picLocks noChangeAspect="1" noChangeArrowheads="1"/>
          </p:cNvPicPr>
          <p:nvPr/>
        </p:nvPicPr>
        <p:blipFill>
          <a:blip r:embed="rId3" cstate="print"/>
          <a:srcRect/>
          <a:stretch>
            <a:fillRect/>
          </a:stretch>
        </p:blipFill>
        <p:spPr bwMode="auto">
          <a:xfrm flipH="1">
            <a:off x="5283200" y="1828800"/>
            <a:ext cx="3860800" cy="28956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p:txBody>
          <a:bodyPr/>
          <a:lstStyle/>
          <a:p>
            <a:pPr eaLnBrk="1" hangingPunct="1"/>
            <a:r>
              <a:rPr lang="en-US" dirty="0" smtClean="0">
                <a:latin typeface="Arial" charset="0"/>
                <a:cs typeface="Arial" charset="0"/>
              </a:rPr>
              <a:t>Thoracic Trauma</a:t>
            </a:r>
          </a:p>
        </p:txBody>
      </p:sp>
      <p:sp>
        <p:nvSpPr>
          <p:cNvPr id="26627" name="Content Placeholder 4"/>
          <p:cNvSpPr>
            <a:spLocks noGrp="1"/>
          </p:cNvSpPr>
          <p:nvPr>
            <p:ph idx="1"/>
          </p:nvPr>
        </p:nvSpPr>
        <p:spPr>
          <a:xfrm>
            <a:off x="457200" y="1600200"/>
            <a:ext cx="8458200" cy="4953000"/>
          </a:xfrm>
          <a:solidFill>
            <a:schemeClr val="accent2">
              <a:lumMod val="20000"/>
              <a:lumOff val="80000"/>
            </a:schemeClr>
          </a:solidFill>
          <a:ln w="57150">
            <a:noFill/>
          </a:ln>
        </p:spPr>
        <p:txBody>
          <a:bodyPr/>
          <a:lstStyle/>
          <a:p>
            <a:pPr eaLnBrk="1" hangingPunct="1"/>
            <a:r>
              <a:rPr lang="en-US" dirty="0" smtClean="0">
                <a:latin typeface="Arial" charset="0"/>
                <a:cs typeface="Arial" charset="0"/>
              </a:rPr>
              <a:t>Accounts for 5-26% of pediatric trauma admissions</a:t>
            </a:r>
          </a:p>
          <a:p>
            <a:pPr eaLnBrk="1" hangingPunct="1"/>
            <a:r>
              <a:rPr lang="en-US" dirty="0" smtClean="0">
                <a:latin typeface="Arial" charset="0"/>
                <a:cs typeface="Arial" charset="0"/>
              </a:rPr>
              <a:t>Primarily blunt mechanisms though children can have penetrating injuries form GSW or stabbing</a:t>
            </a:r>
          </a:p>
          <a:p>
            <a:pPr eaLnBrk="1" hangingPunct="1"/>
            <a:r>
              <a:rPr lang="en-US" dirty="0" smtClean="0">
                <a:latin typeface="Arial" charset="0"/>
                <a:cs typeface="Arial" charset="0"/>
              </a:rPr>
              <a:t>~5% mortality as stand alone injury</a:t>
            </a:r>
          </a:p>
          <a:p>
            <a:pPr eaLnBrk="1" hangingPunct="1"/>
            <a:r>
              <a:rPr lang="en-US" dirty="0" smtClean="0">
                <a:latin typeface="Arial" charset="0"/>
                <a:cs typeface="Arial" charset="0"/>
              </a:rPr>
              <a:t>Mortality increases to 25% with concomitant head or abdominal injuries and 40% with all 3 body regions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143000"/>
          </a:xfrm>
        </p:spPr>
        <p:txBody>
          <a:bodyPr rtlCol="0">
            <a:noAutofit/>
          </a:bodyPr>
          <a:lstStyle/>
          <a:p>
            <a:pPr eaLnBrk="1" fontAlgn="auto" hangingPunct="1">
              <a:spcAft>
                <a:spcPts val="0"/>
              </a:spcAft>
              <a:defRPr/>
            </a:pPr>
            <a:r>
              <a:rPr lang="en-US" dirty="0" smtClean="0">
                <a:latin typeface="Arial" pitchFamily="34" charset="0"/>
                <a:cs typeface="Arial" pitchFamily="34" charset="0"/>
              </a:rPr>
              <a:t>Why are </a:t>
            </a:r>
            <a:r>
              <a:rPr lang="en-US" dirty="0">
                <a:latin typeface="Arial" pitchFamily="34" charset="0"/>
                <a:cs typeface="Arial" pitchFamily="34" charset="0"/>
              </a:rPr>
              <a:t>p</a:t>
            </a:r>
            <a:r>
              <a:rPr lang="en-US" dirty="0" smtClean="0">
                <a:latin typeface="Arial" pitchFamily="34" charset="0"/>
                <a:cs typeface="Arial" pitchFamily="34" charset="0"/>
              </a:rPr>
              <a:t>ediatric </a:t>
            </a:r>
            <a:r>
              <a:rPr lang="en-US" dirty="0">
                <a:latin typeface="Arial" pitchFamily="34" charset="0"/>
                <a:cs typeface="Arial" pitchFamily="34" charset="0"/>
              </a:rPr>
              <a:t>t</a:t>
            </a:r>
            <a:r>
              <a:rPr lang="en-US" dirty="0" smtClean="0">
                <a:latin typeface="Arial" pitchFamily="34" charset="0"/>
                <a:cs typeface="Arial" pitchFamily="34" charset="0"/>
              </a:rPr>
              <a:t>horacic injuries different than adult thoracic injuries?</a:t>
            </a:r>
            <a:endParaRPr lang="en-US" dirty="0">
              <a:latin typeface="Arial" pitchFamily="34" charset="0"/>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404524"/>
              </p:ext>
            </p:extLst>
          </p:nvPr>
        </p:nvGraphicFramePr>
        <p:xfrm>
          <a:off x="381000" y="1676400"/>
          <a:ext cx="8534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dirty="0" smtClean="0"/>
              <a:t>Thoracic Injuries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1949247"/>
              </p:ext>
            </p:extLst>
          </p:nvPr>
        </p:nvGraphicFramePr>
        <p:xfrm>
          <a:off x="685800" y="16764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est trauma.jpg"/>
          <p:cNvPicPr>
            <a:picLocks noChangeAspect="1"/>
          </p:cNvPicPr>
          <p:nvPr/>
        </p:nvPicPr>
        <p:blipFill>
          <a:blip r:embed="rId3" cstate="print"/>
          <a:stretch>
            <a:fillRect/>
          </a:stretch>
        </p:blipFill>
        <p:spPr>
          <a:xfrm>
            <a:off x="3712684" y="1752600"/>
            <a:ext cx="5278916" cy="3505200"/>
          </a:xfrm>
          <a:prstGeom prst="rect">
            <a:avLst/>
          </a:prstGeom>
          <a:ln w="19050">
            <a:solidFill>
              <a:schemeClr val="tx1"/>
            </a:solidFill>
          </a:ln>
        </p:spPr>
      </p:pic>
      <p:sp>
        <p:nvSpPr>
          <p:cNvPr id="29698" name="Title 1"/>
          <p:cNvSpPr>
            <a:spLocks noGrp="1"/>
          </p:cNvSpPr>
          <p:nvPr>
            <p:ph type="title"/>
          </p:nvPr>
        </p:nvSpPr>
        <p:spPr/>
        <p:txBody>
          <a:bodyPr/>
          <a:lstStyle/>
          <a:p>
            <a:pPr eaLnBrk="1" hangingPunct="1"/>
            <a:r>
              <a:rPr lang="en-US" dirty="0" smtClean="0">
                <a:latin typeface="Arial" charset="0"/>
                <a:cs typeface="Arial" charset="0"/>
              </a:rPr>
              <a:t>Evaluation of Thoracic Injuries</a:t>
            </a:r>
          </a:p>
        </p:txBody>
      </p:sp>
      <p:sp>
        <p:nvSpPr>
          <p:cNvPr id="29699" name="Content Placeholder 2"/>
          <p:cNvSpPr>
            <a:spLocks noGrp="1"/>
          </p:cNvSpPr>
          <p:nvPr>
            <p:ph idx="1"/>
          </p:nvPr>
        </p:nvSpPr>
        <p:spPr>
          <a:xfrm>
            <a:off x="381000" y="1981200"/>
            <a:ext cx="3733800" cy="4525963"/>
          </a:xfrm>
          <a:solidFill>
            <a:schemeClr val="bg1"/>
          </a:solidFill>
          <a:ln w="38100">
            <a:solidFill>
              <a:schemeClr val="tx1"/>
            </a:solidFill>
          </a:ln>
        </p:spPr>
        <p:txBody>
          <a:bodyPr/>
          <a:lstStyle/>
          <a:p>
            <a:pPr eaLnBrk="1" hangingPunct="1"/>
            <a:r>
              <a:rPr lang="en-US" dirty="0" smtClean="0">
                <a:latin typeface="Arial" charset="0"/>
                <a:cs typeface="Arial" charset="0"/>
              </a:rPr>
              <a:t>MOI</a:t>
            </a:r>
          </a:p>
          <a:p>
            <a:pPr eaLnBrk="1" hangingPunct="1"/>
            <a:r>
              <a:rPr lang="en-US" dirty="0" smtClean="0">
                <a:latin typeface="Arial" charset="0"/>
                <a:cs typeface="Arial" charset="0"/>
              </a:rPr>
              <a:t>Vital sign   trends</a:t>
            </a:r>
          </a:p>
          <a:p>
            <a:pPr eaLnBrk="1" hangingPunct="1"/>
            <a:r>
              <a:rPr lang="en-US" dirty="0" smtClean="0">
                <a:latin typeface="Arial" charset="0"/>
                <a:cs typeface="Arial" charset="0"/>
              </a:rPr>
              <a:t>Signs and symptoms of thoracic injury</a:t>
            </a:r>
            <a:endParaRPr lang="en-US"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52400"/>
            <a:ext cx="8229600" cy="831850"/>
          </a:xfrm>
        </p:spPr>
        <p:txBody>
          <a:bodyPr/>
          <a:lstStyle/>
          <a:p>
            <a:pPr eaLnBrk="1" hangingPunct="1"/>
            <a:r>
              <a:rPr lang="en-US" dirty="0" smtClean="0">
                <a:latin typeface="Arial" charset="0"/>
                <a:cs typeface="Arial" charset="0"/>
              </a:rPr>
              <a:t>Diagnostics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22682990"/>
              </p:ext>
            </p:extLst>
          </p:nvPr>
        </p:nvGraphicFramePr>
        <p:xfrm>
          <a:off x="228600" y="1828800"/>
          <a:ext cx="86868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04800" y="23813"/>
            <a:ext cx="8229600" cy="1143000"/>
          </a:xfrm>
        </p:spPr>
        <p:txBody>
          <a:bodyPr/>
          <a:lstStyle/>
          <a:p>
            <a:pPr eaLnBrk="1" hangingPunct="1"/>
            <a:r>
              <a:rPr lang="en-US" dirty="0" smtClean="0">
                <a:latin typeface="Arial" charset="0"/>
                <a:cs typeface="Arial" charset="0"/>
              </a:rPr>
              <a:t>Objectives</a:t>
            </a:r>
          </a:p>
        </p:txBody>
      </p:sp>
      <p:sp>
        <p:nvSpPr>
          <p:cNvPr id="3" name="Content Placeholder 2"/>
          <p:cNvSpPr>
            <a:spLocks noGrp="1"/>
          </p:cNvSpPr>
          <p:nvPr>
            <p:ph idx="1"/>
          </p:nvPr>
        </p:nvSpPr>
        <p:spPr>
          <a:xfrm>
            <a:off x="304800" y="1066800"/>
            <a:ext cx="8610600" cy="5562600"/>
          </a:xfrm>
          <a:ln>
            <a:noFill/>
          </a:ln>
        </p:spPr>
        <p:txBody>
          <a:bodyPr rtlCol="0">
            <a:normAutofit fontScale="92500" lnSpcReduction="10000"/>
          </a:bodyPr>
          <a:lstStyle/>
          <a:p>
            <a:pPr algn="ctr" eaLnBrk="1" fontAlgn="auto" hangingPunct="1">
              <a:spcAft>
                <a:spcPts val="0"/>
              </a:spcAft>
              <a:buNone/>
              <a:defRPr/>
            </a:pPr>
            <a:r>
              <a:rPr lang="en-US" sz="3500" b="1" dirty="0" smtClean="0">
                <a:latin typeface="Arial" pitchFamily="34" charset="0"/>
                <a:cs typeface="Arial" pitchFamily="34" charset="0"/>
              </a:rPr>
              <a:t>At the </a:t>
            </a:r>
            <a:r>
              <a:rPr lang="en-US" sz="3500" b="1" dirty="0" smtClean="0"/>
              <a:t>conclusion </a:t>
            </a:r>
            <a:r>
              <a:rPr lang="en-US" sz="3500" b="1" dirty="0" smtClean="0">
                <a:latin typeface="Arial" pitchFamily="34" charset="0"/>
                <a:cs typeface="Arial" pitchFamily="34" charset="0"/>
              </a:rPr>
              <a:t>of this presentation the participant will be able to:</a:t>
            </a:r>
          </a:p>
          <a:p>
            <a:pPr eaLnBrk="1" fontAlgn="auto" hangingPunct="1">
              <a:spcAft>
                <a:spcPts val="0"/>
              </a:spcAft>
              <a:buFont typeface="Arial" pitchFamily="34" charset="0"/>
              <a:buChar char="•"/>
              <a:defRPr/>
            </a:pPr>
            <a:r>
              <a:rPr lang="en-US" sz="2800" dirty="0" smtClean="0">
                <a:solidFill>
                  <a:srgbClr val="333399"/>
                </a:solidFill>
                <a:latin typeface="Arial" pitchFamily="34" charset="0"/>
                <a:cs typeface="Arial" pitchFamily="34" charset="0"/>
              </a:rPr>
              <a:t>Describe at least one difference in the respiratory and cardiovascular system between children and adults</a:t>
            </a:r>
          </a:p>
          <a:p>
            <a:pPr eaLnBrk="1" fontAlgn="auto" hangingPunct="1">
              <a:spcAft>
                <a:spcPts val="0"/>
              </a:spcAft>
              <a:buFont typeface="Arial" pitchFamily="34" charset="0"/>
              <a:buChar char="•"/>
              <a:defRPr/>
            </a:pPr>
            <a:r>
              <a:rPr lang="en-US" sz="2800" dirty="0">
                <a:solidFill>
                  <a:srgbClr val="333399"/>
                </a:solidFill>
                <a:latin typeface="Arial" pitchFamily="34" charset="0"/>
                <a:cs typeface="Arial" pitchFamily="34" charset="0"/>
              </a:rPr>
              <a:t>Discuss assessment of Traumatic Brain Injury in the pediatric </a:t>
            </a:r>
            <a:r>
              <a:rPr lang="en-US" sz="2800" dirty="0" smtClean="0">
                <a:solidFill>
                  <a:srgbClr val="333399"/>
                </a:solidFill>
                <a:latin typeface="Arial" pitchFamily="34" charset="0"/>
                <a:cs typeface="Arial" pitchFamily="34" charset="0"/>
              </a:rPr>
              <a:t>patient</a:t>
            </a:r>
            <a:endParaRPr lang="en-US" sz="2800" dirty="0">
              <a:solidFill>
                <a:srgbClr val="333399"/>
              </a:solidFill>
              <a:latin typeface="Arial" pitchFamily="34" charset="0"/>
              <a:cs typeface="Arial" pitchFamily="34" charset="0"/>
            </a:endParaRPr>
          </a:p>
          <a:p>
            <a:pPr eaLnBrk="1" fontAlgn="auto" hangingPunct="1">
              <a:spcAft>
                <a:spcPts val="0"/>
              </a:spcAft>
              <a:buFont typeface="Arial" pitchFamily="34" charset="0"/>
              <a:buChar char="•"/>
              <a:defRPr/>
            </a:pPr>
            <a:r>
              <a:rPr lang="en-US" sz="2800" dirty="0">
                <a:solidFill>
                  <a:srgbClr val="333399"/>
                </a:solidFill>
                <a:latin typeface="Arial" pitchFamily="34" charset="0"/>
                <a:cs typeface="Arial" pitchFamily="34" charset="0"/>
              </a:rPr>
              <a:t>Identify the differences in </a:t>
            </a:r>
            <a:r>
              <a:rPr lang="en-US" sz="2800" dirty="0" smtClean="0">
                <a:solidFill>
                  <a:srgbClr val="333399"/>
                </a:solidFill>
                <a:latin typeface="Arial" pitchFamily="34" charset="0"/>
                <a:cs typeface="Arial" pitchFamily="34" charset="0"/>
              </a:rPr>
              <a:t>spinal, thoracic, and abdominal </a:t>
            </a:r>
            <a:r>
              <a:rPr lang="en-US" sz="2800" dirty="0">
                <a:solidFill>
                  <a:srgbClr val="333399"/>
                </a:solidFill>
                <a:latin typeface="Arial" pitchFamily="34" charset="0"/>
                <a:cs typeface="Arial" pitchFamily="34" charset="0"/>
              </a:rPr>
              <a:t>injuries in the pediatric </a:t>
            </a:r>
            <a:r>
              <a:rPr lang="en-US" sz="2800" dirty="0" smtClean="0">
                <a:solidFill>
                  <a:srgbClr val="333399"/>
                </a:solidFill>
                <a:latin typeface="Arial" pitchFamily="34" charset="0"/>
                <a:cs typeface="Arial" pitchFamily="34" charset="0"/>
              </a:rPr>
              <a:t>patient relative to adults</a:t>
            </a:r>
          </a:p>
          <a:p>
            <a:pPr eaLnBrk="1" fontAlgn="auto" hangingPunct="1">
              <a:lnSpc>
                <a:spcPct val="90000"/>
              </a:lnSpc>
              <a:spcAft>
                <a:spcPts val="0"/>
              </a:spcAft>
              <a:buFont typeface="Arial" pitchFamily="34" charset="0"/>
              <a:buChar char="•"/>
              <a:defRPr/>
            </a:pPr>
            <a:r>
              <a:rPr lang="en-US" sz="2800" dirty="0" smtClean="0">
                <a:solidFill>
                  <a:srgbClr val="333399"/>
                </a:solidFill>
                <a:latin typeface="Arial" pitchFamily="34" charset="0"/>
                <a:cs typeface="Arial" pitchFamily="34" charset="0"/>
              </a:rPr>
              <a:t>Identify physical differences and specific developmental stages for different age groups and apply assessment and intervention strategies</a:t>
            </a:r>
          </a:p>
          <a:p>
            <a:pPr eaLnBrk="1" fontAlgn="auto" hangingPunct="1">
              <a:lnSpc>
                <a:spcPct val="90000"/>
              </a:lnSpc>
              <a:spcAft>
                <a:spcPts val="0"/>
              </a:spcAft>
              <a:buFont typeface="Arial" pitchFamily="34" charset="0"/>
              <a:buChar char="•"/>
              <a:defRPr/>
            </a:pPr>
            <a:r>
              <a:rPr lang="en-US" sz="2800" dirty="0" smtClean="0">
                <a:solidFill>
                  <a:srgbClr val="333399"/>
                </a:solidFill>
                <a:latin typeface="Arial" pitchFamily="34" charset="0"/>
                <a:cs typeface="Arial" pitchFamily="34" charset="0"/>
              </a:rPr>
              <a:t>Discuss </a:t>
            </a:r>
            <a:r>
              <a:rPr lang="en-US" sz="2800" dirty="0">
                <a:solidFill>
                  <a:srgbClr val="333399"/>
                </a:solidFill>
                <a:latin typeface="Arial" pitchFamily="34" charset="0"/>
                <a:cs typeface="Arial" pitchFamily="34" charset="0"/>
              </a:rPr>
              <a:t>at least two important considerations in the approach to victims of child </a:t>
            </a:r>
            <a:r>
              <a:rPr lang="en-US" sz="2800" dirty="0" smtClean="0">
                <a:solidFill>
                  <a:srgbClr val="333399"/>
                </a:solidFill>
                <a:latin typeface="Arial" pitchFamily="34" charset="0"/>
                <a:cs typeface="Arial" pitchFamily="34" charset="0"/>
              </a:rPr>
              <a:t>abuse</a:t>
            </a:r>
            <a:endParaRPr lang="en-US" sz="2800" dirty="0">
              <a:solidFill>
                <a:srgbClr val="333399"/>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7200" y="1951037"/>
            <a:ext cx="8305800" cy="3810000"/>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46" name="Title 1"/>
          <p:cNvSpPr>
            <a:spLocks noGrp="1"/>
          </p:cNvSpPr>
          <p:nvPr>
            <p:ph type="title"/>
          </p:nvPr>
        </p:nvSpPr>
        <p:spPr/>
        <p:txBody>
          <a:bodyPr/>
          <a:lstStyle/>
          <a:p>
            <a:pPr eaLnBrk="1" hangingPunct="1"/>
            <a:r>
              <a:rPr lang="en-US" dirty="0" smtClean="0">
                <a:latin typeface="Arial" charset="0"/>
                <a:cs typeface="Arial" charset="0"/>
              </a:rPr>
              <a:t>Abdominal Trauma</a:t>
            </a:r>
          </a:p>
        </p:txBody>
      </p:sp>
      <p:sp>
        <p:nvSpPr>
          <p:cNvPr id="3" name="Content Placeholder 2"/>
          <p:cNvSpPr>
            <a:spLocks noGrp="1"/>
          </p:cNvSpPr>
          <p:nvPr>
            <p:ph idx="1"/>
          </p:nvPr>
        </p:nvSpPr>
        <p:spPr>
          <a:xfrm>
            <a:off x="457200" y="2408237"/>
            <a:ext cx="8229600" cy="4221163"/>
          </a:xfrm>
        </p:spPr>
        <p:txBody>
          <a:bodyPr rtlCol="0">
            <a:normAutofit/>
          </a:bodyPr>
          <a:lstStyle/>
          <a:p>
            <a:pPr eaLnBrk="1" fontAlgn="auto" hangingPunct="1">
              <a:spcAft>
                <a:spcPts val="0"/>
              </a:spcAft>
              <a:buFont typeface="Arial" pitchFamily="34" charset="0"/>
              <a:buChar char="•"/>
              <a:defRPr/>
            </a:pPr>
            <a:r>
              <a:rPr lang="en-US" dirty="0" smtClean="0">
                <a:latin typeface="Arial" pitchFamily="34" charset="0"/>
                <a:cs typeface="Arial" pitchFamily="34" charset="0"/>
              </a:rPr>
              <a:t>8-10% of all trauma admissions</a:t>
            </a:r>
          </a:p>
          <a:p>
            <a:pPr eaLnBrk="1" fontAlgn="auto" hangingPunct="1">
              <a:spcAft>
                <a:spcPts val="0"/>
              </a:spcAft>
              <a:buFont typeface="Arial" pitchFamily="34" charset="0"/>
              <a:buChar char="•"/>
              <a:defRPr/>
            </a:pPr>
            <a:r>
              <a:rPr lang="en-US" dirty="0" smtClean="0">
                <a:latin typeface="Arial" pitchFamily="34" charset="0"/>
                <a:cs typeface="Arial" pitchFamily="34" charset="0"/>
              </a:rPr>
              <a:t>80% blunt mechanism</a:t>
            </a:r>
          </a:p>
          <a:p>
            <a:pPr eaLnBrk="1" fontAlgn="auto" hangingPunct="1">
              <a:spcAft>
                <a:spcPts val="0"/>
              </a:spcAft>
              <a:buFont typeface="Arial" pitchFamily="34" charset="0"/>
              <a:buChar char="•"/>
              <a:defRPr/>
            </a:pPr>
            <a:r>
              <a:rPr lang="en-US" dirty="0" smtClean="0">
                <a:latin typeface="Arial" pitchFamily="34" charset="0"/>
                <a:cs typeface="Arial" pitchFamily="34" charset="0"/>
              </a:rPr>
              <a:t>Liver most commonly injured followed by small bowel, colon, stomach and spleen and kidneys</a:t>
            </a:r>
          </a:p>
          <a:p>
            <a:pPr marL="0" indent="0" eaLnBrk="1" fontAlgn="auto" hangingPunct="1">
              <a:spcAft>
                <a:spcPts val="0"/>
              </a:spcAft>
              <a:buFont typeface="Arial" pitchFamily="34" charset="0"/>
              <a:buNone/>
              <a:defRPr/>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rtlCol="0">
            <a:noAutofit/>
          </a:bodyPr>
          <a:lstStyle/>
          <a:p>
            <a:pPr eaLnBrk="1" fontAlgn="auto" hangingPunct="1">
              <a:spcAft>
                <a:spcPts val="0"/>
              </a:spcAft>
              <a:defRPr/>
            </a:pPr>
            <a:r>
              <a:rPr lang="en-US" dirty="0" smtClean="0">
                <a:latin typeface="Arial" pitchFamily="34" charset="0"/>
                <a:cs typeface="Arial" pitchFamily="34" charset="0"/>
              </a:rPr>
              <a:t>Why are pediatric abdominal injuries           different than adult abdominal injuries?</a:t>
            </a:r>
            <a:endParaRPr lang="en-US" dirty="0">
              <a:latin typeface="Arial" pitchFamily="34" charset="0"/>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0192761"/>
              </p:ext>
            </p:extLst>
          </p:nvPr>
        </p:nvGraphicFramePr>
        <p:xfrm>
          <a:off x="457200" y="1676400"/>
          <a:ext cx="83820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dirty="0" smtClean="0">
                <a:latin typeface="Arial" charset="0"/>
                <a:cs typeface="Arial" charset="0"/>
              </a:rPr>
              <a:t>Abdominal Injuries</a:t>
            </a:r>
          </a:p>
        </p:txBody>
      </p:sp>
      <p:sp>
        <p:nvSpPr>
          <p:cNvPr id="3" name="Content Placeholder 2"/>
          <p:cNvSpPr>
            <a:spLocks noGrp="1"/>
          </p:cNvSpPr>
          <p:nvPr>
            <p:ph idx="1"/>
          </p:nvPr>
        </p:nvSpPr>
        <p:spPr>
          <a:xfrm>
            <a:off x="228600" y="2362200"/>
            <a:ext cx="4343400" cy="2514600"/>
          </a:xfrm>
          <a:ln w="57150">
            <a:solidFill>
              <a:schemeClr val="accent3"/>
            </a:solidFill>
          </a:ln>
        </p:spPr>
        <p:txBody>
          <a:bodyPr rtlCol="0">
            <a:normAutofit/>
          </a:bodyPr>
          <a:lstStyle/>
          <a:p>
            <a:pPr eaLnBrk="1" fontAlgn="auto" hangingPunct="1">
              <a:spcAft>
                <a:spcPts val="0"/>
              </a:spcAft>
              <a:buFont typeface="Arial" pitchFamily="34" charset="0"/>
              <a:buChar char="•"/>
              <a:defRPr/>
            </a:pPr>
            <a:r>
              <a:rPr lang="en-US" dirty="0" smtClean="0">
                <a:latin typeface="Arial" pitchFamily="34" charset="0"/>
                <a:cs typeface="Arial" pitchFamily="34" charset="0"/>
              </a:rPr>
              <a:t>Lap belt syndrome</a:t>
            </a:r>
          </a:p>
          <a:p>
            <a:pPr eaLnBrk="1" fontAlgn="auto" hangingPunct="1">
              <a:spcAft>
                <a:spcPts val="0"/>
              </a:spcAft>
              <a:buFont typeface="Arial" pitchFamily="34" charset="0"/>
              <a:buChar char="•"/>
              <a:defRPr/>
            </a:pPr>
            <a:r>
              <a:rPr lang="en-US" dirty="0" smtClean="0">
                <a:latin typeface="Arial" pitchFamily="34" charset="0"/>
                <a:cs typeface="Arial" pitchFamily="34" charset="0"/>
              </a:rPr>
              <a:t>Solid organ injury</a:t>
            </a:r>
            <a:r>
              <a:rPr lang="en-US" dirty="0" smtClean="0"/>
              <a:t> </a:t>
            </a:r>
          </a:p>
          <a:p>
            <a:pPr eaLnBrk="1" fontAlgn="auto" hangingPunct="1">
              <a:spcAft>
                <a:spcPts val="0"/>
              </a:spcAft>
              <a:buFont typeface="Arial" pitchFamily="34" charset="0"/>
              <a:buChar char="•"/>
              <a:defRPr/>
            </a:pPr>
            <a:r>
              <a:rPr lang="en-US" dirty="0" smtClean="0">
                <a:latin typeface="Arial" pitchFamily="34" charset="0"/>
                <a:cs typeface="Arial" pitchFamily="34" charset="0"/>
              </a:rPr>
              <a:t>Hollow organ injury</a:t>
            </a:r>
          </a:p>
          <a:p>
            <a:pPr marL="0" indent="0" eaLnBrk="1" fontAlgn="auto" hangingPunct="1">
              <a:spcAft>
                <a:spcPts val="0"/>
              </a:spcAft>
              <a:buFont typeface="Arial" pitchFamily="34" charset="0"/>
              <a:buNone/>
              <a:defRPr/>
            </a:pPr>
            <a:endParaRPr lang="en-US" dirty="0"/>
          </a:p>
        </p:txBody>
      </p:sp>
      <p:pic>
        <p:nvPicPr>
          <p:cNvPr id="23554" name="Picture 2" descr="http://drjonslater.tripod.com/lap_belt_2.jpg"/>
          <p:cNvPicPr>
            <a:picLocks noChangeAspect="1" noChangeArrowheads="1"/>
          </p:cNvPicPr>
          <p:nvPr/>
        </p:nvPicPr>
        <p:blipFill>
          <a:blip r:embed="rId3" cstate="print"/>
          <a:srcRect l="7500" r="1500"/>
          <a:stretch>
            <a:fillRect/>
          </a:stretch>
        </p:blipFill>
        <p:spPr bwMode="auto">
          <a:xfrm>
            <a:off x="4401312" y="1905000"/>
            <a:ext cx="4437888" cy="3657600"/>
          </a:xfrm>
          <a:prstGeom prst="rect">
            <a:avLst/>
          </a:prstGeom>
          <a:noFill/>
          <a:ln w="19050">
            <a:solidFill>
              <a:schemeClr val="tx1"/>
            </a:solid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dirty="0" smtClean="0">
                <a:latin typeface="Arial" charset="0"/>
                <a:cs typeface="Arial" charset="0"/>
              </a:rPr>
              <a:t>Evaluation of Abdominal Injuries</a:t>
            </a:r>
          </a:p>
        </p:txBody>
      </p:sp>
      <p:sp>
        <p:nvSpPr>
          <p:cNvPr id="34819" name="Content Placeholder 2"/>
          <p:cNvSpPr>
            <a:spLocks noGrp="1"/>
          </p:cNvSpPr>
          <p:nvPr>
            <p:ph idx="1"/>
          </p:nvPr>
        </p:nvSpPr>
        <p:spPr>
          <a:xfrm>
            <a:off x="4267200" y="1676400"/>
            <a:ext cx="3962400" cy="4419600"/>
          </a:xfrm>
          <a:ln w="57150">
            <a:noFill/>
          </a:ln>
        </p:spPr>
        <p:txBody>
          <a:bodyPr/>
          <a:lstStyle/>
          <a:p>
            <a:pPr eaLnBrk="1" hangingPunct="1"/>
            <a:r>
              <a:rPr lang="en-US" sz="2800" dirty="0" smtClean="0">
                <a:latin typeface="Arial" charset="0"/>
                <a:cs typeface="Arial" charset="0"/>
              </a:rPr>
              <a:t>Inspection, auscultation, palpation</a:t>
            </a:r>
          </a:p>
          <a:p>
            <a:pPr eaLnBrk="1" hangingPunct="1"/>
            <a:r>
              <a:rPr lang="en-US" sz="2800" dirty="0" smtClean="0">
                <a:latin typeface="Arial" charset="0"/>
                <a:cs typeface="Arial" charset="0"/>
              </a:rPr>
              <a:t>Presence of  distention</a:t>
            </a:r>
          </a:p>
          <a:p>
            <a:pPr eaLnBrk="1" hangingPunct="1">
              <a:spcBef>
                <a:spcPct val="0"/>
              </a:spcBef>
            </a:pPr>
            <a:r>
              <a:rPr lang="en-US" sz="2800" dirty="0" smtClean="0"/>
              <a:t>Tenderness on palpation requires further diagnostics to determine presence of injuries</a:t>
            </a:r>
            <a:endParaRPr lang="en-US" dirty="0" smtClean="0"/>
          </a:p>
          <a:p>
            <a:pPr eaLnBrk="1" hangingPunct="1"/>
            <a:endParaRPr lang="en-US" dirty="0" smtClean="0">
              <a:latin typeface="Arial" charset="0"/>
              <a:cs typeface="Arial" charset="0"/>
            </a:endParaRPr>
          </a:p>
        </p:txBody>
      </p:sp>
      <p:pic>
        <p:nvPicPr>
          <p:cNvPr id="4" name="Picture 3" descr="child stomach pain.jpg"/>
          <p:cNvPicPr>
            <a:picLocks noChangeAspect="1"/>
          </p:cNvPicPr>
          <p:nvPr/>
        </p:nvPicPr>
        <p:blipFill>
          <a:blip r:embed="rId3" cstate="print"/>
          <a:stretch>
            <a:fillRect/>
          </a:stretch>
        </p:blipFill>
        <p:spPr>
          <a:xfrm>
            <a:off x="838200" y="1600200"/>
            <a:ext cx="3354476" cy="502920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smtClean="0">
                <a:latin typeface="Arial" charset="0"/>
                <a:cs typeface="Arial" charset="0"/>
              </a:rPr>
              <a:t>Diagnostics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6061620"/>
              </p:ext>
            </p:extLst>
          </p:nvPr>
        </p:nvGraphicFramePr>
        <p:xfrm>
          <a:off x="381000" y="1417637"/>
          <a:ext cx="8382000" cy="5364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dirty="0" smtClean="0">
                <a:latin typeface="Arial" charset="0"/>
                <a:cs typeface="Arial" charset="0"/>
              </a:rPr>
              <a:t>Resuscitation of Children</a:t>
            </a:r>
          </a:p>
        </p:txBody>
      </p:sp>
      <p:graphicFrame>
        <p:nvGraphicFramePr>
          <p:cNvPr id="4" name="Diagram 3"/>
          <p:cNvGraphicFramePr/>
          <p:nvPr>
            <p:extLst>
              <p:ext uri="{D42A27DB-BD31-4B8C-83A1-F6EECF244321}">
                <p14:modId xmlns:p14="http://schemas.microsoft.com/office/powerpoint/2010/main" val="259508116"/>
              </p:ext>
            </p:extLst>
          </p:nvPr>
        </p:nvGraphicFramePr>
        <p:xfrm>
          <a:off x="838200" y="1600200"/>
          <a:ext cx="75438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dirty="0" smtClean="0">
                <a:latin typeface="Arial" charset="0"/>
                <a:cs typeface="Arial" charset="0"/>
              </a:rPr>
              <a:t>Child Abuse Considerations</a:t>
            </a:r>
          </a:p>
        </p:txBody>
      </p:sp>
      <p:sp>
        <p:nvSpPr>
          <p:cNvPr id="37891" name="Content Placeholder 2"/>
          <p:cNvSpPr>
            <a:spLocks noGrp="1"/>
          </p:cNvSpPr>
          <p:nvPr>
            <p:ph idx="1"/>
          </p:nvPr>
        </p:nvSpPr>
        <p:spPr>
          <a:xfrm>
            <a:off x="609600" y="1676400"/>
            <a:ext cx="4343400" cy="4525962"/>
          </a:xfrm>
          <a:ln w="57150">
            <a:solidFill>
              <a:schemeClr val="accent3"/>
            </a:solidFill>
          </a:ln>
        </p:spPr>
        <p:txBody>
          <a:bodyPr/>
          <a:lstStyle/>
          <a:p>
            <a:pPr eaLnBrk="1" hangingPunct="1"/>
            <a:r>
              <a:rPr lang="en-US" dirty="0" smtClean="0">
                <a:latin typeface="Arial" charset="0"/>
                <a:cs typeface="Arial" charset="0"/>
              </a:rPr>
              <a:t>High index of suspicion </a:t>
            </a:r>
          </a:p>
          <a:p>
            <a:pPr eaLnBrk="1" hangingPunct="1"/>
            <a:r>
              <a:rPr lang="en-US" dirty="0" smtClean="0">
                <a:latin typeface="Arial" charset="0"/>
                <a:cs typeface="Arial" charset="0"/>
              </a:rPr>
              <a:t>Advocacy</a:t>
            </a:r>
          </a:p>
          <a:p>
            <a:pPr eaLnBrk="1" hangingPunct="1"/>
            <a:r>
              <a:rPr lang="en-US" dirty="0" smtClean="0">
                <a:latin typeface="Arial" charset="0"/>
                <a:cs typeface="Arial" charset="0"/>
              </a:rPr>
              <a:t>Multidisciplinary Team</a:t>
            </a:r>
          </a:p>
          <a:p>
            <a:pPr eaLnBrk="1" hangingPunct="1"/>
            <a:r>
              <a:rPr lang="en-US" dirty="0" smtClean="0">
                <a:latin typeface="Arial" charset="0"/>
                <a:cs typeface="Arial" charset="0"/>
              </a:rPr>
              <a:t>Fatality rates</a:t>
            </a:r>
          </a:p>
        </p:txBody>
      </p:sp>
      <p:pic>
        <p:nvPicPr>
          <p:cNvPr id="4" name="Picture 3" descr="child abuse.jpg"/>
          <p:cNvPicPr>
            <a:picLocks noChangeAspect="1"/>
          </p:cNvPicPr>
          <p:nvPr/>
        </p:nvPicPr>
        <p:blipFill>
          <a:blip r:embed="rId3" cstate="print"/>
          <a:stretch>
            <a:fillRect/>
          </a:stretch>
        </p:blipFill>
        <p:spPr>
          <a:xfrm>
            <a:off x="4038600" y="2362200"/>
            <a:ext cx="5026687" cy="335280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b="1" dirty="0" smtClean="0">
                <a:latin typeface="Arial" charset="0"/>
                <a:cs typeface="Arial" charset="0"/>
              </a:rPr>
              <a:t>Assessing and </a:t>
            </a:r>
            <a:r>
              <a:rPr lang="en-US" dirty="0" smtClean="0">
                <a:latin typeface="Arial" charset="0"/>
                <a:cs typeface="Arial" charset="0"/>
              </a:rPr>
              <a:t>Tr</a:t>
            </a:r>
            <a:r>
              <a:rPr lang="en-US" b="1" dirty="0" smtClean="0">
                <a:latin typeface="Arial" charset="0"/>
                <a:cs typeface="Arial" charset="0"/>
              </a:rPr>
              <a:t>eating Pain in Children</a:t>
            </a:r>
          </a:p>
        </p:txBody>
      </p:sp>
      <p:sp>
        <p:nvSpPr>
          <p:cNvPr id="38915" name="Subtitle 2"/>
          <p:cNvSpPr>
            <a:spLocks noGrp="1"/>
          </p:cNvSpPr>
          <p:nvPr>
            <p:ph idx="1"/>
          </p:nvPr>
        </p:nvSpPr>
        <p:spPr>
          <a:ln w="76200">
            <a:noFill/>
          </a:ln>
        </p:spPr>
        <p:txBody>
          <a:bodyPr/>
          <a:lstStyle/>
          <a:p>
            <a:pPr algn="l" eaLnBrk="1" hangingPunct="1"/>
            <a:r>
              <a:rPr lang="en-US" dirty="0" smtClean="0">
                <a:solidFill>
                  <a:schemeClr val="tx1"/>
                </a:solidFill>
              </a:rPr>
              <a:t>Neonates and children experience pain and long term consequences can result from exposure to repeated painful stimuli</a:t>
            </a:r>
          </a:p>
          <a:p>
            <a:pPr algn="l" eaLnBrk="1" hangingPunct="1"/>
            <a:r>
              <a:rPr lang="en-US" dirty="0" smtClean="0">
                <a:solidFill>
                  <a:schemeClr val="tx1"/>
                </a:solidFill>
              </a:rPr>
              <a:t>Assessing pain in infants and children require special, age appropriate scales</a:t>
            </a:r>
          </a:p>
          <a:p>
            <a:pPr algn="l" eaLnBrk="1" hangingPunct="1"/>
            <a:r>
              <a:rPr lang="en-US" dirty="0" smtClean="0">
                <a:solidFill>
                  <a:schemeClr val="tx1"/>
                </a:solidFill>
              </a:rPr>
              <a:t>There are many validated pain scales available for use but an organization should select one for each specific population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b="1" dirty="0" smtClean="0">
                <a:latin typeface="Arial" charset="0"/>
                <a:cs typeface="Arial" charset="0"/>
              </a:rPr>
              <a:t>Assessing and Treating Pain in Children</a:t>
            </a:r>
          </a:p>
        </p:txBody>
      </p:sp>
      <p:sp>
        <p:nvSpPr>
          <p:cNvPr id="39939" name="Subtitle 2"/>
          <p:cNvSpPr>
            <a:spLocks noGrp="1"/>
          </p:cNvSpPr>
          <p:nvPr>
            <p:ph idx="1"/>
          </p:nvPr>
        </p:nvSpPr>
        <p:spPr>
          <a:ln w="76200">
            <a:noFill/>
          </a:ln>
        </p:spPr>
        <p:txBody>
          <a:bodyPr/>
          <a:lstStyle/>
          <a:p>
            <a:pPr algn="l" eaLnBrk="1" hangingPunct="1"/>
            <a:endParaRPr lang="en-US" sz="2800" dirty="0" smtClean="0">
              <a:solidFill>
                <a:schemeClr val="tx1"/>
              </a:solidFill>
            </a:endParaRPr>
          </a:p>
          <a:p>
            <a:pPr algn="l" eaLnBrk="1" hangingPunct="1"/>
            <a:r>
              <a:rPr lang="en-US" sz="2800" dirty="0" smtClean="0">
                <a:solidFill>
                  <a:schemeClr val="tx1"/>
                </a:solidFill>
              </a:rPr>
              <a:t>Most children three years old and older can rank their pain using one of several validated tools.</a:t>
            </a:r>
          </a:p>
          <a:p>
            <a:pPr algn="l" eaLnBrk="1" hangingPunct="1"/>
            <a:endParaRPr lang="en-US" sz="2800" dirty="0" smtClean="0">
              <a:solidFill>
                <a:schemeClr val="tx1"/>
              </a:solidFill>
            </a:endParaRPr>
          </a:p>
        </p:txBody>
      </p:sp>
      <p:pic>
        <p:nvPicPr>
          <p:cNvPr id="39940" name="Picture 4"/>
          <p:cNvPicPr>
            <a:picLocks noChangeAspect="1" noChangeArrowheads="1"/>
          </p:cNvPicPr>
          <p:nvPr/>
        </p:nvPicPr>
        <p:blipFill>
          <a:blip r:embed="rId3" cstate="print"/>
          <a:srcRect/>
          <a:stretch>
            <a:fillRect/>
          </a:stretch>
        </p:blipFill>
        <p:spPr bwMode="auto">
          <a:xfrm>
            <a:off x="762000" y="4038600"/>
            <a:ext cx="7543800" cy="1981200"/>
          </a:xfrm>
          <a:prstGeom prst="rect">
            <a:avLst/>
          </a:prstGeom>
          <a:noFill/>
          <a:ln w="57150">
            <a:solidFill>
              <a:schemeClr val="accent3"/>
            </a:solidFill>
            <a:miter lim="800000"/>
            <a:headEnd/>
            <a:tailEnd/>
          </a:ln>
        </p:spPr>
      </p:pic>
      <p:sp>
        <p:nvSpPr>
          <p:cNvPr id="39941" name="TextBox 1"/>
          <p:cNvSpPr txBox="1">
            <a:spLocks noChangeArrowheads="1"/>
          </p:cNvSpPr>
          <p:nvPr/>
        </p:nvSpPr>
        <p:spPr bwMode="auto">
          <a:xfrm>
            <a:off x="3276600" y="6172200"/>
            <a:ext cx="2514600" cy="277812"/>
          </a:xfrm>
          <a:prstGeom prst="rect">
            <a:avLst/>
          </a:prstGeom>
          <a:noFill/>
          <a:ln w="9525">
            <a:noFill/>
            <a:miter lim="800000"/>
            <a:headEnd/>
            <a:tailEnd/>
          </a:ln>
        </p:spPr>
        <p:txBody>
          <a:bodyPr>
            <a:spAutoFit/>
          </a:bodyPr>
          <a:lstStyle/>
          <a:p>
            <a:r>
              <a:rPr lang="en-US" sz="1200" b="1" dirty="0"/>
              <a:t>Wong-Baker Faces Pain Scale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b="1" dirty="0" smtClean="0">
                <a:latin typeface="Arial" charset="0"/>
                <a:cs typeface="Arial" charset="0"/>
              </a:rPr>
              <a:t>Trauma Complications in Children</a:t>
            </a:r>
          </a:p>
        </p:txBody>
      </p:sp>
      <p:graphicFrame>
        <p:nvGraphicFramePr>
          <p:cNvPr id="4" name="Diagram 3"/>
          <p:cNvGraphicFramePr/>
          <p:nvPr>
            <p:extLst>
              <p:ext uri="{D42A27DB-BD31-4B8C-83A1-F6EECF244321}">
                <p14:modId xmlns:p14="http://schemas.microsoft.com/office/powerpoint/2010/main" val="3082788108"/>
              </p:ext>
            </p:extLst>
          </p:nvPr>
        </p:nvGraphicFramePr>
        <p:xfrm>
          <a:off x="152400" y="1905000"/>
          <a:ext cx="8991600"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752600"/>
          </a:xfrm>
        </p:spPr>
        <p:txBody>
          <a:bodyPr rtlCol="0">
            <a:normAutofit/>
          </a:bodyPr>
          <a:lstStyle/>
          <a:p>
            <a:pPr eaLnBrk="1" fontAlgn="auto" hangingPunct="1">
              <a:spcAft>
                <a:spcPts val="0"/>
              </a:spcAft>
              <a:defRPr/>
            </a:pPr>
            <a:r>
              <a:rPr lang="en-US" dirty="0" smtClean="0">
                <a:latin typeface="Arial" pitchFamily="34" charset="0"/>
                <a:cs typeface="Arial" pitchFamily="34" charset="0"/>
              </a:rPr>
              <a:t>Pediatric Trauma :</a:t>
            </a:r>
            <a:br>
              <a:rPr lang="en-US" dirty="0" smtClean="0">
                <a:latin typeface="Arial" pitchFamily="34" charset="0"/>
                <a:cs typeface="Arial" pitchFamily="34" charset="0"/>
              </a:rPr>
            </a:br>
            <a:r>
              <a:rPr lang="en-US" dirty="0" smtClean="0">
                <a:solidFill>
                  <a:schemeClr val="tx1"/>
                </a:solidFill>
                <a:latin typeface="Arial" pitchFamily="34" charset="0"/>
                <a:cs typeface="Arial" pitchFamily="34" charset="0"/>
              </a:rPr>
              <a:t>A major threat to the health and </a:t>
            </a:r>
            <a:br>
              <a:rPr lang="en-US" dirty="0" smtClean="0">
                <a:solidFill>
                  <a:schemeClr val="tx1"/>
                </a:solidFill>
                <a:latin typeface="Arial" pitchFamily="34" charset="0"/>
                <a:cs typeface="Arial" pitchFamily="34" charset="0"/>
              </a:rPr>
            </a:br>
            <a:r>
              <a:rPr lang="en-US" dirty="0" smtClean="0">
                <a:solidFill>
                  <a:schemeClr val="tx1"/>
                </a:solidFill>
                <a:latin typeface="Arial" pitchFamily="34" charset="0"/>
                <a:cs typeface="Arial" pitchFamily="34" charset="0"/>
              </a:rPr>
              <a:t>well-being of children </a:t>
            </a:r>
            <a:endParaRPr lang="en-US" dirty="0">
              <a:solidFill>
                <a:schemeClr val="tx1"/>
              </a:solidFill>
              <a:latin typeface="Arial" pitchFamily="34" charset="0"/>
              <a:cs typeface="Arial"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40359892"/>
              </p:ext>
            </p:extLst>
          </p:nvPr>
        </p:nvGraphicFramePr>
        <p:xfrm>
          <a:off x="457200" y="2133600"/>
          <a:ext cx="83820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76200"/>
            <a:ext cx="8229600" cy="1173162"/>
          </a:xfrm>
        </p:spPr>
        <p:txBody>
          <a:bodyPr/>
          <a:lstStyle/>
          <a:p>
            <a:r>
              <a:rPr lang="en-US" dirty="0" smtClean="0"/>
              <a:t>Transfer to Pediatric Trauma Center</a:t>
            </a:r>
          </a:p>
        </p:txBody>
      </p:sp>
      <p:sp>
        <p:nvSpPr>
          <p:cNvPr id="41987" name="Content Placeholder 2"/>
          <p:cNvSpPr>
            <a:spLocks noGrp="1"/>
          </p:cNvSpPr>
          <p:nvPr>
            <p:ph idx="1"/>
          </p:nvPr>
        </p:nvSpPr>
        <p:spPr>
          <a:xfrm>
            <a:off x="381000" y="1447800"/>
            <a:ext cx="8458200" cy="5257800"/>
          </a:xfrm>
        </p:spPr>
        <p:style>
          <a:lnRef idx="0">
            <a:schemeClr val="accent3"/>
          </a:lnRef>
          <a:fillRef idx="3">
            <a:schemeClr val="accent3"/>
          </a:fillRef>
          <a:effectRef idx="3">
            <a:schemeClr val="accent3"/>
          </a:effectRef>
          <a:fontRef idx="minor">
            <a:schemeClr val="lt1"/>
          </a:fontRef>
        </p:style>
        <p:txBody>
          <a:bodyPr/>
          <a:lstStyle/>
          <a:p>
            <a:r>
              <a:rPr lang="en-US" sz="2600" dirty="0" smtClean="0">
                <a:solidFill>
                  <a:schemeClr val="tx1"/>
                </a:solidFill>
                <a:latin typeface="Arial" pitchFamily="34" charset="0"/>
                <a:cs typeface="Arial" pitchFamily="34" charset="0"/>
              </a:rPr>
              <a:t>Depressed or worsening neurologic status</a:t>
            </a:r>
          </a:p>
          <a:p>
            <a:r>
              <a:rPr lang="en-US" sz="2600" dirty="0" smtClean="0">
                <a:solidFill>
                  <a:schemeClr val="tx1"/>
                </a:solidFill>
                <a:latin typeface="Arial" pitchFamily="34" charset="0"/>
                <a:cs typeface="Arial" pitchFamily="34" charset="0"/>
              </a:rPr>
              <a:t>Respiratory distress or failure, Intubated children</a:t>
            </a:r>
          </a:p>
          <a:p>
            <a:r>
              <a:rPr lang="en-US" sz="2600" dirty="0" smtClean="0">
                <a:solidFill>
                  <a:schemeClr val="tx1"/>
                </a:solidFill>
                <a:latin typeface="Arial" pitchFamily="34" charset="0"/>
                <a:cs typeface="Arial" pitchFamily="34" charset="0"/>
              </a:rPr>
              <a:t>Shock; any child requiring a blood transfusion</a:t>
            </a:r>
          </a:p>
          <a:p>
            <a:r>
              <a:rPr lang="en-US" sz="2600" dirty="0" smtClean="0">
                <a:solidFill>
                  <a:schemeClr val="tx1"/>
                </a:solidFill>
                <a:latin typeface="Arial" pitchFamily="34" charset="0"/>
                <a:cs typeface="Arial" pitchFamily="34" charset="0"/>
              </a:rPr>
              <a:t>Hemodynamically unstable children requiring vasopressors, ICP monitoring or invasive monitoring</a:t>
            </a:r>
          </a:p>
          <a:p>
            <a:r>
              <a:rPr lang="en-US" sz="2600" dirty="0" smtClean="0">
                <a:solidFill>
                  <a:schemeClr val="tx1"/>
                </a:solidFill>
                <a:latin typeface="Arial" pitchFamily="34" charset="0"/>
                <a:cs typeface="Arial" pitchFamily="34" charset="0"/>
              </a:rPr>
              <a:t>Fractures with neurovascular compromise</a:t>
            </a:r>
          </a:p>
          <a:p>
            <a:r>
              <a:rPr lang="en-US" sz="2600" dirty="0" smtClean="0">
                <a:solidFill>
                  <a:schemeClr val="tx1"/>
                </a:solidFill>
                <a:latin typeface="Arial" pitchFamily="34" charset="0"/>
                <a:cs typeface="Arial" pitchFamily="34" charset="0"/>
              </a:rPr>
              <a:t>Spinal cord injuries</a:t>
            </a:r>
          </a:p>
          <a:p>
            <a:r>
              <a:rPr lang="en-US" sz="2600" dirty="0" smtClean="0">
                <a:solidFill>
                  <a:schemeClr val="tx1"/>
                </a:solidFill>
                <a:latin typeface="Arial" pitchFamily="34" charset="0"/>
                <a:cs typeface="Arial" pitchFamily="34" charset="0"/>
              </a:rPr>
              <a:t>Traumatic amputations</a:t>
            </a:r>
          </a:p>
          <a:p>
            <a:r>
              <a:rPr lang="en-US" sz="2600" dirty="0" smtClean="0">
                <a:solidFill>
                  <a:schemeClr val="tx1"/>
                </a:solidFill>
                <a:latin typeface="Arial" pitchFamily="34" charset="0"/>
                <a:cs typeface="Arial" pitchFamily="34" charset="0"/>
              </a:rPr>
              <a:t>Significant MOI with associated injuries</a:t>
            </a:r>
          </a:p>
          <a:p>
            <a:r>
              <a:rPr lang="en-US" sz="2600" dirty="0" smtClean="0">
                <a:solidFill>
                  <a:schemeClr val="tx1"/>
                </a:solidFill>
                <a:latin typeface="Arial" pitchFamily="34" charset="0"/>
                <a:cs typeface="Arial" pitchFamily="34" charset="0"/>
              </a:rPr>
              <a:t>Whenever the primary caregiver believes the child requires specialized pediatric care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bulance moving.jpg"/>
          <p:cNvPicPr>
            <a:picLocks noChangeAspect="1"/>
          </p:cNvPicPr>
          <p:nvPr/>
        </p:nvPicPr>
        <p:blipFill>
          <a:blip r:embed="rId3" cstate="print"/>
          <a:stretch>
            <a:fillRect/>
          </a:stretch>
        </p:blipFill>
        <p:spPr>
          <a:xfrm>
            <a:off x="192614" y="2209800"/>
            <a:ext cx="4226986" cy="2819400"/>
          </a:xfrm>
          <a:prstGeom prst="rect">
            <a:avLst/>
          </a:prstGeom>
          <a:ln w="19050">
            <a:solidFill>
              <a:schemeClr val="tx1"/>
            </a:solidFill>
          </a:ln>
        </p:spPr>
      </p:pic>
      <p:sp>
        <p:nvSpPr>
          <p:cNvPr id="43010" name="Title 1"/>
          <p:cNvSpPr>
            <a:spLocks noGrp="1"/>
          </p:cNvSpPr>
          <p:nvPr>
            <p:ph type="title"/>
          </p:nvPr>
        </p:nvSpPr>
        <p:spPr/>
        <p:txBody>
          <a:bodyPr/>
          <a:lstStyle/>
          <a:p>
            <a:r>
              <a:rPr lang="en-US" dirty="0" smtClean="0"/>
              <a:t>Transfer Considerations</a:t>
            </a:r>
          </a:p>
        </p:txBody>
      </p:sp>
      <p:sp>
        <p:nvSpPr>
          <p:cNvPr id="43011" name="Content Placeholder 2"/>
          <p:cNvSpPr>
            <a:spLocks noGrp="1"/>
          </p:cNvSpPr>
          <p:nvPr>
            <p:ph idx="1"/>
          </p:nvPr>
        </p:nvSpPr>
        <p:spPr>
          <a:xfrm>
            <a:off x="4572000" y="1646237"/>
            <a:ext cx="4343400" cy="4221163"/>
          </a:xfrm>
          <a:solidFill>
            <a:schemeClr val="accent3"/>
          </a:solidFill>
          <a:ln w="57150">
            <a:solidFill>
              <a:schemeClr val="accent3"/>
            </a:solidFill>
          </a:ln>
        </p:spPr>
        <p:txBody>
          <a:bodyPr/>
          <a:lstStyle/>
          <a:p>
            <a:r>
              <a:rPr lang="en-US" dirty="0" smtClean="0"/>
              <a:t>Transport Mode</a:t>
            </a:r>
          </a:p>
          <a:p>
            <a:r>
              <a:rPr lang="en-US" dirty="0" smtClean="0"/>
              <a:t>Diagnostics</a:t>
            </a:r>
          </a:p>
          <a:p>
            <a:r>
              <a:rPr lang="en-US" dirty="0" smtClean="0"/>
              <a:t>Airway, Breathing, Circulation, IV access, sedation, pain control, cervical spine immobilization</a:t>
            </a:r>
          </a:p>
          <a:p>
            <a:r>
              <a:rPr lang="en-US" dirty="0" smtClean="0"/>
              <a:t>Family centered care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52400" y="228600"/>
            <a:ext cx="8991600" cy="1143000"/>
          </a:xfrm>
          <a:ln>
            <a:noFill/>
          </a:ln>
        </p:spPr>
        <p:txBody>
          <a:bodyPr/>
          <a:lstStyle/>
          <a:p>
            <a:pPr eaLnBrk="1" hangingPunct="1"/>
            <a:r>
              <a:rPr lang="en-US" b="1" dirty="0" smtClean="0">
                <a:latin typeface="Arial" charset="0"/>
                <a:cs typeface="Arial" charset="0"/>
              </a:rPr>
              <a:t>Suggested Projects for Trauma Centers Caring for Children</a:t>
            </a:r>
          </a:p>
        </p:txBody>
      </p:sp>
      <p:sp>
        <p:nvSpPr>
          <p:cNvPr id="3" name="Subtitle 2"/>
          <p:cNvSpPr>
            <a:spLocks noGrp="1"/>
          </p:cNvSpPr>
          <p:nvPr>
            <p:ph idx="1"/>
          </p:nvPr>
        </p:nvSpPr>
        <p:spPr>
          <a:xfrm>
            <a:off x="457200" y="1676400"/>
            <a:ext cx="8153400" cy="4876800"/>
          </a:xfrm>
          <a:ln>
            <a:noFill/>
          </a:ln>
        </p:spPr>
        <p:txBody>
          <a:bodyPr rtlCol="0">
            <a:normAutofit fontScale="92500"/>
          </a:bodyPr>
          <a:lstStyle/>
          <a:p>
            <a:pPr eaLnBrk="1" fontAlgn="auto" hangingPunct="1">
              <a:spcAft>
                <a:spcPts val="0"/>
              </a:spcAft>
              <a:defRPr/>
            </a:pPr>
            <a:r>
              <a:rPr lang="en-US" sz="3500" dirty="0" smtClean="0">
                <a:solidFill>
                  <a:schemeClr val="tx1"/>
                </a:solidFill>
              </a:rPr>
              <a:t>Development of a weight-based Massive blood transfusion protocol (MTP)</a:t>
            </a:r>
          </a:p>
          <a:p>
            <a:pPr eaLnBrk="1" fontAlgn="auto" hangingPunct="1">
              <a:spcAft>
                <a:spcPts val="0"/>
              </a:spcAft>
              <a:defRPr/>
            </a:pPr>
            <a:r>
              <a:rPr lang="en-US" sz="3500" dirty="0" smtClean="0">
                <a:solidFill>
                  <a:schemeClr val="tx1"/>
                </a:solidFill>
              </a:rPr>
              <a:t>Revision and update of brain death determination guidelines for infants and children</a:t>
            </a:r>
          </a:p>
          <a:p>
            <a:pPr eaLnBrk="1" fontAlgn="auto" hangingPunct="1">
              <a:spcAft>
                <a:spcPts val="0"/>
              </a:spcAft>
              <a:defRPr/>
            </a:pPr>
            <a:r>
              <a:rPr lang="en-US" sz="3500" dirty="0" smtClean="0">
                <a:solidFill>
                  <a:schemeClr val="tx1"/>
                </a:solidFill>
              </a:rPr>
              <a:t>Donation after Cardiac Death Organ </a:t>
            </a:r>
            <a:r>
              <a:rPr lang="en-US" sz="3500" dirty="0">
                <a:solidFill>
                  <a:schemeClr val="tx1"/>
                </a:solidFill>
              </a:rPr>
              <a:t>D</a:t>
            </a:r>
            <a:r>
              <a:rPr lang="en-US" sz="3500" dirty="0" smtClean="0">
                <a:solidFill>
                  <a:schemeClr val="tx1"/>
                </a:solidFill>
              </a:rPr>
              <a:t>onation protocol revisions based on changing theory and practices in warm ischemic organ retrieval</a:t>
            </a:r>
          </a:p>
          <a:p>
            <a:pPr algn="l" eaLnBrk="1" fontAlgn="auto" hangingPunct="1">
              <a:spcAft>
                <a:spcPts val="0"/>
              </a:spcAft>
              <a:buFont typeface="Arial" pitchFamily="34" charset="0"/>
              <a:buNone/>
              <a:defRPr/>
            </a:pPr>
            <a:endParaRPr lang="en-US" sz="2000"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Pediatric trauma care should be based upon the developmental and anatomic differences in children.</a:t>
            </a:r>
          </a:p>
          <a:p>
            <a:r>
              <a:rPr lang="en-US" dirty="0" smtClean="0"/>
              <a:t>All trauma centers should have equipment and protocols specific to pediatric resuscitation.</a:t>
            </a:r>
          </a:p>
          <a:p>
            <a:r>
              <a:rPr lang="en-US" dirty="0" smtClean="0"/>
              <a:t>Transfer to Pediatric Trauma Center when indicated.</a:t>
            </a:r>
          </a:p>
          <a:p>
            <a:pPr>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b="1" dirty="0" smtClean="0">
                <a:latin typeface="Arial" charset="0"/>
                <a:cs typeface="Arial" charset="0"/>
              </a:rPr>
              <a:t>Erickson’s Developmental Stages</a:t>
            </a:r>
          </a:p>
        </p:txBody>
      </p:sp>
      <p:sp>
        <p:nvSpPr>
          <p:cNvPr id="3" name="Subtitle 2"/>
          <p:cNvSpPr>
            <a:spLocks noGrp="1"/>
          </p:cNvSpPr>
          <p:nvPr>
            <p:ph idx="1"/>
          </p:nvPr>
        </p:nvSpPr>
        <p:spPr>
          <a:xfrm>
            <a:off x="685800" y="1676400"/>
            <a:ext cx="7772400" cy="4114800"/>
          </a:xfrm>
          <a:solidFill>
            <a:schemeClr val="accent2">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ormAutofit fontScale="85000" lnSpcReduction="20000"/>
          </a:bodyPr>
          <a:lstStyle/>
          <a:p>
            <a:pPr eaLnBrk="1" fontAlgn="auto" hangingPunct="1">
              <a:spcAft>
                <a:spcPts val="0"/>
              </a:spcAft>
              <a:defRPr/>
            </a:pPr>
            <a:endParaRPr lang="en-US" sz="2800" dirty="0" smtClean="0">
              <a:solidFill>
                <a:schemeClr val="tx1"/>
              </a:solidFill>
              <a:latin typeface="Arial" pitchFamily="34" charset="0"/>
              <a:cs typeface="Arial" pitchFamily="34" charset="0"/>
            </a:endParaRPr>
          </a:p>
          <a:p>
            <a:pPr eaLnBrk="1" fontAlgn="auto" hangingPunct="1">
              <a:spcAft>
                <a:spcPts val="0"/>
              </a:spcAft>
              <a:defRPr/>
            </a:pPr>
            <a:r>
              <a:rPr lang="en-US" sz="2800" dirty="0" smtClean="0">
                <a:solidFill>
                  <a:schemeClr val="tx1"/>
                </a:solidFill>
                <a:latin typeface="Arial" pitchFamily="34" charset="0"/>
                <a:cs typeface="Arial" pitchFamily="34" charset="0"/>
              </a:rPr>
              <a:t>Trust versus mistrust (birth to 2 years)</a:t>
            </a:r>
          </a:p>
          <a:p>
            <a:pPr eaLnBrk="1" fontAlgn="auto" hangingPunct="1">
              <a:spcAft>
                <a:spcPts val="0"/>
              </a:spcAft>
              <a:defRPr/>
            </a:pPr>
            <a:r>
              <a:rPr lang="en-US" sz="2800" dirty="0" smtClean="0">
                <a:solidFill>
                  <a:schemeClr val="tx1"/>
                </a:solidFill>
                <a:latin typeface="Arial" pitchFamily="34" charset="0"/>
                <a:cs typeface="Arial" pitchFamily="34" charset="0"/>
              </a:rPr>
              <a:t>Autonomy versus shame (2-4 years)</a:t>
            </a:r>
          </a:p>
          <a:p>
            <a:pPr eaLnBrk="1" fontAlgn="auto" hangingPunct="1">
              <a:spcAft>
                <a:spcPts val="0"/>
              </a:spcAft>
              <a:defRPr/>
            </a:pPr>
            <a:r>
              <a:rPr lang="en-US" sz="2800" dirty="0" smtClean="0">
                <a:solidFill>
                  <a:schemeClr val="tx1"/>
                </a:solidFill>
                <a:latin typeface="Arial" pitchFamily="34" charset="0"/>
                <a:cs typeface="Arial" pitchFamily="34" charset="0"/>
              </a:rPr>
              <a:t>Initiative versus guilt  (preschool)</a:t>
            </a:r>
          </a:p>
          <a:p>
            <a:pPr eaLnBrk="1" fontAlgn="auto" hangingPunct="1">
              <a:spcAft>
                <a:spcPts val="0"/>
              </a:spcAft>
              <a:defRPr/>
            </a:pPr>
            <a:r>
              <a:rPr lang="en-US" sz="2800" dirty="0" smtClean="0">
                <a:solidFill>
                  <a:schemeClr val="tx1"/>
                </a:solidFill>
                <a:latin typeface="Arial" pitchFamily="34" charset="0"/>
                <a:cs typeface="Arial" pitchFamily="34" charset="0"/>
              </a:rPr>
              <a:t>Industry versus Inferiority (grade school)</a:t>
            </a:r>
          </a:p>
          <a:p>
            <a:pPr eaLnBrk="1" fontAlgn="auto" hangingPunct="1">
              <a:spcAft>
                <a:spcPts val="0"/>
              </a:spcAft>
              <a:defRPr/>
            </a:pPr>
            <a:r>
              <a:rPr lang="en-US" sz="2800" dirty="0" smtClean="0">
                <a:solidFill>
                  <a:schemeClr val="tx1"/>
                </a:solidFill>
                <a:latin typeface="Arial" pitchFamily="34" charset="0"/>
                <a:cs typeface="Arial" pitchFamily="34" charset="0"/>
              </a:rPr>
              <a:t>Identity versus identity diffusion (adolescence to young adult)</a:t>
            </a:r>
          </a:p>
          <a:p>
            <a:pPr eaLnBrk="1" fontAlgn="auto" hangingPunct="1">
              <a:spcAft>
                <a:spcPts val="0"/>
              </a:spcAft>
              <a:defRPr/>
            </a:pPr>
            <a:r>
              <a:rPr lang="en-US" sz="2800" dirty="0" smtClean="0">
                <a:solidFill>
                  <a:schemeClr val="tx1"/>
                </a:solidFill>
                <a:latin typeface="Arial" pitchFamily="34" charset="0"/>
                <a:cs typeface="Arial" pitchFamily="34" charset="0"/>
              </a:rPr>
              <a:t>Intimacy versus isolation (young adult)</a:t>
            </a:r>
          </a:p>
          <a:p>
            <a:pPr eaLnBrk="1" fontAlgn="auto" hangingPunct="1">
              <a:spcAft>
                <a:spcPts val="0"/>
              </a:spcAft>
              <a:defRPr/>
            </a:pPr>
            <a:r>
              <a:rPr lang="en-US" sz="2800" dirty="0" smtClean="0">
                <a:solidFill>
                  <a:schemeClr val="tx1"/>
                </a:solidFill>
                <a:latin typeface="Arial" pitchFamily="34" charset="0"/>
                <a:cs typeface="Arial" pitchFamily="34" charset="0"/>
              </a:rPr>
              <a:t>Generativity versus self-absorption (adult)</a:t>
            </a:r>
          </a:p>
          <a:p>
            <a:pPr eaLnBrk="1" fontAlgn="auto" hangingPunct="1">
              <a:spcAft>
                <a:spcPts val="0"/>
              </a:spcAft>
              <a:defRPr/>
            </a:pPr>
            <a:r>
              <a:rPr lang="en-US" sz="2800" dirty="0" smtClean="0">
                <a:solidFill>
                  <a:schemeClr val="tx1"/>
                </a:solidFill>
                <a:latin typeface="Arial" pitchFamily="34" charset="0"/>
                <a:cs typeface="Arial" pitchFamily="34" charset="0"/>
              </a:rPr>
              <a:t>Integrity versus despair (mature adult) </a:t>
            </a:r>
          </a:p>
          <a:p>
            <a:pPr algn="l" eaLnBrk="1" fontAlgn="auto" hangingPunct="1">
              <a:spcAft>
                <a:spcPts val="0"/>
              </a:spcAft>
              <a:buFont typeface="Arial" pitchFamily="34" charset="0"/>
              <a:buNone/>
              <a:defRPr/>
            </a:pPr>
            <a:r>
              <a:rPr lang="en-US" sz="2800" dirty="0">
                <a:solidFill>
                  <a:schemeClr val="tx1"/>
                </a:solidFill>
                <a:latin typeface="Arial" pitchFamily="34" charset="0"/>
                <a:cs typeface="Arial" pitchFamily="34" charset="0"/>
              </a:rPr>
              <a:t> </a:t>
            </a:r>
            <a:r>
              <a:rPr lang="en-US" sz="2800" dirty="0" smtClean="0">
                <a:solidFill>
                  <a:schemeClr val="tx1"/>
                </a:solidFill>
                <a:latin typeface="Arial" pitchFamily="34" charset="0"/>
                <a:cs typeface="Arial" pitchFamily="34" charset="0"/>
              </a:rPr>
              <a:t>                                                                   </a:t>
            </a:r>
            <a:endParaRPr lang="en-US" sz="2800" dirty="0">
              <a:solidFill>
                <a:schemeClr val="tx1"/>
              </a:solidFill>
              <a:latin typeface="Arial" pitchFamily="34" charset="0"/>
              <a:cs typeface="Arial" pitchFamily="34" charset="0"/>
            </a:endParaRPr>
          </a:p>
        </p:txBody>
      </p:sp>
      <p:pic>
        <p:nvPicPr>
          <p:cNvPr id="6148" name="Picture 3"/>
          <p:cNvPicPr>
            <a:picLocks noChangeAspect="1"/>
          </p:cNvPicPr>
          <p:nvPr/>
        </p:nvPicPr>
        <p:blipFill>
          <a:blip r:embed="rId3" cstate="print"/>
          <a:srcRect/>
          <a:stretch>
            <a:fillRect/>
          </a:stretch>
        </p:blipFill>
        <p:spPr bwMode="auto">
          <a:xfrm>
            <a:off x="304800" y="5334000"/>
            <a:ext cx="1943100" cy="1457325"/>
          </a:xfrm>
          <a:prstGeom prst="rect">
            <a:avLst/>
          </a:prstGeom>
          <a:noFill/>
          <a:ln w="19050">
            <a:solidFill>
              <a:schemeClr val="tx2"/>
            </a:solidFill>
            <a:miter lim="800000"/>
            <a:headEnd/>
            <a:tailEnd/>
          </a:ln>
        </p:spPr>
      </p:pic>
      <p:pic>
        <p:nvPicPr>
          <p:cNvPr id="6149" name="Picture 4"/>
          <p:cNvPicPr>
            <a:picLocks noChangeAspect="1"/>
          </p:cNvPicPr>
          <p:nvPr/>
        </p:nvPicPr>
        <p:blipFill>
          <a:blip r:embed="rId4" cstate="print"/>
          <a:srcRect/>
          <a:stretch>
            <a:fillRect/>
          </a:stretch>
        </p:blipFill>
        <p:spPr bwMode="auto">
          <a:xfrm>
            <a:off x="7397538" y="1066800"/>
            <a:ext cx="1630574" cy="23622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b="1" dirty="0" smtClean="0">
                <a:latin typeface="Arial" charset="0"/>
                <a:cs typeface="Arial" charset="0"/>
              </a:rPr>
              <a:t>Assessment of Children</a:t>
            </a:r>
          </a:p>
        </p:txBody>
      </p:sp>
      <p:sp>
        <p:nvSpPr>
          <p:cNvPr id="3" name="Subtitle 2"/>
          <p:cNvSpPr>
            <a:spLocks noGrp="1"/>
          </p:cNvSpPr>
          <p:nvPr>
            <p:ph idx="1"/>
          </p:nvPr>
        </p:nvSpPr>
        <p:spPr>
          <a:xfrm>
            <a:off x="5029200" y="1447800"/>
            <a:ext cx="3505200" cy="4495800"/>
          </a:xfrm>
          <a:ln w="38100">
            <a:solidFill>
              <a:schemeClr val="tx1"/>
            </a:solidFill>
          </a:ln>
        </p:spPr>
        <p:txBody>
          <a:bodyPr rtlCol="0">
            <a:normAutofit/>
          </a:bodyPr>
          <a:lstStyle/>
          <a:p>
            <a:pPr eaLnBrk="1" fontAlgn="auto" hangingPunct="1">
              <a:spcAft>
                <a:spcPts val="0"/>
              </a:spcAft>
              <a:defRPr/>
            </a:pPr>
            <a:r>
              <a:rPr lang="en-US" dirty="0" smtClean="0">
                <a:solidFill>
                  <a:schemeClr val="tx1"/>
                </a:solidFill>
                <a:latin typeface="Arial" pitchFamily="34" charset="0"/>
                <a:cs typeface="Arial" pitchFamily="34" charset="0"/>
              </a:rPr>
              <a:t>“Quick look” </a:t>
            </a:r>
          </a:p>
          <a:p>
            <a:pPr eaLnBrk="1" fontAlgn="auto" hangingPunct="1">
              <a:spcAft>
                <a:spcPts val="0"/>
              </a:spcAft>
              <a:defRPr/>
            </a:pPr>
            <a:r>
              <a:rPr lang="en-US" dirty="0" smtClean="0">
                <a:solidFill>
                  <a:schemeClr val="tx1"/>
                </a:solidFill>
                <a:latin typeface="Arial" pitchFamily="34" charset="0"/>
                <a:cs typeface="Arial" pitchFamily="34" charset="0"/>
              </a:rPr>
              <a:t>Parental presence </a:t>
            </a:r>
          </a:p>
          <a:p>
            <a:pPr eaLnBrk="1" fontAlgn="auto" hangingPunct="1">
              <a:spcAft>
                <a:spcPts val="0"/>
              </a:spcAft>
              <a:defRPr/>
            </a:pPr>
            <a:r>
              <a:rPr lang="en-US" dirty="0" smtClean="0">
                <a:solidFill>
                  <a:schemeClr val="tx1"/>
                </a:solidFill>
                <a:latin typeface="Arial" pitchFamily="34" charset="0"/>
                <a:cs typeface="Arial" pitchFamily="34" charset="0"/>
              </a:rPr>
              <a:t>Verbal cues</a:t>
            </a:r>
          </a:p>
          <a:p>
            <a:pPr eaLnBrk="1" fontAlgn="auto" hangingPunct="1">
              <a:spcAft>
                <a:spcPts val="0"/>
              </a:spcAft>
              <a:defRPr/>
            </a:pPr>
            <a:r>
              <a:rPr lang="en-US" dirty="0" smtClean="0">
                <a:solidFill>
                  <a:schemeClr val="tx1"/>
                </a:solidFill>
                <a:latin typeface="Arial" pitchFamily="34" charset="0"/>
                <a:cs typeface="Arial" pitchFamily="34" charset="0"/>
              </a:rPr>
              <a:t>Non-verbal cues</a:t>
            </a:r>
          </a:p>
          <a:p>
            <a:pPr eaLnBrk="1" fontAlgn="auto" hangingPunct="1">
              <a:spcAft>
                <a:spcPts val="0"/>
              </a:spcAft>
              <a:defRPr/>
            </a:pPr>
            <a:r>
              <a:rPr lang="en-US" dirty="0" smtClean="0">
                <a:solidFill>
                  <a:schemeClr val="tx1"/>
                </a:solidFill>
                <a:latin typeface="Arial" pitchFamily="34" charset="0"/>
                <a:cs typeface="Arial" pitchFamily="34" charset="0"/>
              </a:rPr>
              <a:t>Compensatory mechanisms </a:t>
            </a:r>
          </a:p>
        </p:txBody>
      </p:sp>
      <p:pic>
        <p:nvPicPr>
          <p:cNvPr id="4" name="Picture 3" descr="scared child.jpg"/>
          <p:cNvPicPr>
            <a:picLocks noChangeAspect="1"/>
          </p:cNvPicPr>
          <p:nvPr/>
        </p:nvPicPr>
        <p:blipFill>
          <a:blip r:embed="rId3" cstate="print"/>
          <a:stretch>
            <a:fillRect/>
          </a:stretch>
        </p:blipFill>
        <p:spPr>
          <a:xfrm>
            <a:off x="228600" y="2057400"/>
            <a:ext cx="4800600" cy="3482660"/>
          </a:xfrm>
          <a:prstGeom prst="rect">
            <a:avLst/>
          </a:prstGeom>
          <a:ln w="19050">
            <a:solidFill>
              <a:schemeClr val="tx1"/>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 y="152400"/>
            <a:ext cx="8991600" cy="1143000"/>
          </a:xfrm>
        </p:spPr>
        <p:txBody>
          <a:bodyPr rtlCol="0">
            <a:normAutofit/>
          </a:bodyPr>
          <a:lstStyle/>
          <a:p>
            <a:pPr eaLnBrk="1" fontAlgn="auto" hangingPunct="1">
              <a:spcAft>
                <a:spcPts val="0"/>
              </a:spcAft>
              <a:defRPr/>
            </a:pPr>
            <a:r>
              <a:rPr lang="en-US" dirty="0">
                <a:latin typeface="Arial" pitchFamily="34" charset="0"/>
                <a:cs typeface="Arial" pitchFamily="34" charset="0"/>
              </a:rPr>
              <a:t>Physical Differences in </a:t>
            </a:r>
            <a:r>
              <a:rPr lang="en-US" dirty="0" smtClean="0">
                <a:latin typeface="Arial" pitchFamily="34" charset="0"/>
                <a:cs typeface="Arial" pitchFamily="34" charset="0"/>
              </a:rPr>
              <a:t>Children</a:t>
            </a:r>
            <a:br>
              <a:rPr lang="en-US" dirty="0" smtClean="0">
                <a:latin typeface="Arial" pitchFamily="34" charset="0"/>
                <a:cs typeface="Arial" pitchFamily="34" charset="0"/>
              </a:rPr>
            </a:br>
            <a:r>
              <a:rPr lang="en-US" sz="3100" i="1" dirty="0" smtClean="0">
                <a:latin typeface="Arial" pitchFamily="34" charset="0"/>
                <a:cs typeface="Arial" pitchFamily="34" charset="0"/>
              </a:rPr>
              <a:t>that influence injury patterns and care…</a:t>
            </a:r>
            <a:endParaRPr lang="en-US" dirty="0">
              <a:latin typeface="Arial" pitchFamily="34" charset="0"/>
              <a:cs typeface="Arial" pitchFamily="34" charset="0"/>
            </a:endParaRPr>
          </a:p>
        </p:txBody>
      </p:sp>
      <p:sp>
        <p:nvSpPr>
          <p:cNvPr id="8195" name="Rectangle 3"/>
          <p:cNvSpPr>
            <a:spLocks noGrp="1" noChangeArrowheads="1"/>
          </p:cNvSpPr>
          <p:nvPr>
            <p:ph idx="1"/>
          </p:nvPr>
        </p:nvSpPr>
        <p:spPr>
          <a:xfrm>
            <a:off x="457200" y="1600200"/>
            <a:ext cx="4114800" cy="4525963"/>
          </a:xfrm>
          <a:ln w="38100">
            <a:solidFill>
              <a:schemeClr val="tx1"/>
            </a:solidFill>
          </a:ln>
        </p:spPr>
        <p:txBody>
          <a:bodyPr/>
          <a:lstStyle/>
          <a:p>
            <a:pPr eaLnBrk="1" hangingPunct="1"/>
            <a:r>
              <a:rPr lang="en-US" sz="2800" dirty="0" smtClean="0">
                <a:latin typeface="Arial" charset="0"/>
                <a:cs typeface="Arial" charset="0"/>
              </a:rPr>
              <a:t>Large head and higher center of gravity</a:t>
            </a:r>
          </a:p>
          <a:p>
            <a:pPr eaLnBrk="1" hangingPunct="1"/>
            <a:r>
              <a:rPr lang="en-US" sz="2800" dirty="0" smtClean="0">
                <a:latin typeface="Arial" charset="0"/>
                <a:cs typeface="Arial" charset="0"/>
              </a:rPr>
              <a:t>Ligamentous laxity and incomplete  fusion of vertebrae</a:t>
            </a:r>
          </a:p>
          <a:p>
            <a:pPr eaLnBrk="1" hangingPunct="1"/>
            <a:r>
              <a:rPr lang="en-US" sz="2800" dirty="0" smtClean="0">
                <a:latin typeface="Arial" charset="0"/>
                <a:cs typeface="Arial" charset="0"/>
              </a:rPr>
              <a:t>Bones are more compliant than an adults</a:t>
            </a:r>
            <a:endParaRPr lang="en-US" dirty="0" smtClean="0">
              <a:latin typeface="Arial" charset="0"/>
              <a:cs typeface="Arial" charset="0"/>
            </a:endParaRPr>
          </a:p>
          <a:p>
            <a:pPr eaLnBrk="1" hangingPunct="1"/>
            <a:endParaRPr lang="en-US" dirty="0" smtClean="0"/>
          </a:p>
          <a:p>
            <a:pPr eaLnBrk="1" hangingPunct="1">
              <a:buFont typeface="Wingdings" pitchFamily="2" charset="2"/>
              <a:buNone/>
            </a:pPr>
            <a:endParaRPr lang="en-US" dirty="0" smtClean="0"/>
          </a:p>
        </p:txBody>
      </p:sp>
      <p:pic>
        <p:nvPicPr>
          <p:cNvPr id="8" name="Picture 3" descr="shutterstock_68513578.head sizes.jpg"/>
          <p:cNvPicPr>
            <a:picLocks noChangeAspect="1"/>
          </p:cNvPicPr>
          <p:nvPr/>
        </p:nvPicPr>
        <p:blipFill>
          <a:blip r:embed="rId3" cstate="print"/>
          <a:srcRect l="6000" r="12000"/>
          <a:stretch>
            <a:fillRect/>
          </a:stretch>
        </p:blipFill>
        <p:spPr bwMode="auto">
          <a:xfrm>
            <a:off x="4343400" y="1981200"/>
            <a:ext cx="4314393" cy="35052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rm baby.jpg"/>
          <p:cNvPicPr>
            <a:picLocks noChangeAspect="1"/>
          </p:cNvPicPr>
          <p:nvPr/>
        </p:nvPicPr>
        <p:blipFill>
          <a:blip r:embed="rId3" cstate="print"/>
          <a:stretch>
            <a:fillRect/>
          </a:stretch>
        </p:blipFill>
        <p:spPr>
          <a:xfrm>
            <a:off x="685800" y="1524000"/>
            <a:ext cx="3657600" cy="5065187"/>
          </a:xfrm>
          <a:prstGeom prst="rect">
            <a:avLst/>
          </a:prstGeom>
        </p:spPr>
      </p:pic>
      <p:sp>
        <p:nvSpPr>
          <p:cNvPr id="2" name="Title 1"/>
          <p:cNvSpPr>
            <a:spLocks noGrp="1"/>
          </p:cNvSpPr>
          <p:nvPr>
            <p:ph type="title"/>
          </p:nvPr>
        </p:nvSpPr>
        <p:spPr>
          <a:xfrm>
            <a:off x="76200" y="152400"/>
            <a:ext cx="8991600" cy="1143000"/>
          </a:xfrm>
        </p:spPr>
        <p:txBody>
          <a:bodyPr rtlCol="0">
            <a:normAutofit/>
          </a:bodyPr>
          <a:lstStyle/>
          <a:p>
            <a:pPr eaLnBrk="1" fontAlgn="auto" hangingPunct="1">
              <a:spcAft>
                <a:spcPts val="0"/>
              </a:spcAft>
              <a:defRPr/>
            </a:pPr>
            <a:r>
              <a:rPr lang="en-US" dirty="0" smtClean="0">
                <a:latin typeface="Arial" pitchFamily="34" charset="0"/>
                <a:cs typeface="Arial" pitchFamily="34" charset="0"/>
              </a:rPr>
              <a:t>Physical Differences in Children</a:t>
            </a:r>
            <a:br>
              <a:rPr lang="en-US" dirty="0" smtClean="0">
                <a:latin typeface="Arial" pitchFamily="34" charset="0"/>
                <a:cs typeface="Arial" pitchFamily="34" charset="0"/>
              </a:rPr>
            </a:br>
            <a:r>
              <a:rPr lang="en-US" sz="3100" i="1" dirty="0">
                <a:latin typeface="Arial" pitchFamily="34" charset="0"/>
                <a:cs typeface="Arial" pitchFamily="34" charset="0"/>
              </a:rPr>
              <a:t>t</a:t>
            </a:r>
            <a:r>
              <a:rPr lang="en-US" sz="3100" i="1" dirty="0" smtClean="0">
                <a:latin typeface="Arial" pitchFamily="34" charset="0"/>
                <a:cs typeface="Arial" pitchFamily="34" charset="0"/>
              </a:rPr>
              <a:t>hat influence injury patterns and care…</a:t>
            </a:r>
            <a:endParaRPr lang="en-US" dirty="0">
              <a:latin typeface="Arial" pitchFamily="34" charset="0"/>
              <a:cs typeface="Arial" pitchFamily="34" charset="0"/>
            </a:endParaRPr>
          </a:p>
        </p:txBody>
      </p:sp>
      <p:sp>
        <p:nvSpPr>
          <p:cNvPr id="9" name="TextBox 8"/>
          <p:cNvSpPr txBox="1"/>
          <p:nvPr/>
        </p:nvSpPr>
        <p:spPr>
          <a:xfrm rot="829494">
            <a:off x="4267200" y="3505200"/>
            <a:ext cx="4495800" cy="830997"/>
          </a:xfrm>
          <a:prstGeom prst="rect">
            <a:avLst/>
          </a:prstGeom>
          <a:noFill/>
          <a:ln>
            <a:solidFill>
              <a:schemeClr val="tx2"/>
            </a:solidFill>
          </a:ln>
        </p:spPr>
        <p:txBody>
          <a:bodyPr wrap="square" rtlCol="0">
            <a:spAutoFit/>
          </a:bodyPr>
          <a:lstStyle/>
          <a:p>
            <a:r>
              <a:rPr lang="en-US" sz="4800" dirty="0" smtClean="0"/>
              <a:t>Keep Me Warm</a:t>
            </a:r>
            <a:endParaRPr lang="en-US" sz="4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z="2800" b="1" dirty="0" smtClean="0">
                <a:latin typeface="Arial" charset="0"/>
                <a:cs typeface="Arial" charset="0"/>
              </a:rPr>
              <a:t>Vital signs, medication doses and equipment needs highly variable dependent on age/size/weight</a:t>
            </a:r>
          </a:p>
        </p:txBody>
      </p:sp>
      <p:sp>
        <p:nvSpPr>
          <p:cNvPr id="3" name="Subtitle 2"/>
          <p:cNvSpPr>
            <a:spLocks noGrp="1"/>
          </p:cNvSpPr>
          <p:nvPr>
            <p:ph idx="1"/>
          </p:nvPr>
        </p:nvSpPr>
        <p:spPr/>
        <p:txBody>
          <a:bodyPr rtlCol="0">
            <a:normAutofit/>
          </a:bodyPr>
          <a:lstStyle/>
          <a:p>
            <a:pPr algn="l" eaLnBrk="1" fontAlgn="auto" hangingPunct="1">
              <a:spcAft>
                <a:spcPts val="0"/>
              </a:spcAft>
              <a:buFont typeface="Arial" pitchFamily="34" charset="0"/>
              <a:buNone/>
              <a:defRPr/>
            </a:pPr>
            <a:r>
              <a:rPr lang="en-US" sz="2400" dirty="0" smtClean="0"/>
              <a:t/>
            </a:r>
            <a:br>
              <a:rPr lang="en-US" sz="2400" dirty="0" smtClean="0"/>
            </a:br>
            <a:r>
              <a:rPr lang="en-US" sz="2400" dirty="0" smtClean="0"/>
              <a:t/>
            </a:r>
            <a:br>
              <a:rPr lang="en-US" sz="2400" dirty="0" smtClean="0"/>
            </a:br>
            <a:endParaRPr lang="en-US" sz="2800" dirty="0" smtClean="0">
              <a:solidFill>
                <a:schemeClr val="tx1"/>
              </a:solidFill>
            </a:endParaRPr>
          </a:p>
        </p:txBody>
      </p:sp>
      <p:pic>
        <p:nvPicPr>
          <p:cNvPr id="10244" name="Picture 7" descr="Broselow system for kids"/>
          <p:cNvPicPr>
            <a:picLocks noChangeAspect="1" noChangeArrowheads="1"/>
          </p:cNvPicPr>
          <p:nvPr/>
        </p:nvPicPr>
        <p:blipFill>
          <a:blip r:embed="rId3" cstate="print"/>
          <a:srcRect/>
          <a:stretch>
            <a:fillRect/>
          </a:stretch>
        </p:blipFill>
        <p:spPr bwMode="auto">
          <a:xfrm>
            <a:off x="1005797" y="1707601"/>
            <a:ext cx="6995203" cy="4929709"/>
          </a:xfrm>
          <a:prstGeom prst="rect">
            <a:avLst/>
          </a:prstGeom>
          <a:noFill/>
          <a:ln w="19050">
            <a:solidFill>
              <a:srgbClr val="002060"/>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985</TotalTime>
  <Words>5826</Words>
  <Application>Microsoft Office PowerPoint</Application>
  <PresentationFormat>On-screen Show (4:3)</PresentationFormat>
  <Paragraphs>597</Paragraphs>
  <Slides>43</Slides>
  <Notes>43</Notes>
  <HiddenSlides>0</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Blank Presentation</vt:lpstr>
      <vt:lpstr>1_Blank Presentation</vt:lpstr>
      <vt:lpstr>PowerPoint Presentation</vt:lpstr>
      <vt:lpstr>General Concepts in  Pediatric Trauma Care</vt:lpstr>
      <vt:lpstr>Objectives</vt:lpstr>
      <vt:lpstr>Pediatric Trauma : A major threat to the health and  well-being of children </vt:lpstr>
      <vt:lpstr>Erickson’s Developmental Stages</vt:lpstr>
      <vt:lpstr>Assessment of Children</vt:lpstr>
      <vt:lpstr>Physical Differences in Children that influence injury patterns and care…</vt:lpstr>
      <vt:lpstr>Physical Differences in Children that influence injury patterns and care…</vt:lpstr>
      <vt:lpstr>Vital signs, medication doses and equipment needs highly variable dependent on age/size/weight</vt:lpstr>
      <vt:lpstr> Kids in Cars - Motor Vehicle Crashes Specific  Children</vt:lpstr>
      <vt:lpstr>Improper Seating and Restraints</vt:lpstr>
      <vt:lpstr> Improper Seating and Restraints  The Need for Booster Seats </vt:lpstr>
      <vt:lpstr>Bicycle Crashes  Childhood Risk Factors</vt:lpstr>
      <vt:lpstr>Bicycle Crashes</vt:lpstr>
      <vt:lpstr>Bicycle Mechanisms</vt:lpstr>
      <vt:lpstr>Pedestrian Injuries</vt:lpstr>
      <vt:lpstr>Waddel’s Triad</vt:lpstr>
      <vt:lpstr>Falls from a Height Differences Between Age Groups</vt:lpstr>
      <vt:lpstr>Traumatic Brain Injury (TBI)</vt:lpstr>
      <vt:lpstr>Traumatic Brain Injury Classification</vt:lpstr>
      <vt:lpstr>Types of Traumatic Brain Injuries</vt:lpstr>
      <vt:lpstr>Traumatic Brain Injuries Considerations </vt:lpstr>
      <vt:lpstr>Pediatric Spinal Injuries</vt:lpstr>
      <vt:lpstr>Extremity Injuries</vt:lpstr>
      <vt:lpstr>Thoracic Trauma</vt:lpstr>
      <vt:lpstr>Why are pediatric thoracic injuries different than adult thoracic injuries?</vt:lpstr>
      <vt:lpstr>Thoracic Injuries</vt:lpstr>
      <vt:lpstr>Evaluation of Thoracic Injuries</vt:lpstr>
      <vt:lpstr>Diagnostics</vt:lpstr>
      <vt:lpstr>Abdominal Trauma</vt:lpstr>
      <vt:lpstr>Why are pediatric abdominal injuries           different than adult abdominal injuries?</vt:lpstr>
      <vt:lpstr>Abdominal Injuries</vt:lpstr>
      <vt:lpstr>Evaluation of Abdominal Injuries</vt:lpstr>
      <vt:lpstr>Diagnostics</vt:lpstr>
      <vt:lpstr>Resuscitation of Children</vt:lpstr>
      <vt:lpstr>Child Abuse Considerations</vt:lpstr>
      <vt:lpstr>Assessing and Treating Pain in Children</vt:lpstr>
      <vt:lpstr>Assessing and Treating Pain in Children</vt:lpstr>
      <vt:lpstr>Trauma Complications in Children</vt:lpstr>
      <vt:lpstr>Transfer to Pediatric Trauma Center</vt:lpstr>
      <vt:lpstr>Transfer Considerations</vt:lpstr>
      <vt:lpstr>Suggested Projects for Trauma Centers Caring for Children</vt:lpstr>
      <vt:lpstr>Summary</vt:lpstr>
    </vt:vector>
  </TitlesOfParts>
  <Company>Rady Children's Hospital and Health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STN E-Library</dc:title>
  <dc:creator>Susan A. Cox</dc:creator>
  <cp:lastModifiedBy>Sarah Clements</cp:lastModifiedBy>
  <cp:revision>64</cp:revision>
  <cp:lastPrinted>2013-01-11T16:25:50Z</cp:lastPrinted>
  <dcterms:created xsi:type="dcterms:W3CDTF">2012-02-23T16:42:21Z</dcterms:created>
  <dcterms:modified xsi:type="dcterms:W3CDTF">2013-01-11T16:26:45Z</dcterms:modified>
</cp:coreProperties>
</file>