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comments/comment1.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omments/comment2.xml" ContentType="application/vnd.openxmlformats-officedocument.presentationml.comments+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2" r:id="rId1"/>
    <p:sldMasterId id="2147483695" r:id="rId2"/>
  </p:sldMasterIdLst>
  <p:notesMasterIdLst>
    <p:notesMasterId r:id="rId81"/>
  </p:notesMasterIdLst>
  <p:handoutMasterIdLst>
    <p:handoutMasterId r:id="rId82"/>
  </p:handoutMasterIdLst>
  <p:sldIdLst>
    <p:sldId id="553" r:id="rId3"/>
    <p:sldId id="277" r:id="rId4"/>
    <p:sldId id="396" r:id="rId5"/>
    <p:sldId id="477" r:id="rId6"/>
    <p:sldId id="478" r:id="rId7"/>
    <p:sldId id="534" r:id="rId8"/>
    <p:sldId id="535" r:id="rId9"/>
    <p:sldId id="481" r:id="rId10"/>
    <p:sldId id="480" r:id="rId11"/>
    <p:sldId id="536" r:id="rId12"/>
    <p:sldId id="408" r:id="rId13"/>
    <p:sldId id="409" r:id="rId14"/>
    <p:sldId id="393" r:id="rId15"/>
    <p:sldId id="551" r:id="rId16"/>
    <p:sldId id="482" r:id="rId17"/>
    <p:sldId id="403" r:id="rId18"/>
    <p:sldId id="402" r:id="rId19"/>
    <p:sldId id="392" r:id="rId20"/>
    <p:sldId id="537" r:id="rId21"/>
    <p:sldId id="550" r:id="rId22"/>
    <p:sldId id="475" r:id="rId23"/>
    <p:sldId id="425" r:id="rId24"/>
    <p:sldId id="426" r:id="rId25"/>
    <p:sldId id="427" r:id="rId26"/>
    <p:sldId id="532" r:id="rId27"/>
    <p:sldId id="484" r:id="rId28"/>
    <p:sldId id="533" r:id="rId29"/>
    <p:sldId id="430" r:id="rId30"/>
    <p:sldId id="485" r:id="rId31"/>
    <p:sldId id="431" r:id="rId32"/>
    <p:sldId id="432" r:id="rId33"/>
    <p:sldId id="488" r:id="rId34"/>
    <p:sldId id="489" r:id="rId35"/>
    <p:sldId id="549" r:id="rId36"/>
    <p:sldId id="434" r:id="rId37"/>
    <p:sldId id="435" r:id="rId38"/>
    <p:sldId id="490" r:id="rId39"/>
    <p:sldId id="500" r:id="rId40"/>
    <p:sldId id="491" r:id="rId41"/>
    <p:sldId id="494" r:id="rId42"/>
    <p:sldId id="495" r:id="rId43"/>
    <p:sldId id="440" r:id="rId44"/>
    <p:sldId id="526" r:id="rId45"/>
    <p:sldId id="541" r:id="rId46"/>
    <p:sldId id="538" r:id="rId47"/>
    <p:sldId id="503" r:id="rId48"/>
    <p:sldId id="539" r:id="rId49"/>
    <p:sldId id="544" r:id="rId50"/>
    <p:sldId id="502" r:id="rId51"/>
    <p:sldId id="504" r:id="rId52"/>
    <p:sldId id="505" r:id="rId53"/>
    <p:sldId id="506" r:id="rId54"/>
    <p:sldId id="514" r:id="rId55"/>
    <p:sldId id="509" r:id="rId56"/>
    <p:sldId id="510" r:id="rId57"/>
    <p:sldId id="511" r:id="rId58"/>
    <p:sldId id="487" r:id="rId59"/>
    <p:sldId id="547" r:id="rId60"/>
    <p:sldId id="512" r:id="rId61"/>
    <p:sldId id="513" r:id="rId62"/>
    <p:sldId id="517" r:id="rId63"/>
    <p:sldId id="522" r:id="rId64"/>
    <p:sldId id="519" r:id="rId65"/>
    <p:sldId id="518" r:id="rId66"/>
    <p:sldId id="545" r:id="rId67"/>
    <p:sldId id="530" r:id="rId68"/>
    <p:sldId id="520" r:id="rId69"/>
    <p:sldId id="515" r:id="rId70"/>
    <p:sldId id="416" r:id="rId71"/>
    <p:sldId id="417" r:id="rId72"/>
    <p:sldId id="418" r:id="rId73"/>
    <p:sldId id="419" r:id="rId74"/>
    <p:sldId id="420" r:id="rId75"/>
    <p:sldId id="421" r:id="rId76"/>
    <p:sldId id="422" r:id="rId77"/>
    <p:sldId id="423" r:id="rId78"/>
    <p:sldId id="424" r:id="rId79"/>
    <p:sldId id="552" r:id="rId80"/>
  </p:sldIdLst>
  <p:sldSz cx="9144000" cy="6858000" type="screen4x3"/>
  <p:notesSz cx="7315200" cy="9601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dy" initials="J" lastIdx="4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96" autoAdjust="0"/>
    <p:restoredTop sz="80217" autoAdjust="0"/>
  </p:normalViewPr>
  <p:slideViewPr>
    <p:cSldViewPr>
      <p:cViewPr>
        <p:scale>
          <a:sx n="80" d="100"/>
          <a:sy n="80" d="100"/>
        </p:scale>
        <p:origin x="-546"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70" d="100"/>
          <a:sy n="70" d="100"/>
        </p:scale>
        <p:origin x="-2088" y="-30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handoutMaster" Target="handoutMasters/handoutMaster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latin typeface="Arial" pitchFamily="34" charset="0"/>
                <a:cs typeface="Arial" pitchFamily="34" charset="0"/>
              </a:defRPr>
            </a:pPr>
            <a:r>
              <a:rPr lang="en-US" sz="2800" dirty="0" smtClean="0">
                <a:latin typeface="Arial" pitchFamily="34" charset="0"/>
                <a:cs typeface="Arial" pitchFamily="34" charset="0"/>
              </a:rPr>
              <a:t>Mortality </a:t>
            </a:r>
            <a:endParaRPr lang="en-US" sz="2800" dirty="0">
              <a:latin typeface="Arial" pitchFamily="34" charset="0"/>
              <a:cs typeface="Arial" pitchFamily="34" charset="0"/>
            </a:endParaRPr>
          </a:p>
        </c:rich>
      </c:tx>
      <c:layout>
        <c:manualLayout>
          <c:xMode val="edge"/>
          <c:yMode val="edge"/>
          <c:x val="3.8022009297030653E-2"/>
          <c:y val="0.85685023558802176"/>
        </c:manualLayout>
      </c:layout>
      <c:overlay val="0"/>
    </c:title>
    <c:autoTitleDeleted val="0"/>
    <c:plotArea>
      <c:layout>
        <c:manualLayout>
          <c:layoutTarget val="inner"/>
          <c:xMode val="edge"/>
          <c:yMode val="edge"/>
          <c:x val="2.7191601049868779E-2"/>
          <c:y val="0.13431181897717331"/>
          <c:w val="0.97280839895013127"/>
          <c:h val="0.66018783796603764"/>
        </c:manualLayout>
      </c:layout>
      <c:barChart>
        <c:barDir val="col"/>
        <c:grouping val="clustered"/>
        <c:varyColors val="0"/>
        <c:ser>
          <c:idx val="0"/>
          <c:order val="0"/>
          <c:tx>
            <c:strRef>
              <c:f>Sheet1!$B$1</c:f>
              <c:strCache>
                <c:ptCount val="1"/>
                <c:pt idx="0">
                  <c:v>No Comorbidities</c:v>
                </c:pt>
              </c:strCache>
            </c:strRef>
          </c:tx>
          <c:invertIfNegative val="0"/>
          <c:dLbls>
            <c:dLbl>
              <c:idx val="0"/>
              <c:layout>
                <c:manualLayout>
                  <c:x val="0"/>
                  <c:y val="-2.5252525252524348E-3"/>
                </c:manualLayout>
              </c:layout>
              <c:tx>
                <c:rich>
                  <a:bodyPr/>
                  <a:lstStyle/>
                  <a:p>
                    <a:r>
                      <a:rPr lang="en-US" sz="2000" dirty="0" smtClean="0">
                        <a:latin typeface="Arial" pitchFamily="34" charset="0"/>
                        <a:cs typeface="Arial" pitchFamily="34" charset="0"/>
                      </a:rPr>
                      <a:t>3.2%</a:t>
                    </a:r>
                    <a:endParaRPr lang="en-US" sz="2000" dirty="0"/>
                  </a:p>
                </c:rich>
              </c:tx>
              <c:showLegendKey val="0"/>
              <c:showVal val="1"/>
              <c:showCatName val="0"/>
              <c:showSerName val="0"/>
              <c:showPercent val="0"/>
              <c:showBubbleSize val="0"/>
            </c:dLbl>
            <c:txPr>
              <a:bodyPr/>
              <a:lstStyle/>
              <a:p>
                <a:pPr>
                  <a:defRPr>
                    <a:latin typeface="Arial" pitchFamily="34" charset="0"/>
                    <a:cs typeface="Arial" pitchFamily="34" charset="0"/>
                  </a:defRPr>
                </a:pPr>
                <a:endParaRPr lang="en-US"/>
              </a:p>
            </c:txPr>
            <c:showLegendKey val="0"/>
            <c:showVal val="1"/>
            <c:showCatName val="0"/>
            <c:showSerName val="0"/>
            <c:showPercent val="0"/>
            <c:showBubbleSize val="0"/>
            <c:showLeaderLines val="0"/>
          </c:dLbls>
          <c:cat>
            <c:strRef>
              <c:f>Sheet1!$A$2:$A$5</c:f>
              <c:strCache>
                <c:ptCount val="1"/>
                <c:pt idx="0">
                  <c:v>Elderly Mortality</c:v>
                </c:pt>
              </c:strCache>
            </c:strRef>
          </c:cat>
          <c:val>
            <c:numRef>
              <c:f>Sheet1!$B$2:$B$5</c:f>
              <c:numCache>
                <c:formatCode>General</c:formatCode>
                <c:ptCount val="4"/>
                <c:pt idx="0">
                  <c:v>3.2</c:v>
                </c:pt>
              </c:numCache>
            </c:numRef>
          </c:val>
        </c:ser>
        <c:ser>
          <c:idx val="1"/>
          <c:order val="1"/>
          <c:tx>
            <c:strRef>
              <c:f>Sheet1!$C$1</c:f>
              <c:strCache>
                <c:ptCount val="1"/>
                <c:pt idx="0">
                  <c:v>&gt;3 Comorbidities</c:v>
                </c:pt>
              </c:strCache>
            </c:strRef>
          </c:tx>
          <c:spPr>
            <a:solidFill>
              <a:schemeClr val="tx1"/>
            </a:solidFill>
          </c:spPr>
          <c:invertIfNegative val="0"/>
          <c:dLbls>
            <c:dLbl>
              <c:idx val="0"/>
              <c:layout/>
              <c:tx>
                <c:rich>
                  <a:bodyPr/>
                  <a:lstStyle/>
                  <a:p>
                    <a:r>
                      <a:rPr lang="en-US" sz="2400" dirty="0" smtClean="0">
                        <a:latin typeface="Arial" pitchFamily="34" charset="0"/>
                        <a:cs typeface="Arial" pitchFamily="34" charset="0"/>
                      </a:rPr>
                      <a:t>2</a:t>
                    </a:r>
                    <a:r>
                      <a:rPr lang="en-US" dirty="0" smtClean="0">
                        <a:latin typeface="Arial" pitchFamily="34" charset="0"/>
                        <a:cs typeface="Arial" pitchFamily="34" charset="0"/>
                      </a:rPr>
                      <a:t>4.7%</a:t>
                    </a:r>
                    <a:endParaRPr lang="en-US" dirty="0"/>
                  </a:p>
                </c:rich>
              </c:tx>
              <c:showLegendKey val="0"/>
              <c:showVal val="1"/>
              <c:showCatName val="0"/>
              <c:showSerName val="0"/>
              <c:showPercent val="0"/>
              <c:showBubbleSize val="0"/>
            </c:dLbl>
            <c:txPr>
              <a:bodyPr/>
              <a:lstStyle/>
              <a:p>
                <a:pPr>
                  <a:defRPr sz="2400">
                    <a:latin typeface="Arial" pitchFamily="34" charset="0"/>
                    <a:cs typeface="Arial" pitchFamily="34" charset="0"/>
                  </a:defRPr>
                </a:pPr>
                <a:endParaRPr lang="en-US"/>
              </a:p>
            </c:txPr>
            <c:showLegendKey val="0"/>
            <c:showVal val="0"/>
            <c:showCatName val="0"/>
            <c:showSerName val="0"/>
            <c:showPercent val="0"/>
            <c:showBubbleSize val="0"/>
          </c:dLbls>
          <c:cat>
            <c:strRef>
              <c:f>Sheet1!$A$2:$A$5</c:f>
              <c:strCache>
                <c:ptCount val="1"/>
                <c:pt idx="0">
                  <c:v>Elderly Mortality</c:v>
                </c:pt>
              </c:strCache>
            </c:strRef>
          </c:cat>
          <c:val>
            <c:numRef>
              <c:f>Sheet1!$C$2:$C$5</c:f>
              <c:numCache>
                <c:formatCode>General</c:formatCode>
                <c:ptCount val="4"/>
                <c:pt idx="0">
                  <c:v>24.7</c:v>
                </c:pt>
              </c:numCache>
            </c:numRef>
          </c:val>
        </c:ser>
        <c:ser>
          <c:idx val="2"/>
          <c:order val="2"/>
          <c:tx>
            <c:strRef>
              <c:f>Sheet1!$D$1</c:f>
              <c:strCache>
                <c:ptCount val="1"/>
                <c:pt idx="0">
                  <c:v>Column1</c:v>
                </c:pt>
              </c:strCache>
            </c:strRef>
          </c:tx>
          <c:invertIfNegative val="0"/>
          <c:cat>
            <c:strRef>
              <c:f>Sheet1!$A$2:$A$5</c:f>
              <c:strCache>
                <c:ptCount val="1"/>
                <c:pt idx="0">
                  <c:v>Elderly Mortality</c:v>
                </c:pt>
              </c:strCache>
            </c:strRef>
          </c:cat>
          <c:val>
            <c:numRef>
              <c:f>Sheet1!$D$2:$D$5</c:f>
              <c:numCache>
                <c:formatCode>General</c:formatCode>
                <c:ptCount val="4"/>
              </c:numCache>
            </c:numRef>
          </c:val>
        </c:ser>
        <c:dLbls>
          <c:showLegendKey val="0"/>
          <c:showVal val="0"/>
          <c:showCatName val="0"/>
          <c:showSerName val="0"/>
          <c:showPercent val="0"/>
          <c:showBubbleSize val="0"/>
        </c:dLbls>
        <c:gapWidth val="47"/>
        <c:overlap val="-100"/>
        <c:axId val="81780736"/>
        <c:axId val="81782272"/>
      </c:barChart>
      <c:catAx>
        <c:axId val="81780736"/>
        <c:scaling>
          <c:orientation val="minMax"/>
        </c:scaling>
        <c:delete val="1"/>
        <c:axPos val="b"/>
        <c:majorTickMark val="none"/>
        <c:minorTickMark val="none"/>
        <c:tickLblPos val="none"/>
        <c:crossAx val="81782272"/>
        <c:crosses val="autoZero"/>
        <c:auto val="1"/>
        <c:lblAlgn val="ctr"/>
        <c:lblOffset val="100"/>
        <c:noMultiLvlLbl val="0"/>
      </c:catAx>
      <c:valAx>
        <c:axId val="81782272"/>
        <c:scaling>
          <c:orientation val="minMax"/>
        </c:scaling>
        <c:delete val="1"/>
        <c:axPos val="l"/>
        <c:numFmt formatCode="General" sourceLinked="1"/>
        <c:majorTickMark val="none"/>
        <c:minorTickMark val="none"/>
        <c:tickLblPos val="none"/>
        <c:crossAx val="81780736"/>
        <c:crosses val="autoZero"/>
        <c:crossBetween val="between"/>
      </c:valAx>
    </c:plotArea>
    <c:legend>
      <c:legendPos val="r"/>
      <c:legendEntry>
        <c:idx val="2"/>
        <c:delete val="1"/>
      </c:legendEntry>
      <c:layout>
        <c:manualLayout>
          <c:xMode val="edge"/>
          <c:yMode val="edge"/>
          <c:x val="0.21167226596675415"/>
          <c:y val="0.3189710093056552"/>
          <c:w val="0.54610551181102351"/>
          <c:h val="0.39804263103475723"/>
        </c:manualLayout>
      </c:layout>
      <c:overlay val="0"/>
      <c:txPr>
        <a:bodyPr/>
        <a:lstStyle/>
        <a:p>
          <a:pPr>
            <a:defRPr sz="2400">
              <a:latin typeface="Arial" pitchFamily="34" charset="0"/>
              <a:cs typeface="Arial" pitchFamily="34" charset="0"/>
            </a:defRPr>
          </a:pPr>
          <a:endParaRPr lang="en-US"/>
        </a:p>
      </c:txPr>
    </c:legend>
    <c:plotVisOnly val="1"/>
    <c:dispBlanksAs val="gap"/>
    <c:showDLblsOverMax val="0"/>
  </c:chart>
  <c:spPr>
    <a:ln>
      <a:noFill/>
    </a:ln>
  </c:spPr>
  <c:txPr>
    <a:bodyPr/>
    <a:lstStyle/>
    <a:p>
      <a:pPr>
        <a:defRPr sz="1800"/>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11-10-27T18:18:22.548" idx="22">
    <p:pos x="-1004" y="172"/>
    <p:text>Indent under first bullet
Consider using &lt; instead of" less than"
Great notes
Is rhabdo spelled wrong on slide?
Check spelling in the notes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1-10-28T10:38:43.371" idx="35">
    <p:pos x="10" y="10"/>
    <p:text>awesome case study,  I started thinking of all of the patients like this that I took care of and the dismal results.....</p:text>
  </p:cm>
</p:cmLst>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2DC2F3-34CF-4F2C-82B1-C139833275DC}" type="doc">
      <dgm:prSet loTypeId="urn:microsoft.com/office/officeart/2005/8/layout/radial1" loCatId="cycle" qsTypeId="urn:microsoft.com/office/officeart/2005/8/quickstyle/simple1" qsCatId="simple" csTypeId="urn:microsoft.com/office/officeart/2005/8/colors/accent2_5" csCatId="accent2" phldr="1"/>
      <dgm:spPr/>
      <dgm:t>
        <a:bodyPr/>
        <a:lstStyle/>
        <a:p>
          <a:endParaRPr lang="en-US"/>
        </a:p>
      </dgm:t>
    </dgm:pt>
    <dgm:pt modelId="{491C2831-C68D-4F84-B8B6-6712F64EF574}">
      <dgm:prSet phldrT="[Text]" custT="1"/>
      <dgm:spPr/>
      <dgm:t>
        <a:bodyPr/>
        <a:lstStyle/>
        <a:p>
          <a:r>
            <a:rPr lang="en-US" sz="2400" dirty="0" smtClean="0">
              <a:latin typeface="Arial" pitchFamily="34" charset="0"/>
              <a:cs typeface="Arial" pitchFamily="34" charset="0"/>
            </a:rPr>
            <a:t>COPD</a:t>
          </a:r>
        </a:p>
        <a:p>
          <a:r>
            <a:rPr lang="en-US" sz="2400" dirty="0" smtClean="0">
              <a:latin typeface="Arial" pitchFamily="34" charset="0"/>
              <a:cs typeface="Arial" pitchFamily="34" charset="0"/>
            </a:rPr>
            <a:t>Asthma</a:t>
          </a:r>
        </a:p>
        <a:p>
          <a:r>
            <a:rPr lang="en-US" sz="2400" dirty="0" smtClean="0">
              <a:latin typeface="Arial" pitchFamily="34" charset="0"/>
              <a:cs typeface="Arial" pitchFamily="34" charset="0"/>
            </a:rPr>
            <a:t>Bronchitis</a:t>
          </a:r>
        </a:p>
        <a:p>
          <a:r>
            <a:rPr lang="en-US" sz="2400" dirty="0" smtClean="0">
              <a:latin typeface="Arial" pitchFamily="34" charset="0"/>
              <a:cs typeface="Arial" pitchFamily="34" charset="0"/>
            </a:rPr>
            <a:t>Sleep Apnea</a:t>
          </a:r>
        </a:p>
        <a:p>
          <a:endParaRPr lang="en-US" sz="1400" dirty="0"/>
        </a:p>
      </dgm:t>
    </dgm:pt>
    <dgm:pt modelId="{BC0D8D3A-EBBB-4463-8DD6-3388FFA117AE}" type="parTrans" cxnId="{66C42717-E7B7-4003-9CB0-3DBEB31B4055}">
      <dgm:prSet/>
      <dgm:spPr/>
      <dgm:t>
        <a:bodyPr/>
        <a:lstStyle/>
        <a:p>
          <a:endParaRPr lang="en-US"/>
        </a:p>
      </dgm:t>
    </dgm:pt>
    <dgm:pt modelId="{80D09941-4E5A-4EDF-99E1-F6E96F2E287B}" type="sibTrans" cxnId="{66C42717-E7B7-4003-9CB0-3DBEB31B4055}">
      <dgm:prSet/>
      <dgm:spPr/>
      <dgm:t>
        <a:bodyPr/>
        <a:lstStyle/>
        <a:p>
          <a:endParaRPr lang="en-US"/>
        </a:p>
      </dgm:t>
    </dgm:pt>
    <dgm:pt modelId="{377AB6ED-4D69-4690-A857-397A6F986B94}">
      <dgm:prSet phldrT="[Text]" custT="1"/>
      <dgm:spPr/>
      <dgm:t>
        <a:bodyPr/>
        <a:lstStyle/>
        <a:p>
          <a:r>
            <a:rPr lang="en-US" sz="2400" dirty="0" smtClean="0">
              <a:latin typeface="Arial" pitchFamily="34" charset="0"/>
              <a:cs typeface="Arial" pitchFamily="34" charset="0"/>
            </a:rPr>
            <a:t>Decreased expansion</a:t>
          </a:r>
          <a:endParaRPr lang="en-US" sz="2400" dirty="0">
            <a:latin typeface="Arial" pitchFamily="34" charset="0"/>
            <a:cs typeface="Arial" pitchFamily="34" charset="0"/>
          </a:endParaRPr>
        </a:p>
      </dgm:t>
    </dgm:pt>
    <dgm:pt modelId="{4F43F74A-B66E-4223-8425-CE4EF198E5D8}" type="parTrans" cxnId="{D64C5C13-0A99-40D4-AB29-05DCBF0B972C}">
      <dgm:prSet/>
      <dgm:spPr/>
      <dgm:t>
        <a:bodyPr/>
        <a:lstStyle/>
        <a:p>
          <a:endParaRPr lang="en-US" dirty="0"/>
        </a:p>
      </dgm:t>
    </dgm:pt>
    <dgm:pt modelId="{6E611AFF-F687-44F9-BC95-B2CF8B99883B}" type="sibTrans" cxnId="{D64C5C13-0A99-40D4-AB29-05DCBF0B972C}">
      <dgm:prSet/>
      <dgm:spPr/>
      <dgm:t>
        <a:bodyPr/>
        <a:lstStyle/>
        <a:p>
          <a:endParaRPr lang="en-US"/>
        </a:p>
      </dgm:t>
    </dgm:pt>
    <dgm:pt modelId="{01F95F51-5A2C-446F-AD21-4D0F757930B3}">
      <dgm:prSet phldrT="[Text]" custT="1"/>
      <dgm:spPr/>
      <dgm:t>
        <a:bodyPr/>
        <a:lstStyle/>
        <a:p>
          <a:r>
            <a:rPr lang="en-US" sz="2400" dirty="0" smtClean="0">
              <a:latin typeface="Arial" pitchFamily="34" charset="0"/>
              <a:cs typeface="Arial" pitchFamily="34" charset="0"/>
            </a:rPr>
            <a:t>Decreased </a:t>
          </a:r>
        </a:p>
        <a:p>
          <a:r>
            <a:rPr lang="en-US" sz="2400" dirty="0" smtClean="0">
              <a:latin typeface="Arial" pitchFamily="34" charset="0"/>
              <a:cs typeface="Arial" pitchFamily="34" charset="0"/>
            </a:rPr>
            <a:t>PaO2</a:t>
          </a:r>
          <a:endParaRPr lang="en-US" sz="2400" dirty="0">
            <a:latin typeface="Arial" pitchFamily="34" charset="0"/>
            <a:cs typeface="Arial" pitchFamily="34" charset="0"/>
          </a:endParaRPr>
        </a:p>
      </dgm:t>
    </dgm:pt>
    <dgm:pt modelId="{1DACA399-5918-4B6A-A4A5-75D24A664C6A}" type="parTrans" cxnId="{5CD9A226-388D-41B7-BF74-544A8F58BD36}">
      <dgm:prSet/>
      <dgm:spPr/>
      <dgm:t>
        <a:bodyPr/>
        <a:lstStyle/>
        <a:p>
          <a:endParaRPr lang="en-US" dirty="0"/>
        </a:p>
      </dgm:t>
    </dgm:pt>
    <dgm:pt modelId="{FD67211C-BD29-462B-AAC6-7477B0C37D2D}" type="sibTrans" cxnId="{5CD9A226-388D-41B7-BF74-544A8F58BD36}">
      <dgm:prSet/>
      <dgm:spPr/>
      <dgm:t>
        <a:bodyPr/>
        <a:lstStyle/>
        <a:p>
          <a:endParaRPr lang="en-US"/>
        </a:p>
      </dgm:t>
    </dgm:pt>
    <dgm:pt modelId="{8B712361-CB00-4419-9ABB-ED04C14E36F4}">
      <dgm:prSet phldrT="[Text]" custT="1"/>
      <dgm:spPr/>
      <dgm:t>
        <a:bodyPr/>
        <a:lstStyle/>
        <a:p>
          <a:r>
            <a:rPr lang="en-US" sz="2400" dirty="0" smtClean="0">
              <a:latin typeface="Arial" pitchFamily="34" charset="0"/>
              <a:cs typeface="Arial" pitchFamily="34" charset="0"/>
            </a:rPr>
            <a:t>Increased Mucus</a:t>
          </a:r>
          <a:endParaRPr lang="en-US" sz="2400" dirty="0">
            <a:latin typeface="Arial" pitchFamily="34" charset="0"/>
            <a:cs typeface="Arial" pitchFamily="34" charset="0"/>
          </a:endParaRPr>
        </a:p>
      </dgm:t>
    </dgm:pt>
    <dgm:pt modelId="{104BB05C-02EC-4C94-8BE2-DB1CA8F8D3A9}" type="parTrans" cxnId="{DCABB57A-C5D0-4670-AA54-97647C957ADA}">
      <dgm:prSet/>
      <dgm:spPr/>
      <dgm:t>
        <a:bodyPr/>
        <a:lstStyle/>
        <a:p>
          <a:endParaRPr lang="en-US" dirty="0"/>
        </a:p>
      </dgm:t>
    </dgm:pt>
    <dgm:pt modelId="{D959986E-92A8-4290-8E7B-7692F1E96BE7}" type="sibTrans" cxnId="{DCABB57A-C5D0-4670-AA54-97647C957ADA}">
      <dgm:prSet/>
      <dgm:spPr/>
      <dgm:t>
        <a:bodyPr/>
        <a:lstStyle/>
        <a:p>
          <a:endParaRPr lang="en-US"/>
        </a:p>
      </dgm:t>
    </dgm:pt>
    <dgm:pt modelId="{25E31E5B-754C-4617-B52E-5F641C926186}">
      <dgm:prSet phldrT="[Text]" custT="1"/>
      <dgm:spPr/>
      <dgm:t>
        <a:bodyPr/>
        <a:lstStyle/>
        <a:p>
          <a:r>
            <a:rPr lang="en-US" sz="2400" dirty="0" smtClean="0">
              <a:latin typeface="Arial" pitchFamily="34" charset="0"/>
              <a:cs typeface="Arial" pitchFamily="34" charset="0"/>
            </a:rPr>
            <a:t>Lost Cilia</a:t>
          </a:r>
          <a:endParaRPr lang="en-US" sz="2400" dirty="0">
            <a:latin typeface="Arial" pitchFamily="34" charset="0"/>
            <a:cs typeface="Arial" pitchFamily="34" charset="0"/>
          </a:endParaRPr>
        </a:p>
      </dgm:t>
    </dgm:pt>
    <dgm:pt modelId="{A0F5E54F-4C53-4FF6-9B21-7A51AD7B52B7}" type="parTrans" cxnId="{ABC14741-54B7-4865-A096-CC3545F63F8D}">
      <dgm:prSet/>
      <dgm:spPr/>
      <dgm:t>
        <a:bodyPr/>
        <a:lstStyle/>
        <a:p>
          <a:endParaRPr lang="en-US" dirty="0"/>
        </a:p>
      </dgm:t>
    </dgm:pt>
    <dgm:pt modelId="{DC951AE7-696A-4191-A1E5-99154034DB73}" type="sibTrans" cxnId="{ABC14741-54B7-4865-A096-CC3545F63F8D}">
      <dgm:prSet/>
      <dgm:spPr/>
      <dgm:t>
        <a:bodyPr/>
        <a:lstStyle/>
        <a:p>
          <a:endParaRPr lang="en-US"/>
        </a:p>
      </dgm:t>
    </dgm:pt>
    <dgm:pt modelId="{99F4BA6B-55BF-42E0-8DA0-3D412D02E2F8}">
      <dgm:prSet/>
      <dgm:spPr/>
      <dgm:t>
        <a:bodyPr/>
        <a:lstStyle/>
        <a:p>
          <a:endParaRPr lang="en-US" dirty="0"/>
        </a:p>
      </dgm:t>
    </dgm:pt>
    <dgm:pt modelId="{4804FB41-34D0-4EC2-9C8E-852B2D9ECF4A}" type="parTrans" cxnId="{E542381F-3C10-4A5C-A88C-8391B4B9FA62}">
      <dgm:prSet/>
      <dgm:spPr/>
      <dgm:t>
        <a:bodyPr/>
        <a:lstStyle/>
        <a:p>
          <a:endParaRPr lang="en-US"/>
        </a:p>
      </dgm:t>
    </dgm:pt>
    <dgm:pt modelId="{A869DB71-78FE-42BB-A958-CC1D4E6BE915}" type="sibTrans" cxnId="{E542381F-3C10-4A5C-A88C-8391B4B9FA62}">
      <dgm:prSet/>
      <dgm:spPr/>
      <dgm:t>
        <a:bodyPr/>
        <a:lstStyle/>
        <a:p>
          <a:endParaRPr lang="en-US"/>
        </a:p>
      </dgm:t>
    </dgm:pt>
    <dgm:pt modelId="{78587197-1AA2-4773-A135-B84F4B1C3DA1}">
      <dgm:prSet/>
      <dgm:spPr/>
      <dgm:t>
        <a:bodyPr/>
        <a:lstStyle/>
        <a:p>
          <a:endParaRPr lang="en-US" dirty="0"/>
        </a:p>
      </dgm:t>
    </dgm:pt>
    <dgm:pt modelId="{BA49DA0C-C840-4E6C-845E-D4D2F754F149}" type="parTrans" cxnId="{218A0D82-048D-41CC-B678-9A830A7DF83E}">
      <dgm:prSet/>
      <dgm:spPr/>
      <dgm:t>
        <a:bodyPr/>
        <a:lstStyle/>
        <a:p>
          <a:endParaRPr lang="en-US"/>
        </a:p>
      </dgm:t>
    </dgm:pt>
    <dgm:pt modelId="{C77F6FBD-EFAD-4BFB-B161-52425A421D91}" type="sibTrans" cxnId="{218A0D82-048D-41CC-B678-9A830A7DF83E}">
      <dgm:prSet/>
      <dgm:spPr/>
      <dgm:t>
        <a:bodyPr/>
        <a:lstStyle/>
        <a:p>
          <a:endParaRPr lang="en-US"/>
        </a:p>
      </dgm:t>
    </dgm:pt>
    <dgm:pt modelId="{89B8CF0B-CFFA-456D-8BE5-80E04BBA6451}">
      <dgm:prSet/>
      <dgm:spPr/>
      <dgm:t>
        <a:bodyPr/>
        <a:lstStyle/>
        <a:p>
          <a:endParaRPr lang="en-US" dirty="0"/>
        </a:p>
      </dgm:t>
    </dgm:pt>
    <dgm:pt modelId="{82B2C0D6-A638-4F60-BA7B-4753D7C90866}" type="parTrans" cxnId="{E6B3787A-0BDC-4720-AE5D-C767CAFB27F2}">
      <dgm:prSet/>
      <dgm:spPr/>
      <dgm:t>
        <a:bodyPr/>
        <a:lstStyle/>
        <a:p>
          <a:endParaRPr lang="en-US"/>
        </a:p>
      </dgm:t>
    </dgm:pt>
    <dgm:pt modelId="{A9E3FE55-5E66-4248-BA6A-9FF077DC01D6}" type="sibTrans" cxnId="{E6B3787A-0BDC-4720-AE5D-C767CAFB27F2}">
      <dgm:prSet/>
      <dgm:spPr/>
      <dgm:t>
        <a:bodyPr/>
        <a:lstStyle/>
        <a:p>
          <a:endParaRPr lang="en-US"/>
        </a:p>
      </dgm:t>
    </dgm:pt>
    <dgm:pt modelId="{00903F0A-B1C0-4C4F-B383-3349255DDCAC}">
      <dgm:prSet/>
      <dgm:spPr/>
      <dgm:t>
        <a:bodyPr/>
        <a:lstStyle/>
        <a:p>
          <a:endParaRPr lang="en-US" dirty="0"/>
        </a:p>
      </dgm:t>
    </dgm:pt>
    <dgm:pt modelId="{588B3759-2175-455B-A8A3-4B6CBB32127F}" type="parTrans" cxnId="{C29BC4EB-AC00-4BBE-8192-EA305E6857D1}">
      <dgm:prSet/>
      <dgm:spPr/>
      <dgm:t>
        <a:bodyPr/>
        <a:lstStyle/>
        <a:p>
          <a:endParaRPr lang="en-US"/>
        </a:p>
      </dgm:t>
    </dgm:pt>
    <dgm:pt modelId="{80477967-BF84-49E8-B35D-4BAE757980F5}" type="sibTrans" cxnId="{C29BC4EB-AC00-4BBE-8192-EA305E6857D1}">
      <dgm:prSet/>
      <dgm:spPr/>
      <dgm:t>
        <a:bodyPr/>
        <a:lstStyle/>
        <a:p>
          <a:endParaRPr lang="en-US"/>
        </a:p>
      </dgm:t>
    </dgm:pt>
    <dgm:pt modelId="{9210E526-A3FD-4300-855F-DFD6E3D4E993}">
      <dgm:prSet/>
      <dgm:spPr/>
      <dgm:t>
        <a:bodyPr/>
        <a:lstStyle/>
        <a:p>
          <a:endParaRPr lang="en-US" dirty="0"/>
        </a:p>
      </dgm:t>
    </dgm:pt>
    <dgm:pt modelId="{2624AB55-4C88-4D36-AC39-4AF9DEA0FA23}" type="parTrans" cxnId="{867835D2-998D-4A34-BCF5-54FDA457E67B}">
      <dgm:prSet/>
      <dgm:spPr/>
      <dgm:t>
        <a:bodyPr/>
        <a:lstStyle/>
        <a:p>
          <a:endParaRPr lang="en-US"/>
        </a:p>
      </dgm:t>
    </dgm:pt>
    <dgm:pt modelId="{4BA9B014-1519-40AC-8602-273C25FE8D47}" type="sibTrans" cxnId="{867835D2-998D-4A34-BCF5-54FDA457E67B}">
      <dgm:prSet/>
      <dgm:spPr/>
      <dgm:t>
        <a:bodyPr/>
        <a:lstStyle/>
        <a:p>
          <a:endParaRPr lang="en-US"/>
        </a:p>
      </dgm:t>
    </dgm:pt>
    <dgm:pt modelId="{166846C0-BD5E-4C7A-BE76-B366B0D6616B}">
      <dgm:prSet custT="1"/>
      <dgm:spPr/>
      <dgm:t>
        <a:bodyPr/>
        <a:lstStyle/>
        <a:p>
          <a:r>
            <a:rPr lang="en-US" sz="2400" dirty="0" smtClean="0">
              <a:latin typeface="Arial" pitchFamily="34" charset="0"/>
              <a:cs typeface="Arial" pitchFamily="34" charset="0"/>
            </a:rPr>
            <a:t>Bony </a:t>
          </a:r>
        </a:p>
        <a:p>
          <a:r>
            <a:rPr lang="en-US" sz="2400" dirty="0" smtClean="0">
              <a:latin typeface="Arial" pitchFamily="34" charset="0"/>
              <a:cs typeface="Arial" pitchFamily="34" charset="0"/>
            </a:rPr>
            <a:t>Abnormalities</a:t>
          </a:r>
          <a:endParaRPr lang="en-US" sz="2400" dirty="0">
            <a:latin typeface="Arial" pitchFamily="34" charset="0"/>
            <a:cs typeface="Arial" pitchFamily="34" charset="0"/>
          </a:endParaRPr>
        </a:p>
      </dgm:t>
    </dgm:pt>
    <dgm:pt modelId="{948AE1E5-A1E7-424F-8872-2ABDC37E464A}" type="parTrans" cxnId="{01DA84CB-1E30-4AC7-BE90-FB6F02446EE5}">
      <dgm:prSet/>
      <dgm:spPr/>
      <dgm:t>
        <a:bodyPr/>
        <a:lstStyle/>
        <a:p>
          <a:endParaRPr lang="en-US" dirty="0"/>
        </a:p>
      </dgm:t>
    </dgm:pt>
    <dgm:pt modelId="{708A2C38-0190-425B-88C6-46EA305D1516}" type="sibTrans" cxnId="{01DA84CB-1E30-4AC7-BE90-FB6F02446EE5}">
      <dgm:prSet/>
      <dgm:spPr/>
      <dgm:t>
        <a:bodyPr/>
        <a:lstStyle/>
        <a:p>
          <a:endParaRPr lang="en-US"/>
        </a:p>
      </dgm:t>
    </dgm:pt>
    <dgm:pt modelId="{9655F782-00C1-4C81-9435-21AC91B01252}">
      <dgm:prSet custT="1"/>
      <dgm:spPr/>
      <dgm:t>
        <a:bodyPr/>
        <a:lstStyle/>
        <a:p>
          <a:r>
            <a:rPr lang="en-US" sz="2400" dirty="0" smtClean="0">
              <a:latin typeface="Arial" pitchFamily="34" charset="0"/>
              <a:cs typeface="Arial" pitchFamily="34" charset="0"/>
            </a:rPr>
            <a:t>Decreased</a:t>
          </a:r>
        </a:p>
        <a:p>
          <a:r>
            <a:rPr lang="en-US" sz="2400" dirty="0" smtClean="0">
              <a:latin typeface="Arial" pitchFamily="34" charset="0"/>
              <a:cs typeface="Arial" pitchFamily="34" charset="0"/>
            </a:rPr>
            <a:t>Surfactant</a:t>
          </a:r>
          <a:endParaRPr lang="en-US" sz="2400" dirty="0">
            <a:latin typeface="Arial" pitchFamily="34" charset="0"/>
            <a:cs typeface="Arial" pitchFamily="34" charset="0"/>
          </a:endParaRPr>
        </a:p>
      </dgm:t>
    </dgm:pt>
    <dgm:pt modelId="{0592A3BC-1E33-4D65-9B3D-F072EE932823}" type="parTrans" cxnId="{09E83F72-677C-4211-A9FC-4E81D5A18B33}">
      <dgm:prSet/>
      <dgm:spPr/>
      <dgm:t>
        <a:bodyPr/>
        <a:lstStyle/>
        <a:p>
          <a:endParaRPr lang="en-US" dirty="0"/>
        </a:p>
      </dgm:t>
    </dgm:pt>
    <dgm:pt modelId="{DA2F1CF1-30C8-43B7-A094-2E3E4220BF02}" type="sibTrans" cxnId="{09E83F72-677C-4211-A9FC-4E81D5A18B33}">
      <dgm:prSet/>
      <dgm:spPr/>
      <dgm:t>
        <a:bodyPr/>
        <a:lstStyle/>
        <a:p>
          <a:endParaRPr lang="en-US"/>
        </a:p>
      </dgm:t>
    </dgm:pt>
    <dgm:pt modelId="{8D3EC949-8479-42EF-B100-3B08662D3BF0}" type="pres">
      <dgm:prSet presAssocID="{A62DC2F3-34CF-4F2C-82B1-C139833275DC}" presName="cycle" presStyleCnt="0">
        <dgm:presLayoutVars>
          <dgm:chMax val="1"/>
          <dgm:dir/>
          <dgm:animLvl val="ctr"/>
          <dgm:resizeHandles val="exact"/>
        </dgm:presLayoutVars>
      </dgm:prSet>
      <dgm:spPr/>
      <dgm:t>
        <a:bodyPr/>
        <a:lstStyle/>
        <a:p>
          <a:endParaRPr lang="en-US"/>
        </a:p>
      </dgm:t>
    </dgm:pt>
    <dgm:pt modelId="{455F50AF-3522-40DB-A833-4E56EF5D9CE5}" type="pres">
      <dgm:prSet presAssocID="{491C2831-C68D-4F84-B8B6-6712F64EF574}" presName="centerShape" presStyleLbl="node0" presStyleIdx="0" presStyleCnt="1" custScaleX="222683" custScaleY="145370"/>
      <dgm:spPr/>
      <dgm:t>
        <a:bodyPr/>
        <a:lstStyle/>
        <a:p>
          <a:endParaRPr lang="en-US"/>
        </a:p>
      </dgm:t>
    </dgm:pt>
    <dgm:pt modelId="{F208EE1C-63AA-42B2-84AD-0F35548F53AD}" type="pres">
      <dgm:prSet presAssocID="{4F43F74A-B66E-4223-8425-CE4EF198E5D8}" presName="Name9" presStyleLbl="parChTrans1D2" presStyleIdx="0" presStyleCnt="6"/>
      <dgm:spPr/>
      <dgm:t>
        <a:bodyPr/>
        <a:lstStyle/>
        <a:p>
          <a:endParaRPr lang="en-US"/>
        </a:p>
      </dgm:t>
    </dgm:pt>
    <dgm:pt modelId="{C25BDF72-278F-430D-8704-A12A8D834C62}" type="pres">
      <dgm:prSet presAssocID="{4F43F74A-B66E-4223-8425-CE4EF198E5D8}" presName="connTx" presStyleLbl="parChTrans1D2" presStyleIdx="0" presStyleCnt="6"/>
      <dgm:spPr/>
      <dgm:t>
        <a:bodyPr/>
        <a:lstStyle/>
        <a:p>
          <a:endParaRPr lang="en-US"/>
        </a:p>
      </dgm:t>
    </dgm:pt>
    <dgm:pt modelId="{B8EF1804-3237-482D-9AD3-9AAA052AA305}" type="pres">
      <dgm:prSet presAssocID="{377AB6ED-4D69-4690-A857-397A6F986B94}" presName="node" presStyleLbl="node1" presStyleIdx="0" presStyleCnt="6" custScaleX="185444">
        <dgm:presLayoutVars>
          <dgm:bulletEnabled val="1"/>
        </dgm:presLayoutVars>
      </dgm:prSet>
      <dgm:spPr/>
      <dgm:t>
        <a:bodyPr/>
        <a:lstStyle/>
        <a:p>
          <a:endParaRPr lang="en-US"/>
        </a:p>
      </dgm:t>
    </dgm:pt>
    <dgm:pt modelId="{E5B719DD-88D7-4197-A8DB-B39383A8FC53}" type="pres">
      <dgm:prSet presAssocID="{1DACA399-5918-4B6A-A4A5-75D24A664C6A}" presName="Name9" presStyleLbl="parChTrans1D2" presStyleIdx="1" presStyleCnt="6"/>
      <dgm:spPr/>
      <dgm:t>
        <a:bodyPr/>
        <a:lstStyle/>
        <a:p>
          <a:endParaRPr lang="en-US"/>
        </a:p>
      </dgm:t>
    </dgm:pt>
    <dgm:pt modelId="{BBE41552-AE33-4A99-B8E8-C504F2575774}" type="pres">
      <dgm:prSet presAssocID="{1DACA399-5918-4B6A-A4A5-75D24A664C6A}" presName="connTx" presStyleLbl="parChTrans1D2" presStyleIdx="1" presStyleCnt="6"/>
      <dgm:spPr/>
      <dgm:t>
        <a:bodyPr/>
        <a:lstStyle/>
        <a:p>
          <a:endParaRPr lang="en-US"/>
        </a:p>
      </dgm:t>
    </dgm:pt>
    <dgm:pt modelId="{BEEAFCFC-BFAC-4EF9-834B-E3F69EE5221C}" type="pres">
      <dgm:prSet presAssocID="{01F95F51-5A2C-446F-AD21-4D0F757930B3}" presName="node" presStyleLbl="node1" presStyleIdx="1" presStyleCnt="6" custScaleX="201669" custScaleY="118056" custRadScaleRad="192609" custRadScaleInc="25480">
        <dgm:presLayoutVars>
          <dgm:bulletEnabled val="1"/>
        </dgm:presLayoutVars>
      </dgm:prSet>
      <dgm:spPr/>
      <dgm:t>
        <a:bodyPr/>
        <a:lstStyle/>
        <a:p>
          <a:endParaRPr lang="en-US"/>
        </a:p>
      </dgm:t>
    </dgm:pt>
    <dgm:pt modelId="{CE81CF45-C0B5-47E7-AA61-B0FE6331FDAA}" type="pres">
      <dgm:prSet presAssocID="{948AE1E5-A1E7-424F-8872-2ABDC37E464A}" presName="Name9" presStyleLbl="parChTrans1D2" presStyleIdx="2" presStyleCnt="6"/>
      <dgm:spPr/>
      <dgm:t>
        <a:bodyPr/>
        <a:lstStyle/>
        <a:p>
          <a:endParaRPr lang="en-US"/>
        </a:p>
      </dgm:t>
    </dgm:pt>
    <dgm:pt modelId="{71EC049D-021B-4032-87E6-A9ED999ECA78}" type="pres">
      <dgm:prSet presAssocID="{948AE1E5-A1E7-424F-8872-2ABDC37E464A}" presName="connTx" presStyleLbl="parChTrans1D2" presStyleIdx="2" presStyleCnt="6"/>
      <dgm:spPr/>
      <dgm:t>
        <a:bodyPr/>
        <a:lstStyle/>
        <a:p>
          <a:endParaRPr lang="en-US"/>
        </a:p>
      </dgm:t>
    </dgm:pt>
    <dgm:pt modelId="{15CF114D-3940-4911-823E-B73C74E15090}" type="pres">
      <dgm:prSet presAssocID="{166846C0-BD5E-4C7A-BE76-B366B0D6616B}" presName="node" presStyleLbl="node1" presStyleIdx="2" presStyleCnt="6" custScaleX="210465" custRadScaleRad="184381" custRadScaleInc="-42842">
        <dgm:presLayoutVars>
          <dgm:bulletEnabled val="1"/>
        </dgm:presLayoutVars>
      </dgm:prSet>
      <dgm:spPr/>
      <dgm:t>
        <a:bodyPr/>
        <a:lstStyle/>
        <a:p>
          <a:endParaRPr lang="en-US"/>
        </a:p>
      </dgm:t>
    </dgm:pt>
    <dgm:pt modelId="{9D7BAFD6-BF58-4D7B-BA6E-1D5D5865E23B}" type="pres">
      <dgm:prSet presAssocID="{104BB05C-02EC-4C94-8BE2-DB1CA8F8D3A9}" presName="Name9" presStyleLbl="parChTrans1D2" presStyleIdx="3" presStyleCnt="6"/>
      <dgm:spPr/>
      <dgm:t>
        <a:bodyPr/>
        <a:lstStyle/>
        <a:p>
          <a:endParaRPr lang="en-US"/>
        </a:p>
      </dgm:t>
    </dgm:pt>
    <dgm:pt modelId="{C2CC4E19-63A3-4374-8C1F-32FEB90BFBEE}" type="pres">
      <dgm:prSet presAssocID="{104BB05C-02EC-4C94-8BE2-DB1CA8F8D3A9}" presName="connTx" presStyleLbl="parChTrans1D2" presStyleIdx="3" presStyleCnt="6"/>
      <dgm:spPr/>
      <dgm:t>
        <a:bodyPr/>
        <a:lstStyle/>
        <a:p>
          <a:endParaRPr lang="en-US"/>
        </a:p>
      </dgm:t>
    </dgm:pt>
    <dgm:pt modelId="{923522C2-DAC5-4ECD-B842-A16F4157A487}" type="pres">
      <dgm:prSet presAssocID="{8B712361-CB00-4419-9ABB-ED04C14E36F4}" presName="node" presStyleLbl="node1" presStyleIdx="3" presStyleCnt="6" custScaleX="253834" custScaleY="71917">
        <dgm:presLayoutVars>
          <dgm:bulletEnabled val="1"/>
        </dgm:presLayoutVars>
      </dgm:prSet>
      <dgm:spPr/>
      <dgm:t>
        <a:bodyPr/>
        <a:lstStyle/>
        <a:p>
          <a:endParaRPr lang="en-US"/>
        </a:p>
      </dgm:t>
    </dgm:pt>
    <dgm:pt modelId="{2E5BC047-D507-411F-8903-EAF2376BBC1F}" type="pres">
      <dgm:prSet presAssocID="{0592A3BC-1E33-4D65-9B3D-F072EE932823}" presName="Name9" presStyleLbl="parChTrans1D2" presStyleIdx="4" presStyleCnt="6"/>
      <dgm:spPr/>
      <dgm:t>
        <a:bodyPr/>
        <a:lstStyle/>
        <a:p>
          <a:endParaRPr lang="en-US"/>
        </a:p>
      </dgm:t>
    </dgm:pt>
    <dgm:pt modelId="{626179D5-E9FE-4EC9-BE68-B51CE5A588AE}" type="pres">
      <dgm:prSet presAssocID="{0592A3BC-1E33-4D65-9B3D-F072EE932823}" presName="connTx" presStyleLbl="parChTrans1D2" presStyleIdx="4" presStyleCnt="6"/>
      <dgm:spPr/>
      <dgm:t>
        <a:bodyPr/>
        <a:lstStyle/>
        <a:p>
          <a:endParaRPr lang="en-US"/>
        </a:p>
      </dgm:t>
    </dgm:pt>
    <dgm:pt modelId="{7E3EE94E-A74E-4A7D-B77F-9E5A284CA631}" type="pres">
      <dgm:prSet presAssocID="{9655F782-00C1-4C81-9435-21AC91B01252}" presName="node" presStyleLbl="node1" presStyleIdx="4" presStyleCnt="6" custScaleX="167128" custRadScaleRad="179422" custRadScaleInc="50058">
        <dgm:presLayoutVars>
          <dgm:bulletEnabled val="1"/>
        </dgm:presLayoutVars>
      </dgm:prSet>
      <dgm:spPr/>
      <dgm:t>
        <a:bodyPr/>
        <a:lstStyle/>
        <a:p>
          <a:endParaRPr lang="en-US"/>
        </a:p>
      </dgm:t>
    </dgm:pt>
    <dgm:pt modelId="{E2251E9B-88E4-47B9-8D52-D2F64EA5CDEA}" type="pres">
      <dgm:prSet presAssocID="{A0F5E54F-4C53-4FF6-9B21-7A51AD7B52B7}" presName="Name9" presStyleLbl="parChTrans1D2" presStyleIdx="5" presStyleCnt="6"/>
      <dgm:spPr/>
      <dgm:t>
        <a:bodyPr/>
        <a:lstStyle/>
        <a:p>
          <a:endParaRPr lang="en-US"/>
        </a:p>
      </dgm:t>
    </dgm:pt>
    <dgm:pt modelId="{1802A937-E4D4-4229-B0C1-F923ABFB8E71}" type="pres">
      <dgm:prSet presAssocID="{A0F5E54F-4C53-4FF6-9B21-7A51AD7B52B7}" presName="connTx" presStyleLbl="parChTrans1D2" presStyleIdx="5" presStyleCnt="6"/>
      <dgm:spPr/>
      <dgm:t>
        <a:bodyPr/>
        <a:lstStyle/>
        <a:p>
          <a:endParaRPr lang="en-US"/>
        </a:p>
      </dgm:t>
    </dgm:pt>
    <dgm:pt modelId="{1E8D213E-F881-4868-AD0B-9B1FF0E3FC99}" type="pres">
      <dgm:prSet presAssocID="{25E31E5B-754C-4617-B52E-5F641C926186}" presName="node" presStyleLbl="node1" presStyleIdx="5" presStyleCnt="6" custScaleX="151674" custRadScaleRad="196180" custRadScaleInc="-14171">
        <dgm:presLayoutVars>
          <dgm:bulletEnabled val="1"/>
        </dgm:presLayoutVars>
      </dgm:prSet>
      <dgm:spPr/>
      <dgm:t>
        <a:bodyPr/>
        <a:lstStyle/>
        <a:p>
          <a:endParaRPr lang="en-US"/>
        </a:p>
      </dgm:t>
    </dgm:pt>
  </dgm:ptLst>
  <dgm:cxnLst>
    <dgm:cxn modelId="{D88B87D0-A8AC-4B3D-9E95-2F6EC20CC490}" type="presOf" srcId="{166846C0-BD5E-4C7A-BE76-B366B0D6616B}" destId="{15CF114D-3940-4911-823E-B73C74E15090}" srcOrd="0" destOrd="0" presId="urn:microsoft.com/office/officeart/2005/8/layout/radial1"/>
    <dgm:cxn modelId="{867835D2-998D-4A34-BCF5-54FDA457E67B}" srcId="{A62DC2F3-34CF-4F2C-82B1-C139833275DC}" destId="{9210E526-A3FD-4300-855F-DFD6E3D4E993}" srcOrd="5" destOrd="0" parTransId="{2624AB55-4C88-4D36-AC39-4AF9DEA0FA23}" sibTransId="{4BA9B014-1519-40AC-8602-273C25FE8D47}"/>
    <dgm:cxn modelId="{17C9B5F3-7A58-43A3-8279-9B8F85476DE3}" type="presOf" srcId="{4F43F74A-B66E-4223-8425-CE4EF198E5D8}" destId="{F208EE1C-63AA-42B2-84AD-0F35548F53AD}" srcOrd="0" destOrd="0" presId="urn:microsoft.com/office/officeart/2005/8/layout/radial1"/>
    <dgm:cxn modelId="{C29BC4EB-AC00-4BBE-8192-EA305E6857D1}" srcId="{A62DC2F3-34CF-4F2C-82B1-C139833275DC}" destId="{00903F0A-B1C0-4C4F-B383-3349255DDCAC}" srcOrd="4" destOrd="0" parTransId="{588B3759-2175-455B-A8A3-4B6CBB32127F}" sibTransId="{80477967-BF84-49E8-B35D-4BAE757980F5}"/>
    <dgm:cxn modelId="{A409508A-6CEA-4A9E-8DDF-578F1DCAA568}" type="presOf" srcId="{1DACA399-5918-4B6A-A4A5-75D24A664C6A}" destId="{E5B719DD-88D7-4197-A8DB-B39383A8FC53}" srcOrd="0" destOrd="0" presId="urn:microsoft.com/office/officeart/2005/8/layout/radial1"/>
    <dgm:cxn modelId="{3A4A9B9C-05CF-4675-928C-D1FC89CE5E91}" type="presOf" srcId="{377AB6ED-4D69-4690-A857-397A6F986B94}" destId="{B8EF1804-3237-482D-9AD3-9AAA052AA305}" srcOrd="0" destOrd="0" presId="urn:microsoft.com/office/officeart/2005/8/layout/radial1"/>
    <dgm:cxn modelId="{09E83F72-677C-4211-A9FC-4E81D5A18B33}" srcId="{491C2831-C68D-4F84-B8B6-6712F64EF574}" destId="{9655F782-00C1-4C81-9435-21AC91B01252}" srcOrd="4" destOrd="0" parTransId="{0592A3BC-1E33-4D65-9B3D-F072EE932823}" sibTransId="{DA2F1CF1-30C8-43B7-A094-2E3E4220BF02}"/>
    <dgm:cxn modelId="{E0D5E083-1D22-40A4-AC42-7ABB88006832}" type="presOf" srcId="{948AE1E5-A1E7-424F-8872-2ABDC37E464A}" destId="{71EC049D-021B-4032-87E6-A9ED999ECA78}" srcOrd="1" destOrd="0" presId="urn:microsoft.com/office/officeart/2005/8/layout/radial1"/>
    <dgm:cxn modelId="{66C42717-E7B7-4003-9CB0-3DBEB31B4055}" srcId="{A62DC2F3-34CF-4F2C-82B1-C139833275DC}" destId="{491C2831-C68D-4F84-B8B6-6712F64EF574}" srcOrd="0" destOrd="0" parTransId="{BC0D8D3A-EBBB-4463-8DD6-3388FFA117AE}" sibTransId="{80D09941-4E5A-4EDF-99E1-F6E96F2E287B}"/>
    <dgm:cxn modelId="{B311F60E-7BC6-4E43-9186-2E964F14DCAC}" type="presOf" srcId="{4F43F74A-B66E-4223-8425-CE4EF198E5D8}" destId="{C25BDF72-278F-430D-8704-A12A8D834C62}" srcOrd="1" destOrd="0" presId="urn:microsoft.com/office/officeart/2005/8/layout/radial1"/>
    <dgm:cxn modelId="{726D6157-4949-4623-8363-FF156CCDB9E3}" type="presOf" srcId="{0592A3BC-1E33-4D65-9B3D-F072EE932823}" destId="{626179D5-E9FE-4EC9-BE68-B51CE5A588AE}" srcOrd="1" destOrd="0" presId="urn:microsoft.com/office/officeart/2005/8/layout/radial1"/>
    <dgm:cxn modelId="{01DA84CB-1E30-4AC7-BE90-FB6F02446EE5}" srcId="{491C2831-C68D-4F84-B8B6-6712F64EF574}" destId="{166846C0-BD5E-4C7A-BE76-B366B0D6616B}" srcOrd="2" destOrd="0" parTransId="{948AE1E5-A1E7-424F-8872-2ABDC37E464A}" sibTransId="{708A2C38-0190-425B-88C6-46EA305D1516}"/>
    <dgm:cxn modelId="{8612EE2D-46AF-42AA-8C6B-77DC8AB41C50}" type="presOf" srcId="{104BB05C-02EC-4C94-8BE2-DB1CA8F8D3A9}" destId="{C2CC4E19-63A3-4374-8C1F-32FEB90BFBEE}" srcOrd="1" destOrd="0" presId="urn:microsoft.com/office/officeart/2005/8/layout/radial1"/>
    <dgm:cxn modelId="{4B6BF8F1-530E-4ACC-8CB8-701C9B054247}" type="presOf" srcId="{104BB05C-02EC-4C94-8BE2-DB1CA8F8D3A9}" destId="{9D7BAFD6-BF58-4D7B-BA6E-1D5D5865E23B}" srcOrd="0" destOrd="0" presId="urn:microsoft.com/office/officeart/2005/8/layout/radial1"/>
    <dgm:cxn modelId="{AADAB76F-53A4-43A8-8F55-6C1ABF5E1F9E}" type="presOf" srcId="{1DACA399-5918-4B6A-A4A5-75D24A664C6A}" destId="{BBE41552-AE33-4A99-B8E8-C504F2575774}" srcOrd="1" destOrd="0" presId="urn:microsoft.com/office/officeart/2005/8/layout/radial1"/>
    <dgm:cxn modelId="{DCABB57A-C5D0-4670-AA54-97647C957ADA}" srcId="{491C2831-C68D-4F84-B8B6-6712F64EF574}" destId="{8B712361-CB00-4419-9ABB-ED04C14E36F4}" srcOrd="3" destOrd="0" parTransId="{104BB05C-02EC-4C94-8BE2-DB1CA8F8D3A9}" sibTransId="{D959986E-92A8-4290-8E7B-7692F1E96BE7}"/>
    <dgm:cxn modelId="{52C4DEED-B9F0-4F5F-88EE-7204752A284B}" type="presOf" srcId="{A62DC2F3-34CF-4F2C-82B1-C139833275DC}" destId="{8D3EC949-8479-42EF-B100-3B08662D3BF0}" srcOrd="0" destOrd="0" presId="urn:microsoft.com/office/officeart/2005/8/layout/radial1"/>
    <dgm:cxn modelId="{4AC78E0A-2E05-4E42-8AB1-C7F01E9F6C80}" type="presOf" srcId="{01F95F51-5A2C-446F-AD21-4D0F757930B3}" destId="{BEEAFCFC-BFAC-4EF9-834B-E3F69EE5221C}" srcOrd="0" destOrd="0" presId="urn:microsoft.com/office/officeart/2005/8/layout/radial1"/>
    <dgm:cxn modelId="{ABC14741-54B7-4865-A096-CC3545F63F8D}" srcId="{491C2831-C68D-4F84-B8B6-6712F64EF574}" destId="{25E31E5B-754C-4617-B52E-5F641C926186}" srcOrd="5" destOrd="0" parTransId="{A0F5E54F-4C53-4FF6-9B21-7A51AD7B52B7}" sibTransId="{DC951AE7-696A-4191-A1E5-99154034DB73}"/>
    <dgm:cxn modelId="{218A0D82-048D-41CC-B678-9A830A7DF83E}" srcId="{A62DC2F3-34CF-4F2C-82B1-C139833275DC}" destId="{78587197-1AA2-4773-A135-B84F4B1C3DA1}" srcOrd="2" destOrd="0" parTransId="{BA49DA0C-C840-4E6C-845E-D4D2F754F149}" sibTransId="{C77F6FBD-EFAD-4BFB-B161-52425A421D91}"/>
    <dgm:cxn modelId="{E6B3787A-0BDC-4720-AE5D-C767CAFB27F2}" srcId="{A62DC2F3-34CF-4F2C-82B1-C139833275DC}" destId="{89B8CF0B-CFFA-456D-8BE5-80E04BBA6451}" srcOrd="3" destOrd="0" parTransId="{82B2C0D6-A638-4F60-BA7B-4753D7C90866}" sibTransId="{A9E3FE55-5E66-4248-BA6A-9FF077DC01D6}"/>
    <dgm:cxn modelId="{A16AA10C-AC8B-49D6-88AD-BB35E98753C6}" type="presOf" srcId="{A0F5E54F-4C53-4FF6-9B21-7A51AD7B52B7}" destId="{E2251E9B-88E4-47B9-8D52-D2F64EA5CDEA}" srcOrd="0" destOrd="0" presId="urn:microsoft.com/office/officeart/2005/8/layout/radial1"/>
    <dgm:cxn modelId="{D64C5C13-0A99-40D4-AB29-05DCBF0B972C}" srcId="{491C2831-C68D-4F84-B8B6-6712F64EF574}" destId="{377AB6ED-4D69-4690-A857-397A6F986B94}" srcOrd="0" destOrd="0" parTransId="{4F43F74A-B66E-4223-8425-CE4EF198E5D8}" sibTransId="{6E611AFF-F687-44F9-BC95-B2CF8B99883B}"/>
    <dgm:cxn modelId="{5CD9A226-388D-41B7-BF74-544A8F58BD36}" srcId="{491C2831-C68D-4F84-B8B6-6712F64EF574}" destId="{01F95F51-5A2C-446F-AD21-4D0F757930B3}" srcOrd="1" destOrd="0" parTransId="{1DACA399-5918-4B6A-A4A5-75D24A664C6A}" sibTransId="{FD67211C-BD29-462B-AAC6-7477B0C37D2D}"/>
    <dgm:cxn modelId="{88394855-25D0-4482-95CE-06641D87823E}" type="presOf" srcId="{8B712361-CB00-4419-9ABB-ED04C14E36F4}" destId="{923522C2-DAC5-4ECD-B842-A16F4157A487}" srcOrd="0" destOrd="0" presId="urn:microsoft.com/office/officeart/2005/8/layout/radial1"/>
    <dgm:cxn modelId="{A3719700-0050-48D7-9835-396506BB8541}" type="presOf" srcId="{25E31E5B-754C-4617-B52E-5F641C926186}" destId="{1E8D213E-F881-4868-AD0B-9B1FF0E3FC99}" srcOrd="0" destOrd="0" presId="urn:microsoft.com/office/officeart/2005/8/layout/radial1"/>
    <dgm:cxn modelId="{984523EF-5BB9-4B51-9272-1D31DC33EA9B}" type="presOf" srcId="{A0F5E54F-4C53-4FF6-9B21-7A51AD7B52B7}" destId="{1802A937-E4D4-4229-B0C1-F923ABFB8E71}" srcOrd="1" destOrd="0" presId="urn:microsoft.com/office/officeart/2005/8/layout/radial1"/>
    <dgm:cxn modelId="{7F8C0431-8111-47F1-A716-0FA1CAB93A29}" type="presOf" srcId="{9655F782-00C1-4C81-9435-21AC91B01252}" destId="{7E3EE94E-A74E-4A7D-B77F-9E5A284CA631}" srcOrd="0" destOrd="0" presId="urn:microsoft.com/office/officeart/2005/8/layout/radial1"/>
    <dgm:cxn modelId="{DB5FC50E-0E3C-49E1-A7D8-2AFAFBD9421B}" type="presOf" srcId="{491C2831-C68D-4F84-B8B6-6712F64EF574}" destId="{455F50AF-3522-40DB-A833-4E56EF5D9CE5}" srcOrd="0" destOrd="0" presId="urn:microsoft.com/office/officeart/2005/8/layout/radial1"/>
    <dgm:cxn modelId="{E542381F-3C10-4A5C-A88C-8391B4B9FA62}" srcId="{A62DC2F3-34CF-4F2C-82B1-C139833275DC}" destId="{99F4BA6B-55BF-42E0-8DA0-3D412D02E2F8}" srcOrd="1" destOrd="0" parTransId="{4804FB41-34D0-4EC2-9C8E-852B2D9ECF4A}" sibTransId="{A869DB71-78FE-42BB-A958-CC1D4E6BE915}"/>
    <dgm:cxn modelId="{39A0C929-2F07-479F-855D-7739AC8D9666}" type="presOf" srcId="{0592A3BC-1E33-4D65-9B3D-F072EE932823}" destId="{2E5BC047-D507-411F-8903-EAF2376BBC1F}" srcOrd="0" destOrd="0" presId="urn:microsoft.com/office/officeart/2005/8/layout/radial1"/>
    <dgm:cxn modelId="{79DE6A70-A0AF-41BD-BB97-3BD422DEFCD0}" type="presOf" srcId="{948AE1E5-A1E7-424F-8872-2ABDC37E464A}" destId="{CE81CF45-C0B5-47E7-AA61-B0FE6331FDAA}" srcOrd="0" destOrd="0" presId="urn:microsoft.com/office/officeart/2005/8/layout/radial1"/>
    <dgm:cxn modelId="{1FAB87FE-3070-4B80-838D-6B0F570C58A4}" type="presParOf" srcId="{8D3EC949-8479-42EF-B100-3B08662D3BF0}" destId="{455F50AF-3522-40DB-A833-4E56EF5D9CE5}" srcOrd="0" destOrd="0" presId="urn:microsoft.com/office/officeart/2005/8/layout/radial1"/>
    <dgm:cxn modelId="{CF6DDAAD-6E9C-423B-9481-2579D85B481B}" type="presParOf" srcId="{8D3EC949-8479-42EF-B100-3B08662D3BF0}" destId="{F208EE1C-63AA-42B2-84AD-0F35548F53AD}" srcOrd="1" destOrd="0" presId="urn:microsoft.com/office/officeart/2005/8/layout/radial1"/>
    <dgm:cxn modelId="{14919C30-AC7B-48AD-865F-ADA24CBDD4CC}" type="presParOf" srcId="{F208EE1C-63AA-42B2-84AD-0F35548F53AD}" destId="{C25BDF72-278F-430D-8704-A12A8D834C62}" srcOrd="0" destOrd="0" presId="urn:microsoft.com/office/officeart/2005/8/layout/radial1"/>
    <dgm:cxn modelId="{B7428009-4F57-4FD4-888B-0CEEF94332C4}" type="presParOf" srcId="{8D3EC949-8479-42EF-B100-3B08662D3BF0}" destId="{B8EF1804-3237-482D-9AD3-9AAA052AA305}" srcOrd="2" destOrd="0" presId="urn:microsoft.com/office/officeart/2005/8/layout/radial1"/>
    <dgm:cxn modelId="{8E03A04C-4777-44F8-817C-EF34FCE8322F}" type="presParOf" srcId="{8D3EC949-8479-42EF-B100-3B08662D3BF0}" destId="{E5B719DD-88D7-4197-A8DB-B39383A8FC53}" srcOrd="3" destOrd="0" presId="urn:microsoft.com/office/officeart/2005/8/layout/radial1"/>
    <dgm:cxn modelId="{E626A3D8-EC09-42BA-B25D-FB7ACD623F6F}" type="presParOf" srcId="{E5B719DD-88D7-4197-A8DB-B39383A8FC53}" destId="{BBE41552-AE33-4A99-B8E8-C504F2575774}" srcOrd="0" destOrd="0" presId="urn:microsoft.com/office/officeart/2005/8/layout/radial1"/>
    <dgm:cxn modelId="{7FDF66D7-BF2C-4760-A650-E252A541AB31}" type="presParOf" srcId="{8D3EC949-8479-42EF-B100-3B08662D3BF0}" destId="{BEEAFCFC-BFAC-4EF9-834B-E3F69EE5221C}" srcOrd="4" destOrd="0" presId="urn:microsoft.com/office/officeart/2005/8/layout/radial1"/>
    <dgm:cxn modelId="{C73E722B-4D33-4846-903C-6C9AF06025E7}" type="presParOf" srcId="{8D3EC949-8479-42EF-B100-3B08662D3BF0}" destId="{CE81CF45-C0B5-47E7-AA61-B0FE6331FDAA}" srcOrd="5" destOrd="0" presId="urn:microsoft.com/office/officeart/2005/8/layout/radial1"/>
    <dgm:cxn modelId="{D26CBA08-0A73-4BCB-90E9-B66240866726}" type="presParOf" srcId="{CE81CF45-C0B5-47E7-AA61-B0FE6331FDAA}" destId="{71EC049D-021B-4032-87E6-A9ED999ECA78}" srcOrd="0" destOrd="0" presId="urn:microsoft.com/office/officeart/2005/8/layout/radial1"/>
    <dgm:cxn modelId="{BF271216-E1F2-47BC-868D-34CF10857A7C}" type="presParOf" srcId="{8D3EC949-8479-42EF-B100-3B08662D3BF0}" destId="{15CF114D-3940-4911-823E-B73C74E15090}" srcOrd="6" destOrd="0" presId="urn:microsoft.com/office/officeart/2005/8/layout/radial1"/>
    <dgm:cxn modelId="{DFD99E84-8B2B-4B5C-8984-8356494C459B}" type="presParOf" srcId="{8D3EC949-8479-42EF-B100-3B08662D3BF0}" destId="{9D7BAFD6-BF58-4D7B-BA6E-1D5D5865E23B}" srcOrd="7" destOrd="0" presId="urn:microsoft.com/office/officeart/2005/8/layout/radial1"/>
    <dgm:cxn modelId="{D73F8F18-7236-45A3-8A7E-23B5E5120E2E}" type="presParOf" srcId="{9D7BAFD6-BF58-4D7B-BA6E-1D5D5865E23B}" destId="{C2CC4E19-63A3-4374-8C1F-32FEB90BFBEE}" srcOrd="0" destOrd="0" presId="urn:microsoft.com/office/officeart/2005/8/layout/radial1"/>
    <dgm:cxn modelId="{DFB93372-744D-441A-A94A-6C6CB489C645}" type="presParOf" srcId="{8D3EC949-8479-42EF-B100-3B08662D3BF0}" destId="{923522C2-DAC5-4ECD-B842-A16F4157A487}" srcOrd="8" destOrd="0" presId="urn:microsoft.com/office/officeart/2005/8/layout/radial1"/>
    <dgm:cxn modelId="{9B0FFB96-0669-40C6-8C8A-BE882825857F}" type="presParOf" srcId="{8D3EC949-8479-42EF-B100-3B08662D3BF0}" destId="{2E5BC047-D507-411F-8903-EAF2376BBC1F}" srcOrd="9" destOrd="0" presId="urn:microsoft.com/office/officeart/2005/8/layout/radial1"/>
    <dgm:cxn modelId="{F1C52197-2956-4187-ABFE-DBDA8E3B4633}" type="presParOf" srcId="{2E5BC047-D507-411F-8903-EAF2376BBC1F}" destId="{626179D5-E9FE-4EC9-BE68-B51CE5A588AE}" srcOrd="0" destOrd="0" presId="urn:microsoft.com/office/officeart/2005/8/layout/radial1"/>
    <dgm:cxn modelId="{CAF23DC3-CBC2-4E44-BF7B-80B0672B095B}" type="presParOf" srcId="{8D3EC949-8479-42EF-B100-3B08662D3BF0}" destId="{7E3EE94E-A74E-4A7D-B77F-9E5A284CA631}" srcOrd="10" destOrd="0" presId="urn:microsoft.com/office/officeart/2005/8/layout/radial1"/>
    <dgm:cxn modelId="{995B05F7-1DE1-46E0-BA67-51870A054FD3}" type="presParOf" srcId="{8D3EC949-8479-42EF-B100-3B08662D3BF0}" destId="{E2251E9B-88E4-47B9-8D52-D2F64EA5CDEA}" srcOrd="11" destOrd="0" presId="urn:microsoft.com/office/officeart/2005/8/layout/radial1"/>
    <dgm:cxn modelId="{4DE0F31C-6E17-4A8F-93BF-91578F1CD63C}" type="presParOf" srcId="{E2251E9B-88E4-47B9-8D52-D2F64EA5CDEA}" destId="{1802A937-E4D4-4229-B0C1-F923ABFB8E71}" srcOrd="0" destOrd="0" presId="urn:microsoft.com/office/officeart/2005/8/layout/radial1"/>
    <dgm:cxn modelId="{9A1A877B-80DE-49C4-8C43-45D9AFBDC5B6}" type="presParOf" srcId="{8D3EC949-8479-42EF-B100-3B08662D3BF0}" destId="{1E8D213E-F881-4868-AD0B-9B1FF0E3FC99}"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BF7915-57D0-439B-99E7-6104BA64C0E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B9D9B6C7-FC0F-4634-BF57-C35D9E3BA215}">
      <dgm:prSet phldrT="[Text]"/>
      <dgm:spPr>
        <a:ln>
          <a:solidFill>
            <a:schemeClr val="tx1"/>
          </a:solidFill>
        </a:ln>
      </dgm:spPr>
      <dgm:t>
        <a:bodyPr/>
        <a:lstStyle/>
        <a:p>
          <a:r>
            <a:rPr lang="en-US" dirty="0" smtClean="0">
              <a:latin typeface="Arial" pitchFamily="34" charset="0"/>
              <a:cs typeface="Arial" pitchFamily="34" charset="0"/>
            </a:rPr>
            <a:t>Head Injury</a:t>
          </a:r>
          <a:endParaRPr lang="en-US" dirty="0">
            <a:latin typeface="Arial" pitchFamily="34" charset="0"/>
            <a:cs typeface="Arial" pitchFamily="34" charset="0"/>
          </a:endParaRPr>
        </a:p>
      </dgm:t>
    </dgm:pt>
    <dgm:pt modelId="{94D3C822-B384-4793-8428-7FE0A2608004}" type="parTrans" cxnId="{50CE9413-271D-43DB-A639-ED5C6D9F74B9}">
      <dgm:prSet/>
      <dgm:spPr/>
      <dgm:t>
        <a:bodyPr/>
        <a:lstStyle/>
        <a:p>
          <a:endParaRPr lang="en-US"/>
        </a:p>
      </dgm:t>
    </dgm:pt>
    <dgm:pt modelId="{F091FF66-8D72-4215-AF1E-7C13C11EBE7F}" type="sibTrans" cxnId="{50CE9413-271D-43DB-A639-ED5C6D9F74B9}">
      <dgm:prSet/>
      <dgm:spPr/>
      <dgm:t>
        <a:bodyPr/>
        <a:lstStyle/>
        <a:p>
          <a:endParaRPr lang="en-US"/>
        </a:p>
      </dgm:t>
    </dgm:pt>
    <dgm:pt modelId="{91F832E8-2E9F-451D-A648-DDF82D7A550A}">
      <dgm:prSet phldrT="[Text]"/>
      <dgm:spPr>
        <a:solidFill>
          <a:schemeClr val="bg2">
            <a:lumMod val="60000"/>
            <a:lumOff val="40000"/>
            <a:alpha val="90000"/>
          </a:schemeClr>
        </a:solidFill>
        <a:ln>
          <a:solidFill>
            <a:schemeClr val="bg2">
              <a:lumMod val="40000"/>
              <a:lumOff val="60000"/>
            </a:schemeClr>
          </a:solidFill>
        </a:ln>
      </dgm:spPr>
      <dgm:t>
        <a:bodyPr/>
        <a:lstStyle/>
        <a:p>
          <a:r>
            <a:rPr lang="en-US" dirty="0" smtClean="0">
              <a:latin typeface="Arial" pitchFamily="34" charset="0"/>
              <a:cs typeface="Arial" pitchFamily="34" charset="0"/>
            </a:rPr>
            <a:t>On Warfarin</a:t>
          </a:r>
          <a:endParaRPr lang="en-US" dirty="0">
            <a:latin typeface="Arial" pitchFamily="34" charset="0"/>
            <a:cs typeface="Arial" pitchFamily="34" charset="0"/>
          </a:endParaRPr>
        </a:p>
      </dgm:t>
    </dgm:pt>
    <dgm:pt modelId="{96CE083F-2798-4C63-A38B-7B4A20E58B60}" type="parTrans" cxnId="{370A45C8-17FF-45CC-8E74-B92409A9F915}">
      <dgm:prSet/>
      <dgm:spPr>
        <a:ln>
          <a:solidFill>
            <a:schemeClr val="tx1"/>
          </a:solidFill>
        </a:ln>
      </dgm:spPr>
      <dgm:t>
        <a:bodyPr/>
        <a:lstStyle/>
        <a:p>
          <a:endParaRPr lang="en-US" dirty="0"/>
        </a:p>
      </dgm:t>
    </dgm:pt>
    <dgm:pt modelId="{612BF2A8-B49B-40F6-BB4A-AD19E0E70919}" type="sibTrans" cxnId="{370A45C8-17FF-45CC-8E74-B92409A9F915}">
      <dgm:prSet/>
      <dgm:spPr/>
      <dgm:t>
        <a:bodyPr/>
        <a:lstStyle/>
        <a:p>
          <a:endParaRPr lang="en-US"/>
        </a:p>
      </dgm:t>
    </dgm:pt>
    <dgm:pt modelId="{E0493DEF-6A38-4F71-B0FB-F979502B3CB5}">
      <dgm:prSet phldrT="[Text]"/>
      <dgm:spPr>
        <a:solidFill>
          <a:schemeClr val="bg2">
            <a:lumMod val="60000"/>
            <a:lumOff val="40000"/>
            <a:alpha val="90000"/>
          </a:schemeClr>
        </a:solidFill>
        <a:ln>
          <a:solidFill>
            <a:schemeClr val="bg2">
              <a:lumMod val="40000"/>
              <a:lumOff val="60000"/>
            </a:schemeClr>
          </a:solidFill>
        </a:ln>
      </dgm:spPr>
      <dgm:t>
        <a:bodyPr/>
        <a:lstStyle/>
        <a:p>
          <a:r>
            <a:rPr lang="en-US" dirty="0" smtClean="0">
              <a:latin typeface="Arial" pitchFamily="34" charset="0"/>
              <a:cs typeface="Arial" pitchFamily="34" charset="0"/>
            </a:rPr>
            <a:t>Mortality</a:t>
          </a:r>
        </a:p>
        <a:p>
          <a:r>
            <a:rPr lang="en-US" dirty="0" smtClean="0">
              <a:latin typeface="Arial" pitchFamily="34" charset="0"/>
              <a:cs typeface="Arial" pitchFamily="34" charset="0"/>
            </a:rPr>
            <a:t>48%</a:t>
          </a:r>
          <a:endParaRPr lang="en-US" dirty="0">
            <a:latin typeface="Arial" pitchFamily="34" charset="0"/>
            <a:cs typeface="Arial" pitchFamily="34" charset="0"/>
          </a:endParaRPr>
        </a:p>
      </dgm:t>
    </dgm:pt>
    <dgm:pt modelId="{CDA71F1B-A87A-41DB-A840-4DEA99E6AEEB}" type="parTrans" cxnId="{2B751FD4-86A6-4E34-BE18-20C1EA807EE5}">
      <dgm:prSet/>
      <dgm:spPr>
        <a:ln>
          <a:solidFill>
            <a:schemeClr val="tx1"/>
          </a:solidFill>
        </a:ln>
      </dgm:spPr>
      <dgm:t>
        <a:bodyPr/>
        <a:lstStyle/>
        <a:p>
          <a:endParaRPr lang="en-US" dirty="0"/>
        </a:p>
      </dgm:t>
    </dgm:pt>
    <dgm:pt modelId="{D785EAED-3929-428B-AA0D-FB3FC245CFEF}" type="sibTrans" cxnId="{2B751FD4-86A6-4E34-BE18-20C1EA807EE5}">
      <dgm:prSet/>
      <dgm:spPr/>
      <dgm:t>
        <a:bodyPr/>
        <a:lstStyle/>
        <a:p>
          <a:endParaRPr lang="en-US"/>
        </a:p>
      </dgm:t>
    </dgm:pt>
    <dgm:pt modelId="{BAA81CB7-5513-4E74-A178-49AD5DD8F029}">
      <dgm:prSet phldrT="[Text]"/>
      <dgm:spPr>
        <a:solidFill>
          <a:srgbClr val="333399">
            <a:alpha val="90000"/>
          </a:srgbClr>
        </a:solidFill>
        <a:ln>
          <a:solidFill>
            <a:srgbClr val="333399"/>
          </a:solidFill>
        </a:ln>
      </dgm:spPr>
      <dgm:t>
        <a:bodyPr/>
        <a:lstStyle/>
        <a:p>
          <a:r>
            <a:rPr lang="en-US" dirty="0" smtClean="0">
              <a:solidFill>
                <a:schemeClr val="bg1"/>
              </a:solidFill>
              <a:latin typeface="Arial" pitchFamily="34" charset="0"/>
              <a:cs typeface="Arial" pitchFamily="34" charset="0"/>
            </a:rPr>
            <a:t>Non</a:t>
          </a:r>
        </a:p>
        <a:p>
          <a:r>
            <a:rPr lang="en-US" dirty="0" smtClean="0">
              <a:solidFill>
                <a:schemeClr val="bg1"/>
              </a:solidFill>
              <a:latin typeface="Arial" pitchFamily="34" charset="0"/>
              <a:cs typeface="Arial" pitchFamily="34" charset="0"/>
            </a:rPr>
            <a:t>Warfarin</a:t>
          </a:r>
          <a:endParaRPr lang="en-US" dirty="0">
            <a:solidFill>
              <a:schemeClr val="bg1"/>
            </a:solidFill>
            <a:latin typeface="Arial" pitchFamily="34" charset="0"/>
            <a:cs typeface="Arial" pitchFamily="34" charset="0"/>
          </a:endParaRPr>
        </a:p>
      </dgm:t>
    </dgm:pt>
    <dgm:pt modelId="{5A100D50-7B9F-4A84-9721-8F57261F57C5}" type="parTrans" cxnId="{1D2D0FCC-B56C-459A-96B3-9A7E8DA1DCD7}">
      <dgm:prSet/>
      <dgm:spPr>
        <a:ln>
          <a:solidFill>
            <a:schemeClr val="tx1"/>
          </a:solidFill>
        </a:ln>
      </dgm:spPr>
      <dgm:t>
        <a:bodyPr/>
        <a:lstStyle/>
        <a:p>
          <a:endParaRPr lang="en-US" dirty="0"/>
        </a:p>
      </dgm:t>
    </dgm:pt>
    <dgm:pt modelId="{253CC389-1B35-4B25-A9CD-FEC62DCFC82B}" type="sibTrans" cxnId="{1D2D0FCC-B56C-459A-96B3-9A7E8DA1DCD7}">
      <dgm:prSet/>
      <dgm:spPr/>
      <dgm:t>
        <a:bodyPr/>
        <a:lstStyle/>
        <a:p>
          <a:endParaRPr lang="en-US"/>
        </a:p>
      </dgm:t>
    </dgm:pt>
    <dgm:pt modelId="{852AA9BF-5CD2-4582-BBFA-28E473A2E58C}">
      <dgm:prSet phldrT="[Text]"/>
      <dgm:spPr>
        <a:solidFill>
          <a:srgbClr val="333399">
            <a:alpha val="90000"/>
          </a:srgbClr>
        </a:solidFill>
        <a:ln>
          <a:solidFill>
            <a:srgbClr val="333399"/>
          </a:solidFill>
        </a:ln>
      </dgm:spPr>
      <dgm:t>
        <a:bodyPr/>
        <a:lstStyle/>
        <a:p>
          <a:r>
            <a:rPr lang="en-US" dirty="0" smtClean="0">
              <a:solidFill>
                <a:schemeClr val="bg1"/>
              </a:solidFill>
              <a:latin typeface="Arial" pitchFamily="34" charset="0"/>
              <a:cs typeface="Arial" pitchFamily="34" charset="0"/>
            </a:rPr>
            <a:t>Mortality</a:t>
          </a:r>
        </a:p>
        <a:p>
          <a:r>
            <a:rPr lang="en-US" dirty="0" smtClean="0">
              <a:solidFill>
                <a:schemeClr val="bg1"/>
              </a:solidFill>
              <a:latin typeface="Arial" pitchFamily="34" charset="0"/>
              <a:cs typeface="Arial" pitchFamily="34" charset="0"/>
            </a:rPr>
            <a:t>10%</a:t>
          </a:r>
          <a:endParaRPr lang="en-US" dirty="0">
            <a:solidFill>
              <a:schemeClr val="bg1"/>
            </a:solidFill>
            <a:latin typeface="Arial" pitchFamily="34" charset="0"/>
            <a:cs typeface="Arial" pitchFamily="34" charset="0"/>
          </a:endParaRPr>
        </a:p>
      </dgm:t>
    </dgm:pt>
    <dgm:pt modelId="{688571B7-9EA0-4BE8-AAD8-EF7931C4D8DA}" type="parTrans" cxnId="{8C3C6098-E761-4AFA-8AC5-DEC008605BA3}">
      <dgm:prSet/>
      <dgm:spPr>
        <a:ln>
          <a:solidFill>
            <a:schemeClr val="tx1"/>
          </a:solidFill>
        </a:ln>
      </dgm:spPr>
      <dgm:t>
        <a:bodyPr/>
        <a:lstStyle/>
        <a:p>
          <a:endParaRPr lang="en-US" dirty="0"/>
        </a:p>
      </dgm:t>
    </dgm:pt>
    <dgm:pt modelId="{D1F57682-345B-4111-82C6-8630A0B23579}" type="sibTrans" cxnId="{8C3C6098-E761-4AFA-8AC5-DEC008605BA3}">
      <dgm:prSet/>
      <dgm:spPr/>
      <dgm:t>
        <a:bodyPr/>
        <a:lstStyle/>
        <a:p>
          <a:endParaRPr lang="en-US"/>
        </a:p>
      </dgm:t>
    </dgm:pt>
    <dgm:pt modelId="{C972DC71-FB78-4425-BA7B-30C1F07B4E6C}" type="pres">
      <dgm:prSet presAssocID="{4CBF7915-57D0-439B-99E7-6104BA64C0EE}" presName="hierChild1" presStyleCnt="0">
        <dgm:presLayoutVars>
          <dgm:chPref val="1"/>
          <dgm:dir/>
          <dgm:animOne val="branch"/>
          <dgm:animLvl val="lvl"/>
          <dgm:resizeHandles/>
        </dgm:presLayoutVars>
      </dgm:prSet>
      <dgm:spPr/>
      <dgm:t>
        <a:bodyPr/>
        <a:lstStyle/>
        <a:p>
          <a:endParaRPr lang="en-US"/>
        </a:p>
      </dgm:t>
    </dgm:pt>
    <dgm:pt modelId="{83076679-140D-4BB1-9940-A2DCBDD75C3F}" type="pres">
      <dgm:prSet presAssocID="{B9D9B6C7-FC0F-4634-BF57-C35D9E3BA215}" presName="hierRoot1" presStyleCnt="0"/>
      <dgm:spPr/>
    </dgm:pt>
    <dgm:pt modelId="{3E97CFBF-3E08-4619-B879-4C0F9C3CBB9A}" type="pres">
      <dgm:prSet presAssocID="{B9D9B6C7-FC0F-4634-BF57-C35D9E3BA215}" presName="composite" presStyleCnt="0"/>
      <dgm:spPr/>
    </dgm:pt>
    <dgm:pt modelId="{2D62A146-63E9-4C39-BE98-C8001CC7F593}" type="pres">
      <dgm:prSet presAssocID="{B9D9B6C7-FC0F-4634-BF57-C35D9E3BA215}" presName="background" presStyleLbl="node0" presStyleIdx="0" presStyleCnt="1"/>
      <dgm:spPr>
        <a:solidFill>
          <a:schemeClr val="accent2">
            <a:lumMod val="20000"/>
            <a:lumOff val="80000"/>
          </a:schemeClr>
        </a:solidFill>
        <a:ln>
          <a:noFill/>
        </a:ln>
      </dgm:spPr>
      <dgm:t>
        <a:bodyPr/>
        <a:lstStyle/>
        <a:p>
          <a:endParaRPr lang="en-US"/>
        </a:p>
      </dgm:t>
    </dgm:pt>
    <dgm:pt modelId="{9DD0EE00-4FDD-4D39-8D9D-944134E30F4C}" type="pres">
      <dgm:prSet presAssocID="{B9D9B6C7-FC0F-4634-BF57-C35D9E3BA215}" presName="text" presStyleLbl="fgAcc0" presStyleIdx="0" presStyleCnt="1">
        <dgm:presLayoutVars>
          <dgm:chPref val="3"/>
        </dgm:presLayoutVars>
      </dgm:prSet>
      <dgm:spPr/>
      <dgm:t>
        <a:bodyPr/>
        <a:lstStyle/>
        <a:p>
          <a:endParaRPr lang="en-US"/>
        </a:p>
      </dgm:t>
    </dgm:pt>
    <dgm:pt modelId="{2497217B-B3C5-448D-BB5A-0DF3561E0BC1}" type="pres">
      <dgm:prSet presAssocID="{B9D9B6C7-FC0F-4634-BF57-C35D9E3BA215}" presName="hierChild2" presStyleCnt="0"/>
      <dgm:spPr/>
    </dgm:pt>
    <dgm:pt modelId="{A0BBC702-CB89-4F4E-BE67-053F3375ADE9}" type="pres">
      <dgm:prSet presAssocID="{96CE083F-2798-4C63-A38B-7B4A20E58B60}" presName="Name10" presStyleLbl="parChTrans1D2" presStyleIdx="0" presStyleCnt="2"/>
      <dgm:spPr/>
      <dgm:t>
        <a:bodyPr/>
        <a:lstStyle/>
        <a:p>
          <a:endParaRPr lang="en-US"/>
        </a:p>
      </dgm:t>
    </dgm:pt>
    <dgm:pt modelId="{CA2E9DAE-4392-4043-899F-45237CC080C3}" type="pres">
      <dgm:prSet presAssocID="{91F832E8-2E9F-451D-A648-DDF82D7A550A}" presName="hierRoot2" presStyleCnt="0"/>
      <dgm:spPr/>
    </dgm:pt>
    <dgm:pt modelId="{612EB43E-D83A-4476-9EF8-BC38A2EA0329}" type="pres">
      <dgm:prSet presAssocID="{91F832E8-2E9F-451D-A648-DDF82D7A550A}" presName="composite2" presStyleCnt="0"/>
      <dgm:spPr/>
    </dgm:pt>
    <dgm:pt modelId="{C7693D5D-8D17-4F6A-B938-42C928B7ACDE}" type="pres">
      <dgm:prSet presAssocID="{91F832E8-2E9F-451D-A648-DDF82D7A550A}" presName="background2" presStyleLbl="node2" presStyleIdx="0" presStyleCnt="2"/>
      <dgm:spPr>
        <a:solidFill>
          <a:schemeClr val="accent2">
            <a:lumMod val="20000"/>
            <a:lumOff val="80000"/>
          </a:schemeClr>
        </a:solidFill>
        <a:ln>
          <a:solidFill>
            <a:schemeClr val="bg1"/>
          </a:solidFill>
        </a:ln>
      </dgm:spPr>
      <dgm:t>
        <a:bodyPr/>
        <a:lstStyle/>
        <a:p>
          <a:endParaRPr lang="en-US"/>
        </a:p>
      </dgm:t>
    </dgm:pt>
    <dgm:pt modelId="{EF80619E-A782-44F3-A875-28A1AA830137}" type="pres">
      <dgm:prSet presAssocID="{91F832E8-2E9F-451D-A648-DDF82D7A550A}" presName="text2" presStyleLbl="fgAcc2" presStyleIdx="0" presStyleCnt="2">
        <dgm:presLayoutVars>
          <dgm:chPref val="3"/>
        </dgm:presLayoutVars>
      </dgm:prSet>
      <dgm:spPr/>
      <dgm:t>
        <a:bodyPr/>
        <a:lstStyle/>
        <a:p>
          <a:endParaRPr lang="en-US"/>
        </a:p>
      </dgm:t>
    </dgm:pt>
    <dgm:pt modelId="{5FD95017-395F-4909-B6CB-30A54CAE5E5F}" type="pres">
      <dgm:prSet presAssocID="{91F832E8-2E9F-451D-A648-DDF82D7A550A}" presName="hierChild3" presStyleCnt="0"/>
      <dgm:spPr/>
    </dgm:pt>
    <dgm:pt modelId="{188FF8D8-0CB7-4880-8666-C642AA5CDA6A}" type="pres">
      <dgm:prSet presAssocID="{CDA71F1B-A87A-41DB-A840-4DEA99E6AEEB}" presName="Name17" presStyleLbl="parChTrans1D3" presStyleIdx="0" presStyleCnt="2"/>
      <dgm:spPr/>
      <dgm:t>
        <a:bodyPr/>
        <a:lstStyle/>
        <a:p>
          <a:endParaRPr lang="en-US"/>
        </a:p>
      </dgm:t>
    </dgm:pt>
    <dgm:pt modelId="{A1A90EE4-A7ED-47C2-A9F0-0039A919FD76}" type="pres">
      <dgm:prSet presAssocID="{E0493DEF-6A38-4F71-B0FB-F979502B3CB5}" presName="hierRoot3" presStyleCnt="0"/>
      <dgm:spPr/>
    </dgm:pt>
    <dgm:pt modelId="{E069D5FD-5138-4D88-A149-92784CC0E210}" type="pres">
      <dgm:prSet presAssocID="{E0493DEF-6A38-4F71-B0FB-F979502B3CB5}" presName="composite3" presStyleCnt="0"/>
      <dgm:spPr/>
    </dgm:pt>
    <dgm:pt modelId="{67A2D581-0560-4459-B816-64828F78EA66}" type="pres">
      <dgm:prSet presAssocID="{E0493DEF-6A38-4F71-B0FB-F979502B3CB5}" presName="background3" presStyleLbl="node3" presStyleIdx="0" presStyleCnt="2"/>
      <dgm:spPr>
        <a:solidFill>
          <a:schemeClr val="accent2">
            <a:lumMod val="20000"/>
            <a:lumOff val="80000"/>
          </a:schemeClr>
        </a:solidFill>
        <a:ln>
          <a:solidFill>
            <a:schemeClr val="bg1"/>
          </a:solidFill>
        </a:ln>
      </dgm:spPr>
      <dgm:t>
        <a:bodyPr/>
        <a:lstStyle/>
        <a:p>
          <a:endParaRPr lang="en-US"/>
        </a:p>
      </dgm:t>
    </dgm:pt>
    <dgm:pt modelId="{B9DB6BC9-E88D-426D-B7FD-68800848A076}" type="pres">
      <dgm:prSet presAssocID="{E0493DEF-6A38-4F71-B0FB-F979502B3CB5}" presName="text3" presStyleLbl="fgAcc3" presStyleIdx="0" presStyleCnt="2">
        <dgm:presLayoutVars>
          <dgm:chPref val="3"/>
        </dgm:presLayoutVars>
      </dgm:prSet>
      <dgm:spPr/>
      <dgm:t>
        <a:bodyPr/>
        <a:lstStyle/>
        <a:p>
          <a:endParaRPr lang="en-US"/>
        </a:p>
      </dgm:t>
    </dgm:pt>
    <dgm:pt modelId="{AFD926E6-A3A4-4AFE-AD6D-7AD5FA046B0F}" type="pres">
      <dgm:prSet presAssocID="{E0493DEF-6A38-4F71-B0FB-F979502B3CB5}" presName="hierChild4" presStyleCnt="0"/>
      <dgm:spPr/>
    </dgm:pt>
    <dgm:pt modelId="{60A24F9C-B0BE-405B-B760-3E96C5917CD0}" type="pres">
      <dgm:prSet presAssocID="{5A100D50-7B9F-4A84-9721-8F57261F57C5}" presName="Name10" presStyleLbl="parChTrans1D2" presStyleIdx="1" presStyleCnt="2"/>
      <dgm:spPr/>
      <dgm:t>
        <a:bodyPr/>
        <a:lstStyle/>
        <a:p>
          <a:endParaRPr lang="en-US"/>
        </a:p>
      </dgm:t>
    </dgm:pt>
    <dgm:pt modelId="{6C410DE6-B973-4D70-B7F0-55F7E76C2241}" type="pres">
      <dgm:prSet presAssocID="{BAA81CB7-5513-4E74-A178-49AD5DD8F029}" presName="hierRoot2" presStyleCnt="0"/>
      <dgm:spPr/>
    </dgm:pt>
    <dgm:pt modelId="{2F67F4DA-FFA3-4290-BBA4-771B8C421E55}" type="pres">
      <dgm:prSet presAssocID="{BAA81CB7-5513-4E74-A178-49AD5DD8F029}" presName="composite2" presStyleCnt="0"/>
      <dgm:spPr/>
    </dgm:pt>
    <dgm:pt modelId="{DBA544FC-31AB-4CB7-96A7-652373842E69}" type="pres">
      <dgm:prSet presAssocID="{BAA81CB7-5513-4E74-A178-49AD5DD8F029}" presName="background2" presStyleLbl="node2" presStyleIdx="1" presStyleCnt="2"/>
      <dgm:spPr>
        <a:solidFill>
          <a:schemeClr val="accent2">
            <a:lumMod val="20000"/>
            <a:lumOff val="80000"/>
          </a:schemeClr>
        </a:solidFill>
      </dgm:spPr>
      <dgm:t>
        <a:bodyPr/>
        <a:lstStyle/>
        <a:p>
          <a:endParaRPr lang="en-US"/>
        </a:p>
      </dgm:t>
    </dgm:pt>
    <dgm:pt modelId="{D949590B-0EE6-4AF1-9618-22B4045AF913}" type="pres">
      <dgm:prSet presAssocID="{BAA81CB7-5513-4E74-A178-49AD5DD8F029}" presName="text2" presStyleLbl="fgAcc2" presStyleIdx="1" presStyleCnt="2">
        <dgm:presLayoutVars>
          <dgm:chPref val="3"/>
        </dgm:presLayoutVars>
      </dgm:prSet>
      <dgm:spPr/>
      <dgm:t>
        <a:bodyPr/>
        <a:lstStyle/>
        <a:p>
          <a:endParaRPr lang="en-US"/>
        </a:p>
      </dgm:t>
    </dgm:pt>
    <dgm:pt modelId="{5A477A05-36CE-4927-B791-D84D81F43F4C}" type="pres">
      <dgm:prSet presAssocID="{BAA81CB7-5513-4E74-A178-49AD5DD8F029}" presName="hierChild3" presStyleCnt="0"/>
      <dgm:spPr/>
    </dgm:pt>
    <dgm:pt modelId="{72E04985-95B1-4BCD-A183-5E3586AA104E}" type="pres">
      <dgm:prSet presAssocID="{688571B7-9EA0-4BE8-AAD8-EF7931C4D8DA}" presName="Name17" presStyleLbl="parChTrans1D3" presStyleIdx="1" presStyleCnt="2"/>
      <dgm:spPr/>
      <dgm:t>
        <a:bodyPr/>
        <a:lstStyle/>
        <a:p>
          <a:endParaRPr lang="en-US"/>
        </a:p>
      </dgm:t>
    </dgm:pt>
    <dgm:pt modelId="{0EA97F9A-9C63-481C-AF25-7A0D6871E46D}" type="pres">
      <dgm:prSet presAssocID="{852AA9BF-5CD2-4582-BBFA-28E473A2E58C}" presName="hierRoot3" presStyleCnt="0"/>
      <dgm:spPr/>
    </dgm:pt>
    <dgm:pt modelId="{D0CDA8BF-F5D7-4391-AAD5-DA23368B923C}" type="pres">
      <dgm:prSet presAssocID="{852AA9BF-5CD2-4582-BBFA-28E473A2E58C}" presName="composite3" presStyleCnt="0"/>
      <dgm:spPr/>
    </dgm:pt>
    <dgm:pt modelId="{7D0890ED-AA28-4D15-B452-7D147661A805}" type="pres">
      <dgm:prSet presAssocID="{852AA9BF-5CD2-4582-BBFA-28E473A2E58C}" presName="background3" presStyleLbl="node3" presStyleIdx="1" presStyleCnt="2"/>
      <dgm:spPr>
        <a:solidFill>
          <a:schemeClr val="accent2">
            <a:lumMod val="20000"/>
            <a:lumOff val="80000"/>
          </a:schemeClr>
        </a:solidFill>
      </dgm:spPr>
      <dgm:t>
        <a:bodyPr/>
        <a:lstStyle/>
        <a:p>
          <a:endParaRPr lang="en-US"/>
        </a:p>
      </dgm:t>
    </dgm:pt>
    <dgm:pt modelId="{A230DFEA-5A5F-4588-AF99-AD4A2A94F3ED}" type="pres">
      <dgm:prSet presAssocID="{852AA9BF-5CD2-4582-BBFA-28E473A2E58C}" presName="text3" presStyleLbl="fgAcc3" presStyleIdx="1" presStyleCnt="2">
        <dgm:presLayoutVars>
          <dgm:chPref val="3"/>
        </dgm:presLayoutVars>
      </dgm:prSet>
      <dgm:spPr/>
      <dgm:t>
        <a:bodyPr/>
        <a:lstStyle/>
        <a:p>
          <a:endParaRPr lang="en-US"/>
        </a:p>
      </dgm:t>
    </dgm:pt>
    <dgm:pt modelId="{BEE1A4B6-D514-4946-A6B5-1B76A39E838F}" type="pres">
      <dgm:prSet presAssocID="{852AA9BF-5CD2-4582-BBFA-28E473A2E58C}" presName="hierChild4" presStyleCnt="0"/>
      <dgm:spPr/>
    </dgm:pt>
  </dgm:ptLst>
  <dgm:cxnLst>
    <dgm:cxn modelId="{EC57AC52-34F6-4FE8-8D81-BE96AF0ED7E4}" type="presOf" srcId="{CDA71F1B-A87A-41DB-A840-4DEA99E6AEEB}" destId="{188FF8D8-0CB7-4880-8666-C642AA5CDA6A}" srcOrd="0" destOrd="0" presId="urn:microsoft.com/office/officeart/2005/8/layout/hierarchy1"/>
    <dgm:cxn modelId="{370A45C8-17FF-45CC-8E74-B92409A9F915}" srcId="{B9D9B6C7-FC0F-4634-BF57-C35D9E3BA215}" destId="{91F832E8-2E9F-451D-A648-DDF82D7A550A}" srcOrd="0" destOrd="0" parTransId="{96CE083F-2798-4C63-A38B-7B4A20E58B60}" sibTransId="{612BF2A8-B49B-40F6-BB4A-AD19E0E70919}"/>
    <dgm:cxn modelId="{7968840E-903A-4B98-A370-8ABF3E6FF11A}" type="presOf" srcId="{5A100D50-7B9F-4A84-9721-8F57261F57C5}" destId="{60A24F9C-B0BE-405B-B760-3E96C5917CD0}" srcOrd="0" destOrd="0" presId="urn:microsoft.com/office/officeart/2005/8/layout/hierarchy1"/>
    <dgm:cxn modelId="{2B751FD4-86A6-4E34-BE18-20C1EA807EE5}" srcId="{91F832E8-2E9F-451D-A648-DDF82D7A550A}" destId="{E0493DEF-6A38-4F71-B0FB-F979502B3CB5}" srcOrd="0" destOrd="0" parTransId="{CDA71F1B-A87A-41DB-A840-4DEA99E6AEEB}" sibTransId="{D785EAED-3929-428B-AA0D-FB3FC245CFEF}"/>
    <dgm:cxn modelId="{93D1F64C-EEA5-449A-A7C1-3250B783E501}" type="presOf" srcId="{688571B7-9EA0-4BE8-AAD8-EF7931C4D8DA}" destId="{72E04985-95B1-4BCD-A183-5E3586AA104E}" srcOrd="0" destOrd="0" presId="urn:microsoft.com/office/officeart/2005/8/layout/hierarchy1"/>
    <dgm:cxn modelId="{715AAC5E-0022-4203-84EE-140B3B1F6573}" type="presOf" srcId="{852AA9BF-5CD2-4582-BBFA-28E473A2E58C}" destId="{A230DFEA-5A5F-4588-AF99-AD4A2A94F3ED}" srcOrd="0" destOrd="0" presId="urn:microsoft.com/office/officeart/2005/8/layout/hierarchy1"/>
    <dgm:cxn modelId="{8C3C6098-E761-4AFA-8AC5-DEC008605BA3}" srcId="{BAA81CB7-5513-4E74-A178-49AD5DD8F029}" destId="{852AA9BF-5CD2-4582-BBFA-28E473A2E58C}" srcOrd="0" destOrd="0" parTransId="{688571B7-9EA0-4BE8-AAD8-EF7931C4D8DA}" sibTransId="{D1F57682-345B-4111-82C6-8630A0B23579}"/>
    <dgm:cxn modelId="{E02F76EE-BFDC-49B0-BCAF-A620B6B9F83C}" type="presOf" srcId="{B9D9B6C7-FC0F-4634-BF57-C35D9E3BA215}" destId="{9DD0EE00-4FDD-4D39-8D9D-944134E30F4C}" srcOrd="0" destOrd="0" presId="urn:microsoft.com/office/officeart/2005/8/layout/hierarchy1"/>
    <dgm:cxn modelId="{ABCEFA03-2154-4B31-A283-2E7BEA15A7AB}" type="presOf" srcId="{4CBF7915-57D0-439B-99E7-6104BA64C0EE}" destId="{C972DC71-FB78-4425-BA7B-30C1F07B4E6C}" srcOrd="0" destOrd="0" presId="urn:microsoft.com/office/officeart/2005/8/layout/hierarchy1"/>
    <dgm:cxn modelId="{3816418B-55A6-4766-A526-DA66AB398F49}" type="presOf" srcId="{91F832E8-2E9F-451D-A648-DDF82D7A550A}" destId="{EF80619E-A782-44F3-A875-28A1AA830137}" srcOrd="0" destOrd="0" presId="urn:microsoft.com/office/officeart/2005/8/layout/hierarchy1"/>
    <dgm:cxn modelId="{50CE9413-271D-43DB-A639-ED5C6D9F74B9}" srcId="{4CBF7915-57D0-439B-99E7-6104BA64C0EE}" destId="{B9D9B6C7-FC0F-4634-BF57-C35D9E3BA215}" srcOrd="0" destOrd="0" parTransId="{94D3C822-B384-4793-8428-7FE0A2608004}" sibTransId="{F091FF66-8D72-4215-AF1E-7C13C11EBE7F}"/>
    <dgm:cxn modelId="{1D2D0FCC-B56C-459A-96B3-9A7E8DA1DCD7}" srcId="{B9D9B6C7-FC0F-4634-BF57-C35D9E3BA215}" destId="{BAA81CB7-5513-4E74-A178-49AD5DD8F029}" srcOrd="1" destOrd="0" parTransId="{5A100D50-7B9F-4A84-9721-8F57261F57C5}" sibTransId="{253CC389-1B35-4B25-A9CD-FEC62DCFC82B}"/>
    <dgm:cxn modelId="{AA66B7ED-14D6-4AD5-A960-1B87A4894CC0}" type="presOf" srcId="{BAA81CB7-5513-4E74-A178-49AD5DD8F029}" destId="{D949590B-0EE6-4AF1-9618-22B4045AF913}" srcOrd="0" destOrd="0" presId="urn:microsoft.com/office/officeart/2005/8/layout/hierarchy1"/>
    <dgm:cxn modelId="{3D92BC3C-8269-459D-92D2-FD6F2E3A7F23}" type="presOf" srcId="{E0493DEF-6A38-4F71-B0FB-F979502B3CB5}" destId="{B9DB6BC9-E88D-426D-B7FD-68800848A076}" srcOrd="0" destOrd="0" presId="urn:microsoft.com/office/officeart/2005/8/layout/hierarchy1"/>
    <dgm:cxn modelId="{B9E0449F-BC42-402A-944E-5FA35AD099EC}" type="presOf" srcId="{96CE083F-2798-4C63-A38B-7B4A20E58B60}" destId="{A0BBC702-CB89-4F4E-BE67-053F3375ADE9}" srcOrd="0" destOrd="0" presId="urn:microsoft.com/office/officeart/2005/8/layout/hierarchy1"/>
    <dgm:cxn modelId="{1B1565B0-AB62-4CD2-ADB2-D6772677894D}" type="presParOf" srcId="{C972DC71-FB78-4425-BA7B-30C1F07B4E6C}" destId="{83076679-140D-4BB1-9940-A2DCBDD75C3F}" srcOrd="0" destOrd="0" presId="urn:microsoft.com/office/officeart/2005/8/layout/hierarchy1"/>
    <dgm:cxn modelId="{FE3F707D-988F-43C1-9D33-263FB2E2F34E}" type="presParOf" srcId="{83076679-140D-4BB1-9940-A2DCBDD75C3F}" destId="{3E97CFBF-3E08-4619-B879-4C0F9C3CBB9A}" srcOrd="0" destOrd="0" presId="urn:microsoft.com/office/officeart/2005/8/layout/hierarchy1"/>
    <dgm:cxn modelId="{2FE786AA-7B29-4876-B7FC-FC3362998AC5}" type="presParOf" srcId="{3E97CFBF-3E08-4619-B879-4C0F9C3CBB9A}" destId="{2D62A146-63E9-4C39-BE98-C8001CC7F593}" srcOrd="0" destOrd="0" presId="urn:microsoft.com/office/officeart/2005/8/layout/hierarchy1"/>
    <dgm:cxn modelId="{233F85DA-7930-4FE3-AEBB-0997B0068FE1}" type="presParOf" srcId="{3E97CFBF-3E08-4619-B879-4C0F9C3CBB9A}" destId="{9DD0EE00-4FDD-4D39-8D9D-944134E30F4C}" srcOrd="1" destOrd="0" presId="urn:microsoft.com/office/officeart/2005/8/layout/hierarchy1"/>
    <dgm:cxn modelId="{231D89CD-A33D-4F18-B2A0-72686A2CAC5B}" type="presParOf" srcId="{83076679-140D-4BB1-9940-A2DCBDD75C3F}" destId="{2497217B-B3C5-448D-BB5A-0DF3561E0BC1}" srcOrd="1" destOrd="0" presId="urn:microsoft.com/office/officeart/2005/8/layout/hierarchy1"/>
    <dgm:cxn modelId="{211A4CB3-1138-40C5-8EFF-AA12DCFACCCF}" type="presParOf" srcId="{2497217B-B3C5-448D-BB5A-0DF3561E0BC1}" destId="{A0BBC702-CB89-4F4E-BE67-053F3375ADE9}" srcOrd="0" destOrd="0" presId="urn:microsoft.com/office/officeart/2005/8/layout/hierarchy1"/>
    <dgm:cxn modelId="{23F2BC08-94DF-4848-9CB9-D03B3BF6FA23}" type="presParOf" srcId="{2497217B-B3C5-448D-BB5A-0DF3561E0BC1}" destId="{CA2E9DAE-4392-4043-899F-45237CC080C3}" srcOrd="1" destOrd="0" presId="urn:microsoft.com/office/officeart/2005/8/layout/hierarchy1"/>
    <dgm:cxn modelId="{9154E6F0-1052-48D5-A97B-DA1B173DB7ED}" type="presParOf" srcId="{CA2E9DAE-4392-4043-899F-45237CC080C3}" destId="{612EB43E-D83A-4476-9EF8-BC38A2EA0329}" srcOrd="0" destOrd="0" presId="urn:microsoft.com/office/officeart/2005/8/layout/hierarchy1"/>
    <dgm:cxn modelId="{4046B8B0-FADB-4F8C-82C7-7BED1F63F6F0}" type="presParOf" srcId="{612EB43E-D83A-4476-9EF8-BC38A2EA0329}" destId="{C7693D5D-8D17-4F6A-B938-42C928B7ACDE}" srcOrd="0" destOrd="0" presId="urn:microsoft.com/office/officeart/2005/8/layout/hierarchy1"/>
    <dgm:cxn modelId="{F4A4364B-AEEA-4E7B-AE2F-CEABAB9062BE}" type="presParOf" srcId="{612EB43E-D83A-4476-9EF8-BC38A2EA0329}" destId="{EF80619E-A782-44F3-A875-28A1AA830137}" srcOrd="1" destOrd="0" presId="urn:microsoft.com/office/officeart/2005/8/layout/hierarchy1"/>
    <dgm:cxn modelId="{11CE657E-0175-4745-9B53-EB5A2CAAB0B6}" type="presParOf" srcId="{CA2E9DAE-4392-4043-899F-45237CC080C3}" destId="{5FD95017-395F-4909-B6CB-30A54CAE5E5F}" srcOrd="1" destOrd="0" presId="urn:microsoft.com/office/officeart/2005/8/layout/hierarchy1"/>
    <dgm:cxn modelId="{AFB84008-95F4-4F36-B05A-3B217BBDCC71}" type="presParOf" srcId="{5FD95017-395F-4909-B6CB-30A54CAE5E5F}" destId="{188FF8D8-0CB7-4880-8666-C642AA5CDA6A}" srcOrd="0" destOrd="0" presId="urn:microsoft.com/office/officeart/2005/8/layout/hierarchy1"/>
    <dgm:cxn modelId="{FD08D029-8BF7-4D9D-B065-7A6339BA92ED}" type="presParOf" srcId="{5FD95017-395F-4909-B6CB-30A54CAE5E5F}" destId="{A1A90EE4-A7ED-47C2-A9F0-0039A919FD76}" srcOrd="1" destOrd="0" presId="urn:microsoft.com/office/officeart/2005/8/layout/hierarchy1"/>
    <dgm:cxn modelId="{64445479-07B1-4E9C-9257-23B59A878E3B}" type="presParOf" srcId="{A1A90EE4-A7ED-47C2-A9F0-0039A919FD76}" destId="{E069D5FD-5138-4D88-A149-92784CC0E210}" srcOrd="0" destOrd="0" presId="urn:microsoft.com/office/officeart/2005/8/layout/hierarchy1"/>
    <dgm:cxn modelId="{A5A1996C-588C-48A7-BC8C-C36B11C66E39}" type="presParOf" srcId="{E069D5FD-5138-4D88-A149-92784CC0E210}" destId="{67A2D581-0560-4459-B816-64828F78EA66}" srcOrd="0" destOrd="0" presId="urn:microsoft.com/office/officeart/2005/8/layout/hierarchy1"/>
    <dgm:cxn modelId="{D9D1D85E-8E78-4B8C-B071-B298B745F15D}" type="presParOf" srcId="{E069D5FD-5138-4D88-A149-92784CC0E210}" destId="{B9DB6BC9-E88D-426D-B7FD-68800848A076}" srcOrd="1" destOrd="0" presId="urn:microsoft.com/office/officeart/2005/8/layout/hierarchy1"/>
    <dgm:cxn modelId="{6423B12B-159E-434F-926B-3F71693F9F9D}" type="presParOf" srcId="{A1A90EE4-A7ED-47C2-A9F0-0039A919FD76}" destId="{AFD926E6-A3A4-4AFE-AD6D-7AD5FA046B0F}" srcOrd="1" destOrd="0" presId="urn:microsoft.com/office/officeart/2005/8/layout/hierarchy1"/>
    <dgm:cxn modelId="{63CBA2C7-3887-4139-9AF4-3BDB40DB7BFE}" type="presParOf" srcId="{2497217B-B3C5-448D-BB5A-0DF3561E0BC1}" destId="{60A24F9C-B0BE-405B-B760-3E96C5917CD0}" srcOrd="2" destOrd="0" presId="urn:microsoft.com/office/officeart/2005/8/layout/hierarchy1"/>
    <dgm:cxn modelId="{937DB280-D865-48C0-80F8-2E971EC69360}" type="presParOf" srcId="{2497217B-B3C5-448D-BB5A-0DF3561E0BC1}" destId="{6C410DE6-B973-4D70-B7F0-55F7E76C2241}" srcOrd="3" destOrd="0" presId="urn:microsoft.com/office/officeart/2005/8/layout/hierarchy1"/>
    <dgm:cxn modelId="{BC813D26-78CF-45FB-A3F4-FA390343591A}" type="presParOf" srcId="{6C410DE6-B973-4D70-B7F0-55F7E76C2241}" destId="{2F67F4DA-FFA3-4290-BBA4-771B8C421E55}" srcOrd="0" destOrd="0" presId="urn:microsoft.com/office/officeart/2005/8/layout/hierarchy1"/>
    <dgm:cxn modelId="{93EF29F4-FB65-4717-8F13-7EF2ECCFB8A7}" type="presParOf" srcId="{2F67F4DA-FFA3-4290-BBA4-771B8C421E55}" destId="{DBA544FC-31AB-4CB7-96A7-652373842E69}" srcOrd="0" destOrd="0" presId="urn:microsoft.com/office/officeart/2005/8/layout/hierarchy1"/>
    <dgm:cxn modelId="{27F8AC85-2942-48F9-A25F-B31B9042209C}" type="presParOf" srcId="{2F67F4DA-FFA3-4290-BBA4-771B8C421E55}" destId="{D949590B-0EE6-4AF1-9618-22B4045AF913}" srcOrd="1" destOrd="0" presId="urn:microsoft.com/office/officeart/2005/8/layout/hierarchy1"/>
    <dgm:cxn modelId="{8F847E91-BD6F-41FC-A454-C7102CF6508F}" type="presParOf" srcId="{6C410DE6-B973-4D70-B7F0-55F7E76C2241}" destId="{5A477A05-36CE-4927-B791-D84D81F43F4C}" srcOrd="1" destOrd="0" presId="urn:microsoft.com/office/officeart/2005/8/layout/hierarchy1"/>
    <dgm:cxn modelId="{97F4F8BC-EA8A-4E39-8AF9-239A4332880F}" type="presParOf" srcId="{5A477A05-36CE-4927-B791-D84D81F43F4C}" destId="{72E04985-95B1-4BCD-A183-5E3586AA104E}" srcOrd="0" destOrd="0" presId="urn:microsoft.com/office/officeart/2005/8/layout/hierarchy1"/>
    <dgm:cxn modelId="{DAC1211C-F1B3-49AE-9A03-1D5C1C043D24}" type="presParOf" srcId="{5A477A05-36CE-4927-B791-D84D81F43F4C}" destId="{0EA97F9A-9C63-481C-AF25-7A0D6871E46D}" srcOrd="1" destOrd="0" presId="urn:microsoft.com/office/officeart/2005/8/layout/hierarchy1"/>
    <dgm:cxn modelId="{0E492945-F111-48F4-A5F9-07DD7A953C41}" type="presParOf" srcId="{0EA97F9A-9C63-481C-AF25-7A0D6871E46D}" destId="{D0CDA8BF-F5D7-4391-AAD5-DA23368B923C}" srcOrd="0" destOrd="0" presId="urn:microsoft.com/office/officeart/2005/8/layout/hierarchy1"/>
    <dgm:cxn modelId="{F67971AB-3B9E-4919-AD1F-C78A330EFB85}" type="presParOf" srcId="{D0CDA8BF-F5D7-4391-AAD5-DA23368B923C}" destId="{7D0890ED-AA28-4D15-B452-7D147661A805}" srcOrd="0" destOrd="0" presId="urn:microsoft.com/office/officeart/2005/8/layout/hierarchy1"/>
    <dgm:cxn modelId="{11C64B23-BD6C-4F25-947F-24BF9FBEACEC}" type="presParOf" srcId="{D0CDA8BF-F5D7-4391-AAD5-DA23368B923C}" destId="{A230DFEA-5A5F-4588-AF99-AD4A2A94F3ED}" srcOrd="1" destOrd="0" presId="urn:microsoft.com/office/officeart/2005/8/layout/hierarchy1"/>
    <dgm:cxn modelId="{C7AC5A36-184A-40C3-B77B-F9C07357B93A}" type="presParOf" srcId="{0EA97F9A-9C63-481C-AF25-7A0D6871E46D}" destId="{BEE1A4B6-D514-4946-A6B5-1B76A39E838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5F50AF-3522-40DB-A833-4E56EF5D9CE5}">
      <dsp:nvSpPr>
        <dsp:cNvPr id="0" name=""/>
        <dsp:cNvSpPr/>
      </dsp:nvSpPr>
      <dsp:spPr>
        <a:xfrm>
          <a:off x="2385523" y="1679010"/>
          <a:ext cx="3221300" cy="2102901"/>
        </a:xfrm>
        <a:prstGeom prst="ellipse">
          <a:avLst/>
        </a:prstGeom>
        <a:solidFill>
          <a:schemeClr val="accent2">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Arial" pitchFamily="34" charset="0"/>
              <a:cs typeface="Arial" pitchFamily="34" charset="0"/>
            </a:rPr>
            <a:t>COPD</a:t>
          </a:r>
        </a:p>
        <a:p>
          <a:pPr lvl="0" algn="ctr" defTabSz="1066800">
            <a:lnSpc>
              <a:spcPct val="90000"/>
            </a:lnSpc>
            <a:spcBef>
              <a:spcPct val="0"/>
            </a:spcBef>
            <a:spcAft>
              <a:spcPct val="35000"/>
            </a:spcAft>
          </a:pPr>
          <a:r>
            <a:rPr lang="en-US" sz="2400" kern="1200" dirty="0" smtClean="0">
              <a:latin typeface="Arial" pitchFamily="34" charset="0"/>
              <a:cs typeface="Arial" pitchFamily="34" charset="0"/>
            </a:rPr>
            <a:t>Asthma</a:t>
          </a:r>
        </a:p>
        <a:p>
          <a:pPr lvl="0" algn="ctr" defTabSz="1066800">
            <a:lnSpc>
              <a:spcPct val="90000"/>
            </a:lnSpc>
            <a:spcBef>
              <a:spcPct val="0"/>
            </a:spcBef>
            <a:spcAft>
              <a:spcPct val="35000"/>
            </a:spcAft>
          </a:pPr>
          <a:r>
            <a:rPr lang="en-US" sz="2400" kern="1200" dirty="0" smtClean="0">
              <a:latin typeface="Arial" pitchFamily="34" charset="0"/>
              <a:cs typeface="Arial" pitchFamily="34" charset="0"/>
            </a:rPr>
            <a:t>Bronchitis</a:t>
          </a:r>
        </a:p>
        <a:p>
          <a:pPr lvl="0" algn="ctr" defTabSz="1066800">
            <a:lnSpc>
              <a:spcPct val="90000"/>
            </a:lnSpc>
            <a:spcBef>
              <a:spcPct val="0"/>
            </a:spcBef>
            <a:spcAft>
              <a:spcPct val="35000"/>
            </a:spcAft>
          </a:pPr>
          <a:r>
            <a:rPr lang="en-US" sz="2400" kern="1200" dirty="0" smtClean="0">
              <a:latin typeface="Arial" pitchFamily="34" charset="0"/>
              <a:cs typeface="Arial" pitchFamily="34" charset="0"/>
            </a:rPr>
            <a:t>Sleep Apnea</a:t>
          </a:r>
        </a:p>
        <a:p>
          <a:pPr lvl="0" algn="ctr" defTabSz="1066800">
            <a:lnSpc>
              <a:spcPct val="90000"/>
            </a:lnSpc>
            <a:spcBef>
              <a:spcPct val="0"/>
            </a:spcBef>
            <a:spcAft>
              <a:spcPct val="35000"/>
            </a:spcAft>
          </a:pPr>
          <a:endParaRPr lang="en-US" sz="1400" kern="1200" dirty="0"/>
        </a:p>
      </dsp:txBody>
      <dsp:txXfrm>
        <a:off x="2857271" y="1986973"/>
        <a:ext cx="2277804" cy="1486975"/>
      </dsp:txXfrm>
    </dsp:sp>
    <dsp:sp modelId="{F208EE1C-63AA-42B2-84AD-0F35548F53AD}">
      <dsp:nvSpPr>
        <dsp:cNvPr id="0" name=""/>
        <dsp:cNvSpPr/>
      </dsp:nvSpPr>
      <dsp:spPr>
        <a:xfrm rot="16200000">
          <a:off x="3942160" y="1609322"/>
          <a:ext cx="108026" cy="31349"/>
        </a:xfrm>
        <a:custGeom>
          <a:avLst/>
          <a:gdLst/>
          <a:ahLst/>
          <a:cxnLst/>
          <a:rect l="0" t="0" r="0" b="0"/>
          <a:pathLst>
            <a:path>
              <a:moveTo>
                <a:pt x="0" y="15674"/>
              </a:moveTo>
              <a:lnTo>
                <a:pt x="108026" y="1567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993472" y="1622297"/>
        <a:ext cx="5401" cy="5401"/>
      </dsp:txXfrm>
    </dsp:sp>
    <dsp:sp modelId="{B8EF1804-3237-482D-9AD3-9AAA052AA305}">
      <dsp:nvSpPr>
        <dsp:cNvPr id="0" name=""/>
        <dsp:cNvSpPr/>
      </dsp:nvSpPr>
      <dsp:spPr>
        <a:xfrm>
          <a:off x="2654870" y="124398"/>
          <a:ext cx="2682606" cy="1446585"/>
        </a:xfrm>
        <a:prstGeom prst="ellipse">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Arial" pitchFamily="34" charset="0"/>
              <a:cs typeface="Arial" pitchFamily="34" charset="0"/>
            </a:rPr>
            <a:t>Decreased expansion</a:t>
          </a:r>
          <a:endParaRPr lang="en-US" sz="2400" kern="1200" dirty="0">
            <a:latin typeface="Arial" pitchFamily="34" charset="0"/>
            <a:cs typeface="Arial" pitchFamily="34" charset="0"/>
          </a:endParaRPr>
        </a:p>
      </dsp:txBody>
      <dsp:txXfrm>
        <a:off x="3047729" y="336245"/>
        <a:ext cx="1896888" cy="1022891"/>
      </dsp:txXfrm>
    </dsp:sp>
    <dsp:sp modelId="{E5B719DD-88D7-4197-A8DB-B39383A8FC53}">
      <dsp:nvSpPr>
        <dsp:cNvPr id="0" name=""/>
        <dsp:cNvSpPr/>
      </dsp:nvSpPr>
      <dsp:spPr>
        <a:xfrm rot="20050905">
          <a:off x="5266202" y="1984079"/>
          <a:ext cx="480567" cy="31349"/>
        </a:xfrm>
        <a:custGeom>
          <a:avLst/>
          <a:gdLst/>
          <a:ahLst/>
          <a:cxnLst/>
          <a:rect l="0" t="0" r="0" b="0"/>
          <a:pathLst>
            <a:path>
              <a:moveTo>
                <a:pt x="0" y="15674"/>
              </a:moveTo>
              <a:lnTo>
                <a:pt x="480567" y="1567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494472" y="1987740"/>
        <a:ext cx="24028" cy="24028"/>
      </dsp:txXfrm>
    </dsp:sp>
    <dsp:sp modelId="{BEEAFCFC-BFAC-4EF9-834B-E3F69EE5221C}">
      <dsp:nvSpPr>
        <dsp:cNvPr id="0" name=""/>
        <dsp:cNvSpPr/>
      </dsp:nvSpPr>
      <dsp:spPr>
        <a:xfrm>
          <a:off x="5388485" y="497238"/>
          <a:ext cx="2917314" cy="1707781"/>
        </a:xfrm>
        <a:prstGeom prst="ellipse">
          <a:avLst/>
        </a:prstGeom>
        <a:solidFill>
          <a:schemeClr val="accent2">
            <a:alpha val="90000"/>
            <a:hueOff val="0"/>
            <a:satOff val="0"/>
            <a:lumOff val="0"/>
            <a:alphaOff val="-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Arial" pitchFamily="34" charset="0"/>
              <a:cs typeface="Arial" pitchFamily="34" charset="0"/>
            </a:rPr>
            <a:t>Decreased </a:t>
          </a:r>
        </a:p>
        <a:p>
          <a:pPr lvl="0" algn="ctr" defTabSz="1066800">
            <a:lnSpc>
              <a:spcPct val="90000"/>
            </a:lnSpc>
            <a:spcBef>
              <a:spcPct val="0"/>
            </a:spcBef>
            <a:spcAft>
              <a:spcPct val="35000"/>
            </a:spcAft>
          </a:pPr>
          <a:r>
            <a:rPr lang="en-US" sz="2400" kern="1200" dirty="0" smtClean="0">
              <a:latin typeface="Arial" pitchFamily="34" charset="0"/>
              <a:cs typeface="Arial" pitchFamily="34" charset="0"/>
            </a:rPr>
            <a:t>PaO2</a:t>
          </a:r>
          <a:endParaRPr lang="en-US" sz="2400" kern="1200" dirty="0">
            <a:latin typeface="Arial" pitchFamily="34" charset="0"/>
            <a:cs typeface="Arial" pitchFamily="34" charset="0"/>
          </a:endParaRPr>
        </a:p>
      </dsp:txBody>
      <dsp:txXfrm>
        <a:off x="5815716" y="747337"/>
        <a:ext cx="2062852" cy="1207583"/>
      </dsp:txXfrm>
    </dsp:sp>
    <dsp:sp modelId="{CE81CF45-C0B5-47E7-AA61-B0FE6331FDAA}">
      <dsp:nvSpPr>
        <dsp:cNvPr id="0" name=""/>
        <dsp:cNvSpPr/>
      </dsp:nvSpPr>
      <dsp:spPr>
        <a:xfrm rot="1209775">
          <a:off x="5394144" y="3263127"/>
          <a:ext cx="190715" cy="31349"/>
        </a:xfrm>
        <a:custGeom>
          <a:avLst/>
          <a:gdLst/>
          <a:ahLst/>
          <a:cxnLst/>
          <a:rect l="0" t="0" r="0" b="0"/>
          <a:pathLst>
            <a:path>
              <a:moveTo>
                <a:pt x="0" y="15674"/>
              </a:moveTo>
              <a:lnTo>
                <a:pt x="190715" y="1567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484734" y="3274034"/>
        <a:ext cx="9535" cy="9535"/>
      </dsp:txXfrm>
    </dsp:sp>
    <dsp:sp modelId="{15CF114D-3940-4911-823E-B73C74E15090}">
      <dsp:nvSpPr>
        <dsp:cNvPr id="0" name=""/>
        <dsp:cNvSpPr/>
      </dsp:nvSpPr>
      <dsp:spPr>
        <a:xfrm>
          <a:off x="5261243" y="3030665"/>
          <a:ext cx="3044556" cy="1446585"/>
        </a:xfrm>
        <a:prstGeom prst="ellipse">
          <a:avLst/>
        </a:prstGeom>
        <a:solidFill>
          <a:schemeClr val="accent2">
            <a:alpha val="90000"/>
            <a:hueOff val="0"/>
            <a:satOff val="0"/>
            <a:lumOff val="0"/>
            <a:alphaOff val="-1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Arial" pitchFamily="34" charset="0"/>
              <a:cs typeface="Arial" pitchFamily="34" charset="0"/>
            </a:rPr>
            <a:t>Bony </a:t>
          </a:r>
        </a:p>
        <a:p>
          <a:pPr lvl="0" algn="ctr" defTabSz="1066800">
            <a:lnSpc>
              <a:spcPct val="90000"/>
            </a:lnSpc>
            <a:spcBef>
              <a:spcPct val="0"/>
            </a:spcBef>
            <a:spcAft>
              <a:spcPct val="35000"/>
            </a:spcAft>
          </a:pPr>
          <a:r>
            <a:rPr lang="en-US" sz="2400" kern="1200" dirty="0" smtClean="0">
              <a:latin typeface="Arial" pitchFamily="34" charset="0"/>
              <a:cs typeface="Arial" pitchFamily="34" charset="0"/>
            </a:rPr>
            <a:t>Abnormalities</a:t>
          </a:r>
          <a:endParaRPr lang="en-US" sz="2400" kern="1200" dirty="0">
            <a:latin typeface="Arial" pitchFamily="34" charset="0"/>
            <a:cs typeface="Arial" pitchFamily="34" charset="0"/>
          </a:endParaRPr>
        </a:p>
      </dsp:txBody>
      <dsp:txXfrm>
        <a:off x="5707108" y="3242512"/>
        <a:ext cx="2152826" cy="1022891"/>
      </dsp:txXfrm>
    </dsp:sp>
    <dsp:sp modelId="{9D7BAFD6-BF58-4D7B-BA6E-1D5D5865E23B}">
      <dsp:nvSpPr>
        <dsp:cNvPr id="0" name=""/>
        <dsp:cNvSpPr/>
      </dsp:nvSpPr>
      <dsp:spPr>
        <a:xfrm rot="5400000">
          <a:off x="3840598" y="3921811"/>
          <a:ext cx="311148" cy="31349"/>
        </a:xfrm>
        <a:custGeom>
          <a:avLst/>
          <a:gdLst/>
          <a:ahLst/>
          <a:cxnLst/>
          <a:rect l="0" t="0" r="0" b="0"/>
          <a:pathLst>
            <a:path>
              <a:moveTo>
                <a:pt x="0" y="15674"/>
              </a:moveTo>
              <a:lnTo>
                <a:pt x="311148" y="1567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988394" y="3929708"/>
        <a:ext cx="15557" cy="15557"/>
      </dsp:txXfrm>
    </dsp:sp>
    <dsp:sp modelId="{923522C2-DAC5-4ECD-B842-A16F4157A487}">
      <dsp:nvSpPr>
        <dsp:cNvPr id="0" name=""/>
        <dsp:cNvSpPr/>
      </dsp:nvSpPr>
      <dsp:spPr>
        <a:xfrm>
          <a:off x="2160210" y="4093061"/>
          <a:ext cx="3671926" cy="1040341"/>
        </a:xfrm>
        <a:prstGeom prst="ellipse">
          <a:avLst/>
        </a:prstGeom>
        <a:solidFill>
          <a:schemeClr val="accent2">
            <a:alpha val="90000"/>
            <a:hueOff val="0"/>
            <a:satOff val="0"/>
            <a:lumOff val="0"/>
            <a:alphaOff val="-2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Arial" pitchFamily="34" charset="0"/>
              <a:cs typeface="Arial" pitchFamily="34" charset="0"/>
            </a:rPr>
            <a:t>Increased Mucus</a:t>
          </a:r>
          <a:endParaRPr lang="en-US" sz="2400" kern="1200" dirty="0">
            <a:latin typeface="Arial" pitchFamily="34" charset="0"/>
            <a:cs typeface="Arial" pitchFamily="34" charset="0"/>
          </a:endParaRPr>
        </a:p>
      </dsp:txBody>
      <dsp:txXfrm>
        <a:off x="2697951" y="4245415"/>
        <a:ext cx="2596444" cy="735633"/>
      </dsp:txXfrm>
    </dsp:sp>
    <dsp:sp modelId="{2E5BC047-D507-411F-8903-EAF2376BBC1F}">
      <dsp:nvSpPr>
        <dsp:cNvPr id="0" name=""/>
        <dsp:cNvSpPr/>
      </dsp:nvSpPr>
      <dsp:spPr>
        <a:xfrm rot="9756197">
          <a:off x="2273376" y="3211164"/>
          <a:ext cx="277067" cy="31349"/>
        </a:xfrm>
        <a:custGeom>
          <a:avLst/>
          <a:gdLst/>
          <a:ahLst/>
          <a:cxnLst/>
          <a:rect l="0" t="0" r="0" b="0"/>
          <a:pathLst>
            <a:path>
              <a:moveTo>
                <a:pt x="0" y="15674"/>
              </a:moveTo>
              <a:lnTo>
                <a:pt x="277067" y="1567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404984" y="3219913"/>
        <a:ext cx="13853" cy="13853"/>
      </dsp:txXfrm>
    </dsp:sp>
    <dsp:sp modelId="{7E3EE94E-A74E-4A7D-B77F-9E5A284CA631}">
      <dsp:nvSpPr>
        <dsp:cNvPr id="0" name=""/>
        <dsp:cNvSpPr/>
      </dsp:nvSpPr>
      <dsp:spPr>
        <a:xfrm>
          <a:off x="0" y="2880495"/>
          <a:ext cx="2417649" cy="1446585"/>
        </a:xfrm>
        <a:prstGeom prst="ellipse">
          <a:avLst/>
        </a:prstGeom>
        <a:solidFill>
          <a:schemeClr val="accent2">
            <a:alpha val="90000"/>
            <a:hueOff val="0"/>
            <a:satOff val="0"/>
            <a:lumOff val="0"/>
            <a:alphaOff val="-3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Arial" pitchFamily="34" charset="0"/>
              <a:cs typeface="Arial" pitchFamily="34" charset="0"/>
            </a:rPr>
            <a:t>Decreased</a:t>
          </a:r>
        </a:p>
        <a:p>
          <a:pPr lvl="0" algn="ctr" defTabSz="1066800">
            <a:lnSpc>
              <a:spcPct val="90000"/>
            </a:lnSpc>
            <a:spcBef>
              <a:spcPct val="0"/>
            </a:spcBef>
            <a:spcAft>
              <a:spcPct val="35000"/>
            </a:spcAft>
          </a:pPr>
          <a:r>
            <a:rPr lang="en-US" sz="2400" kern="1200" dirty="0" smtClean="0">
              <a:latin typeface="Arial" pitchFamily="34" charset="0"/>
              <a:cs typeface="Arial" pitchFamily="34" charset="0"/>
            </a:rPr>
            <a:t>Surfactant</a:t>
          </a:r>
          <a:endParaRPr lang="en-US" sz="2400" kern="1200" dirty="0">
            <a:latin typeface="Arial" pitchFamily="34" charset="0"/>
            <a:cs typeface="Arial" pitchFamily="34" charset="0"/>
          </a:endParaRPr>
        </a:p>
      </dsp:txBody>
      <dsp:txXfrm>
        <a:off x="354056" y="3092342"/>
        <a:ext cx="1709537" cy="1022891"/>
      </dsp:txXfrm>
    </dsp:sp>
    <dsp:sp modelId="{E2251E9B-88E4-47B9-8D52-D2F64EA5CDEA}">
      <dsp:nvSpPr>
        <dsp:cNvPr id="0" name=""/>
        <dsp:cNvSpPr/>
      </dsp:nvSpPr>
      <dsp:spPr>
        <a:xfrm rot="12537811">
          <a:off x="1877925" y="1805029"/>
          <a:ext cx="949069" cy="31349"/>
        </a:xfrm>
        <a:custGeom>
          <a:avLst/>
          <a:gdLst/>
          <a:ahLst/>
          <a:cxnLst/>
          <a:rect l="0" t="0" r="0" b="0"/>
          <a:pathLst>
            <a:path>
              <a:moveTo>
                <a:pt x="0" y="15674"/>
              </a:moveTo>
              <a:lnTo>
                <a:pt x="949069" y="1567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328733" y="1796977"/>
        <a:ext cx="47453" cy="47453"/>
      </dsp:txXfrm>
    </dsp:sp>
    <dsp:sp modelId="{1E8D213E-F881-4868-AD0B-9B1FF0E3FC99}">
      <dsp:nvSpPr>
        <dsp:cNvPr id="0" name=""/>
        <dsp:cNvSpPr/>
      </dsp:nvSpPr>
      <dsp:spPr>
        <a:xfrm>
          <a:off x="0" y="402569"/>
          <a:ext cx="2194094" cy="1446585"/>
        </a:xfrm>
        <a:prstGeom prst="ellipse">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Arial" pitchFamily="34" charset="0"/>
              <a:cs typeface="Arial" pitchFamily="34" charset="0"/>
            </a:rPr>
            <a:t>Lost Cilia</a:t>
          </a:r>
          <a:endParaRPr lang="en-US" sz="2400" kern="1200" dirty="0">
            <a:latin typeface="Arial" pitchFamily="34" charset="0"/>
            <a:cs typeface="Arial" pitchFamily="34" charset="0"/>
          </a:endParaRPr>
        </a:p>
      </dsp:txBody>
      <dsp:txXfrm>
        <a:off x="321318" y="614416"/>
        <a:ext cx="1551458" cy="10228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E04985-95B1-4BCD-A183-5E3586AA104E}">
      <dsp:nvSpPr>
        <dsp:cNvPr id="0" name=""/>
        <dsp:cNvSpPr/>
      </dsp:nvSpPr>
      <dsp:spPr>
        <a:xfrm>
          <a:off x="2789113" y="2912168"/>
          <a:ext cx="91440" cy="478641"/>
        </a:xfrm>
        <a:custGeom>
          <a:avLst/>
          <a:gdLst/>
          <a:ahLst/>
          <a:cxnLst/>
          <a:rect l="0" t="0" r="0" b="0"/>
          <a:pathLst>
            <a:path>
              <a:moveTo>
                <a:pt x="45720" y="0"/>
              </a:moveTo>
              <a:lnTo>
                <a:pt x="45720" y="478641"/>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60A24F9C-B0BE-405B-B760-3E96C5917CD0}">
      <dsp:nvSpPr>
        <dsp:cNvPr id="0" name=""/>
        <dsp:cNvSpPr/>
      </dsp:nvSpPr>
      <dsp:spPr>
        <a:xfrm>
          <a:off x="1829090" y="1388469"/>
          <a:ext cx="1005742" cy="478641"/>
        </a:xfrm>
        <a:custGeom>
          <a:avLst/>
          <a:gdLst/>
          <a:ahLst/>
          <a:cxnLst/>
          <a:rect l="0" t="0" r="0" b="0"/>
          <a:pathLst>
            <a:path>
              <a:moveTo>
                <a:pt x="0" y="0"/>
              </a:moveTo>
              <a:lnTo>
                <a:pt x="0" y="326180"/>
              </a:lnTo>
              <a:lnTo>
                <a:pt x="1005742" y="326180"/>
              </a:lnTo>
              <a:lnTo>
                <a:pt x="1005742" y="478641"/>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188FF8D8-0CB7-4880-8666-C642AA5CDA6A}">
      <dsp:nvSpPr>
        <dsp:cNvPr id="0" name=""/>
        <dsp:cNvSpPr/>
      </dsp:nvSpPr>
      <dsp:spPr>
        <a:xfrm>
          <a:off x="777628" y="2912168"/>
          <a:ext cx="91440" cy="478641"/>
        </a:xfrm>
        <a:custGeom>
          <a:avLst/>
          <a:gdLst/>
          <a:ahLst/>
          <a:cxnLst/>
          <a:rect l="0" t="0" r="0" b="0"/>
          <a:pathLst>
            <a:path>
              <a:moveTo>
                <a:pt x="45720" y="0"/>
              </a:moveTo>
              <a:lnTo>
                <a:pt x="45720" y="478641"/>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A0BBC702-CB89-4F4E-BE67-053F3375ADE9}">
      <dsp:nvSpPr>
        <dsp:cNvPr id="0" name=""/>
        <dsp:cNvSpPr/>
      </dsp:nvSpPr>
      <dsp:spPr>
        <a:xfrm>
          <a:off x="823348" y="1388469"/>
          <a:ext cx="1005742" cy="478641"/>
        </a:xfrm>
        <a:custGeom>
          <a:avLst/>
          <a:gdLst/>
          <a:ahLst/>
          <a:cxnLst/>
          <a:rect l="0" t="0" r="0" b="0"/>
          <a:pathLst>
            <a:path>
              <a:moveTo>
                <a:pt x="1005742" y="0"/>
              </a:moveTo>
              <a:lnTo>
                <a:pt x="1005742" y="326180"/>
              </a:lnTo>
              <a:lnTo>
                <a:pt x="0" y="326180"/>
              </a:lnTo>
              <a:lnTo>
                <a:pt x="0" y="478641"/>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2D62A146-63E9-4C39-BE98-C8001CC7F593}">
      <dsp:nvSpPr>
        <dsp:cNvPr id="0" name=""/>
        <dsp:cNvSpPr/>
      </dsp:nvSpPr>
      <dsp:spPr>
        <a:xfrm>
          <a:off x="1006210" y="343411"/>
          <a:ext cx="1645759" cy="1045057"/>
        </a:xfrm>
        <a:prstGeom prst="roundRect">
          <a:avLst>
            <a:gd name="adj" fmla="val 10000"/>
          </a:avLst>
        </a:prstGeom>
        <a:solidFill>
          <a:schemeClr val="accent2">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D0EE00-4FDD-4D39-8D9D-944134E30F4C}">
      <dsp:nvSpPr>
        <dsp:cNvPr id="0" name=""/>
        <dsp:cNvSpPr/>
      </dsp:nvSpPr>
      <dsp:spPr>
        <a:xfrm>
          <a:off x="1189073" y="517131"/>
          <a:ext cx="1645759" cy="1045057"/>
        </a:xfrm>
        <a:prstGeom prst="roundRect">
          <a:avLst>
            <a:gd name="adj" fmla="val 10000"/>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latin typeface="Arial" pitchFamily="34" charset="0"/>
              <a:cs typeface="Arial" pitchFamily="34" charset="0"/>
            </a:rPr>
            <a:t>Head Injury</a:t>
          </a:r>
          <a:endParaRPr lang="en-US" sz="2500" kern="1200" dirty="0">
            <a:latin typeface="Arial" pitchFamily="34" charset="0"/>
            <a:cs typeface="Arial" pitchFamily="34" charset="0"/>
          </a:endParaRPr>
        </a:p>
      </dsp:txBody>
      <dsp:txXfrm>
        <a:off x="1219682" y="547740"/>
        <a:ext cx="1584541" cy="983839"/>
      </dsp:txXfrm>
    </dsp:sp>
    <dsp:sp modelId="{C7693D5D-8D17-4F6A-B938-42C928B7ACDE}">
      <dsp:nvSpPr>
        <dsp:cNvPr id="0" name=""/>
        <dsp:cNvSpPr/>
      </dsp:nvSpPr>
      <dsp:spPr>
        <a:xfrm>
          <a:off x="468" y="1867111"/>
          <a:ext cx="1645759" cy="1045057"/>
        </a:xfrm>
        <a:prstGeom prst="roundRect">
          <a:avLst>
            <a:gd name="adj" fmla="val 10000"/>
          </a:avLst>
        </a:prstGeom>
        <a:solidFill>
          <a:schemeClr val="accent2">
            <a:lumMod val="20000"/>
            <a:lumOff val="80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EF80619E-A782-44F3-A875-28A1AA830137}">
      <dsp:nvSpPr>
        <dsp:cNvPr id="0" name=""/>
        <dsp:cNvSpPr/>
      </dsp:nvSpPr>
      <dsp:spPr>
        <a:xfrm>
          <a:off x="183331" y="2040830"/>
          <a:ext cx="1645759" cy="1045057"/>
        </a:xfrm>
        <a:prstGeom prst="roundRect">
          <a:avLst>
            <a:gd name="adj" fmla="val 10000"/>
          </a:avLst>
        </a:prstGeom>
        <a:solidFill>
          <a:schemeClr val="bg2">
            <a:lumMod val="60000"/>
            <a:lumOff val="40000"/>
            <a:alpha val="90000"/>
          </a:schemeClr>
        </a:solidFill>
        <a:ln w="25400" cap="flat" cmpd="sng" algn="ctr">
          <a:solidFill>
            <a:schemeClr val="bg2">
              <a:lumMod val="40000"/>
              <a:lumOff val="6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latin typeface="Arial" pitchFamily="34" charset="0"/>
              <a:cs typeface="Arial" pitchFamily="34" charset="0"/>
            </a:rPr>
            <a:t>On Warfarin</a:t>
          </a:r>
          <a:endParaRPr lang="en-US" sz="2500" kern="1200" dirty="0">
            <a:latin typeface="Arial" pitchFamily="34" charset="0"/>
            <a:cs typeface="Arial" pitchFamily="34" charset="0"/>
          </a:endParaRPr>
        </a:p>
      </dsp:txBody>
      <dsp:txXfrm>
        <a:off x="213940" y="2071439"/>
        <a:ext cx="1584541" cy="983839"/>
      </dsp:txXfrm>
    </dsp:sp>
    <dsp:sp modelId="{67A2D581-0560-4459-B816-64828F78EA66}">
      <dsp:nvSpPr>
        <dsp:cNvPr id="0" name=""/>
        <dsp:cNvSpPr/>
      </dsp:nvSpPr>
      <dsp:spPr>
        <a:xfrm>
          <a:off x="468" y="3390810"/>
          <a:ext cx="1645759" cy="1045057"/>
        </a:xfrm>
        <a:prstGeom prst="roundRect">
          <a:avLst>
            <a:gd name="adj" fmla="val 10000"/>
          </a:avLst>
        </a:prstGeom>
        <a:solidFill>
          <a:schemeClr val="accent2">
            <a:lumMod val="20000"/>
            <a:lumOff val="80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B9DB6BC9-E88D-426D-B7FD-68800848A076}">
      <dsp:nvSpPr>
        <dsp:cNvPr id="0" name=""/>
        <dsp:cNvSpPr/>
      </dsp:nvSpPr>
      <dsp:spPr>
        <a:xfrm>
          <a:off x="183331" y="3564529"/>
          <a:ext cx="1645759" cy="1045057"/>
        </a:xfrm>
        <a:prstGeom prst="roundRect">
          <a:avLst>
            <a:gd name="adj" fmla="val 10000"/>
          </a:avLst>
        </a:prstGeom>
        <a:solidFill>
          <a:schemeClr val="bg2">
            <a:lumMod val="60000"/>
            <a:lumOff val="40000"/>
            <a:alpha val="90000"/>
          </a:schemeClr>
        </a:solidFill>
        <a:ln w="25400" cap="flat" cmpd="sng" algn="ctr">
          <a:solidFill>
            <a:schemeClr val="bg2">
              <a:lumMod val="40000"/>
              <a:lumOff val="6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latin typeface="Arial" pitchFamily="34" charset="0"/>
              <a:cs typeface="Arial" pitchFamily="34" charset="0"/>
            </a:rPr>
            <a:t>Mortality</a:t>
          </a:r>
        </a:p>
        <a:p>
          <a:pPr lvl="0" algn="ctr" defTabSz="1111250">
            <a:lnSpc>
              <a:spcPct val="90000"/>
            </a:lnSpc>
            <a:spcBef>
              <a:spcPct val="0"/>
            </a:spcBef>
            <a:spcAft>
              <a:spcPct val="35000"/>
            </a:spcAft>
          </a:pPr>
          <a:r>
            <a:rPr lang="en-US" sz="2500" kern="1200" dirty="0" smtClean="0">
              <a:latin typeface="Arial" pitchFamily="34" charset="0"/>
              <a:cs typeface="Arial" pitchFamily="34" charset="0"/>
            </a:rPr>
            <a:t>48%</a:t>
          </a:r>
          <a:endParaRPr lang="en-US" sz="2500" kern="1200" dirty="0">
            <a:latin typeface="Arial" pitchFamily="34" charset="0"/>
            <a:cs typeface="Arial" pitchFamily="34" charset="0"/>
          </a:endParaRPr>
        </a:p>
      </dsp:txBody>
      <dsp:txXfrm>
        <a:off x="213940" y="3595138"/>
        <a:ext cx="1584541" cy="983839"/>
      </dsp:txXfrm>
    </dsp:sp>
    <dsp:sp modelId="{DBA544FC-31AB-4CB7-96A7-652373842E69}">
      <dsp:nvSpPr>
        <dsp:cNvPr id="0" name=""/>
        <dsp:cNvSpPr/>
      </dsp:nvSpPr>
      <dsp:spPr>
        <a:xfrm>
          <a:off x="2011953" y="1867111"/>
          <a:ext cx="1645759" cy="1045057"/>
        </a:xfrm>
        <a:prstGeom prst="roundRect">
          <a:avLst>
            <a:gd name="adj" fmla="val 1000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49590B-0EE6-4AF1-9618-22B4045AF913}">
      <dsp:nvSpPr>
        <dsp:cNvPr id="0" name=""/>
        <dsp:cNvSpPr/>
      </dsp:nvSpPr>
      <dsp:spPr>
        <a:xfrm>
          <a:off x="2194815" y="2040830"/>
          <a:ext cx="1645759" cy="1045057"/>
        </a:xfrm>
        <a:prstGeom prst="roundRect">
          <a:avLst>
            <a:gd name="adj" fmla="val 10000"/>
          </a:avLst>
        </a:prstGeom>
        <a:solidFill>
          <a:srgbClr val="333399">
            <a:alpha val="90000"/>
          </a:srgbClr>
        </a:solidFill>
        <a:ln w="25400" cap="flat" cmpd="sng" algn="ctr">
          <a:solidFill>
            <a:srgbClr val="333399"/>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solidFill>
                <a:schemeClr val="bg1"/>
              </a:solidFill>
              <a:latin typeface="Arial" pitchFamily="34" charset="0"/>
              <a:cs typeface="Arial" pitchFamily="34" charset="0"/>
            </a:rPr>
            <a:t>Non</a:t>
          </a:r>
        </a:p>
        <a:p>
          <a:pPr lvl="0" algn="ctr" defTabSz="1111250">
            <a:lnSpc>
              <a:spcPct val="90000"/>
            </a:lnSpc>
            <a:spcBef>
              <a:spcPct val="0"/>
            </a:spcBef>
            <a:spcAft>
              <a:spcPct val="35000"/>
            </a:spcAft>
          </a:pPr>
          <a:r>
            <a:rPr lang="en-US" sz="2500" kern="1200" dirty="0" smtClean="0">
              <a:solidFill>
                <a:schemeClr val="bg1"/>
              </a:solidFill>
              <a:latin typeface="Arial" pitchFamily="34" charset="0"/>
              <a:cs typeface="Arial" pitchFamily="34" charset="0"/>
            </a:rPr>
            <a:t>Warfarin</a:t>
          </a:r>
          <a:endParaRPr lang="en-US" sz="2500" kern="1200" dirty="0">
            <a:solidFill>
              <a:schemeClr val="bg1"/>
            </a:solidFill>
            <a:latin typeface="Arial" pitchFamily="34" charset="0"/>
            <a:cs typeface="Arial" pitchFamily="34" charset="0"/>
          </a:endParaRPr>
        </a:p>
      </dsp:txBody>
      <dsp:txXfrm>
        <a:off x="2225424" y="2071439"/>
        <a:ext cx="1584541" cy="983839"/>
      </dsp:txXfrm>
    </dsp:sp>
    <dsp:sp modelId="{7D0890ED-AA28-4D15-B452-7D147661A805}">
      <dsp:nvSpPr>
        <dsp:cNvPr id="0" name=""/>
        <dsp:cNvSpPr/>
      </dsp:nvSpPr>
      <dsp:spPr>
        <a:xfrm>
          <a:off x="2011953" y="3390810"/>
          <a:ext cx="1645759" cy="1045057"/>
        </a:xfrm>
        <a:prstGeom prst="roundRect">
          <a:avLst>
            <a:gd name="adj" fmla="val 1000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30DFEA-5A5F-4588-AF99-AD4A2A94F3ED}">
      <dsp:nvSpPr>
        <dsp:cNvPr id="0" name=""/>
        <dsp:cNvSpPr/>
      </dsp:nvSpPr>
      <dsp:spPr>
        <a:xfrm>
          <a:off x="2194815" y="3564529"/>
          <a:ext cx="1645759" cy="1045057"/>
        </a:xfrm>
        <a:prstGeom prst="roundRect">
          <a:avLst>
            <a:gd name="adj" fmla="val 10000"/>
          </a:avLst>
        </a:prstGeom>
        <a:solidFill>
          <a:srgbClr val="333399">
            <a:alpha val="90000"/>
          </a:srgbClr>
        </a:solidFill>
        <a:ln w="25400" cap="flat" cmpd="sng" algn="ctr">
          <a:solidFill>
            <a:srgbClr val="333399"/>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solidFill>
                <a:schemeClr val="bg1"/>
              </a:solidFill>
              <a:latin typeface="Arial" pitchFamily="34" charset="0"/>
              <a:cs typeface="Arial" pitchFamily="34" charset="0"/>
            </a:rPr>
            <a:t>Mortality</a:t>
          </a:r>
        </a:p>
        <a:p>
          <a:pPr lvl="0" algn="ctr" defTabSz="1111250">
            <a:lnSpc>
              <a:spcPct val="90000"/>
            </a:lnSpc>
            <a:spcBef>
              <a:spcPct val="0"/>
            </a:spcBef>
            <a:spcAft>
              <a:spcPct val="35000"/>
            </a:spcAft>
          </a:pPr>
          <a:r>
            <a:rPr lang="en-US" sz="2500" kern="1200" dirty="0" smtClean="0">
              <a:solidFill>
                <a:schemeClr val="bg1"/>
              </a:solidFill>
              <a:latin typeface="Arial" pitchFamily="34" charset="0"/>
              <a:cs typeface="Arial" pitchFamily="34" charset="0"/>
            </a:rPr>
            <a:t>10%</a:t>
          </a:r>
          <a:endParaRPr lang="en-US" sz="2500" kern="1200" dirty="0">
            <a:solidFill>
              <a:schemeClr val="bg1"/>
            </a:solidFill>
            <a:latin typeface="Arial" pitchFamily="34" charset="0"/>
            <a:cs typeface="Arial" pitchFamily="34" charset="0"/>
          </a:endParaRPr>
        </a:p>
      </dsp:txBody>
      <dsp:txXfrm>
        <a:off x="2225424" y="3595138"/>
        <a:ext cx="1584541" cy="98383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62105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8466" name="Rectangle 1026"/>
          <p:cNvSpPr>
            <a:spLocks noGrp="1" noChangeArrowheads="1"/>
          </p:cNvSpPr>
          <p:nvPr>
            <p:ph type="hdr" sz="quarter"/>
          </p:nvPr>
        </p:nvSpPr>
        <p:spPr bwMode="auto">
          <a:xfrm>
            <a:off x="0" y="0"/>
            <a:ext cx="3169920" cy="480060"/>
          </a:xfrm>
          <a:prstGeom prst="rect">
            <a:avLst/>
          </a:prstGeom>
          <a:noFill/>
          <a:ln w="12700" cap="sq">
            <a:noFill/>
            <a:miter lim="800000"/>
            <a:headEnd type="none" w="sm" len="sm"/>
            <a:tailEnd type="none" w="sm" len="sm"/>
          </a:ln>
          <a:effectLst/>
        </p:spPr>
        <p:txBody>
          <a:bodyPr vert="horz" wrap="square" lIns="96661" tIns="48331" rIns="96661" bIns="48331" numCol="1" anchor="t" anchorCtr="0" compatLnSpc="1">
            <a:prstTxWarp prst="textNoShape">
              <a:avLst/>
            </a:prstTxWarp>
          </a:bodyPr>
          <a:lstStyle>
            <a:lvl1pPr>
              <a:defRPr sz="1100">
                <a:latin typeface="Arial" pitchFamily="34" charset="0"/>
                <a:cs typeface="Arial" pitchFamily="34" charset="0"/>
              </a:defRPr>
            </a:lvl1pPr>
          </a:lstStyle>
          <a:p>
            <a:r>
              <a:rPr lang="en-US" smtClean="0"/>
              <a:t>16_Geriatric Trauma</a:t>
            </a:r>
            <a:endParaRPr lang="en-US" dirty="0"/>
          </a:p>
        </p:txBody>
      </p:sp>
      <p:sp>
        <p:nvSpPr>
          <p:cNvPr id="318468" name="Rectangle 1028"/>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318470" name="Rectangle 1030"/>
          <p:cNvSpPr>
            <a:spLocks noGrp="1" noChangeArrowheads="1"/>
          </p:cNvSpPr>
          <p:nvPr>
            <p:ph type="ftr" sz="quarter" idx="4"/>
          </p:nvPr>
        </p:nvSpPr>
        <p:spPr bwMode="auto">
          <a:xfrm>
            <a:off x="0" y="9121140"/>
            <a:ext cx="3169920" cy="480060"/>
          </a:xfrm>
          <a:prstGeom prst="rect">
            <a:avLst/>
          </a:prstGeom>
          <a:noFill/>
          <a:ln w="12700" cap="sq">
            <a:noFill/>
            <a:miter lim="800000"/>
            <a:headEnd type="none" w="sm" len="sm"/>
            <a:tailEnd type="none" w="sm" len="sm"/>
          </a:ln>
          <a:effectLst/>
        </p:spPr>
        <p:txBody>
          <a:bodyPr vert="horz" wrap="square" lIns="96661" tIns="48331" rIns="96661" bIns="48331" numCol="1" anchor="b" anchorCtr="0" compatLnSpc="1">
            <a:prstTxWarp prst="textNoShape">
              <a:avLst/>
            </a:prstTxWarp>
          </a:bodyPr>
          <a:lstStyle>
            <a:lvl1pPr>
              <a:defRPr sz="1100">
                <a:latin typeface="Arial" pitchFamily="34" charset="0"/>
                <a:cs typeface="Arial" pitchFamily="34" charset="0"/>
              </a:defRPr>
            </a:lvl1pPr>
          </a:lstStyle>
          <a:p>
            <a:r>
              <a:rPr lang="en-US" smtClean="0"/>
              <a:t>STN E-Library 2012</a:t>
            </a:r>
            <a:endParaRPr lang="en-US" dirty="0"/>
          </a:p>
        </p:txBody>
      </p:sp>
      <p:sp>
        <p:nvSpPr>
          <p:cNvPr id="318471" name="Rectangle 1031"/>
          <p:cNvSpPr>
            <a:spLocks noGrp="1" noChangeArrowheads="1"/>
          </p:cNvSpPr>
          <p:nvPr>
            <p:ph type="sldNum" sz="quarter" idx="5"/>
          </p:nvPr>
        </p:nvSpPr>
        <p:spPr bwMode="auto">
          <a:xfrm>
            <a:off x="4145280" y="9121140"/>
            <a:ext cx="3169920" cy="480060"/>
          </a:xfrm>
          <a:prstGeom prst="rect">
            <a:avLst/>
          </a:prstGeom>
          <a:noFill/>
          <a:ln w="12700" cap="sq">
            <a:noFill/>
            <a:miter lim="800000"/>
            <a:headEnd type="none" w="sm" len="sm"/>
            <a:tailEnd type="none" w="sm" len="sm"/>
          </a:ln>
          <a:effectLst/>
        </p:spPr>
        <p:txBody>
          <a:bodyPr vert="horz" wrap="square" lIns="96661" tIns="48331" rIns="96661" bIns="48331" numCol="1" anchor="b" anchorCtr="0" compatLnSpc="1">
            <a:prstTxWarp prst="textNoShape">
              <a:avLst/>
            </a:prstTxWarp>
          </a:bodyPr>
          <a:lstStyle>
            <a:lvl1pPr algn="r">
              <a:defRPr sz="1100">
                <a:latin typeface="Arial" pitchFamily="34" charset="0"/>
                <a:cs typeface="Arial" pitchFamily="34" charset="0"/>
              </a:defRPr>
            </a:lvl1pPr>
          </a:lstStyle>
          <a:p>
            <a:fld id="{E020A93B-5C61-4F88-B0FD-38E1032B58F8}" type="slidenum">
              <a:rPr lang="en-US" smtClean="0"/>
              <a:pPr/>
              <a:t>‹#›</a:t>
            </a:fld>
            <a:endParaRPr lang="en-US" dirty="0"/>
          </a:p>
        </p:txBody>
      </p:sp>
      <p:sp>
        <p:nvSpPr>
          <p:cNvPr id="2" name="Notes Placeholder 1"/>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48932602"/>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020A93B-5C61-4F88-B0FD-38E1032B58F8}" type="slidenum">
              <a:rPr lang="en-US" smtClean="0"/>
              <a:pPr/>
              <a:t>1</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7625"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t>While falls are the most common mechanism of injury</a:t>
            </a:r>
          </a:p>
          <a:p>
            <a:pPr>
              <a:buFont typeface="Arial" pitchFamily="34" charset="0"/>
              <a:buChar char="•"/>
            </a:pPr>
            <a:r>
              <a:rPr lang="en-US" dirty="0" smtClean="0"/>
              <a:t>The most lethal is:</a:t>
            </a:r>
          </a:p>
          <a:p>
            <a:r>
              <a:rPr lang="en-US" dirty="0" smtClean="0"/>
              <a:t>                    (answer=Pedestrian)</a:t>
            </a:r>
            <a:endParaRPr lang="en-US" dirty="0"/>
          </a:p>
        </p:txBody>
      </p:sp>
      <p:sp>
        <p:nvSpPr>
          <p:cNvPr id="4" name="Slide Number Placeholder 3"/>
          <p:cNvSpPr>
            <a:spLocks noGrp="1"/>
          </p:cNvSpPr>
          <p:nvPr>
            <p:ph type="sldNum" sz="quarter" idx="10"/>
          </p:nvPr>
        </p:nvSpPr>
        <p:spPr/>
        <p:txBody>
          <a:bodyPr/>
          <a:lstStyle/>
          <a:p>
            <a:fld id="{E020A93B-5C61-4F88-B0FD-38E1032B58F8}" type="slidenum">
              <a:rPr lang="en-US" smtClean="0"/>
              <a:pPr/>
              <a:t>10</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Most common mechanism and can result in severe injuries such as hip fractures and head traumas. </a:t>
            </a:r>
          </a:p>
          <a:p>
            <a:pPr>
              <a:buFont typeface="Arial" pitchFamily="34" charset="0"/>
              <a:buChar char="•"/>
            </a:pPr>
            <a:r>
              <a:rPr lang="en-US" dirty="0" smtClean="0">
                <a:latin typeface="Arial" pitchFamily="34" charset="0"/>
                <a:cs typeface="Arial" pitchFamily="34" charset="0"/>
              </a:rPr>
              <a:t>Many older adults, even if they have not suffered a fall, become afraid of falling and restrict their activity, which drastically decreases their quality of life. </a:t>
            </a:r>
          </a:p>
          <a:p>
            <a:pPr>
              <a:buFont typeface="Arial" pitchFamily="34" charset="0"/>
              <a:buChar char="•"/>
            </a:pPr>
            <a:r>
              <a:rPr lang="en-US" dirty="0" smtClean="0">
                <a:latin typeface="Arial" pitchFamily="34" charset="0"/>
                <a:cs typeface="Arial" pitchFamily="34" charset="0"/>
              </a:rPr>
              <a:t>As the U.S. population ages, both the number of falls and the costs to treat fall injuries are likely to increase. </a:t>
            </a:r>
          </a:p>
          <a:p>
            <a:pPr>
              <a:buFont typeface="Arial" pitchFamily="34" charset="0"/>
              <a:buChar char="•"/>
            </a:pPr>
            <a:r>
              <a:rPr lang="en-US" dirty="0" smtClean="0">
                <a:latin typeface="Arial" pitchFamily="34" charset="0"/>
                <a:cs typeface="Arial" pitchFamily="34" charset="0"/>
              </a:rPr>
              <a:t>Falls among older adults cost the U.S. health care system over $20 billion annually </a:t>
            </a:r>
          </a:p>
          <a:p>
            <a:pPr>
              <a:buFont typeface="Arial" pitchFamily="34" charset="0"/>
              <a:buChar char="•"/>
            </a:pPr>
            <a:r>
              <a:rPr lang="en-US" dirty="0" smtClean="0">
                <a:latin typeface="Arial" pitchFamily="34" charset="0"/>
                <a:cs typeface="Arial" pitchFamily="34" charset="0"/>
              </a:rPr>
              <a:t>The economic burden of older adult falls can help make the case for funding prevention programs and reduce overall health care costs. “</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E020A93B-5C61-4F88-B0FD-38E1032B58F8}" type="slidenum">
              <a:rPr lang="en-US" smtClean="0"/>
              <a:pPr/>
              <a:t>11</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Brady or tachyarrhythmias may cause dizziness</a:t>
            </a:r>
          </a:p>
          <a:p>
            <a:pPr>
              <a:buFont typeface="Arial" pitchFamily="34" charset="0"/>
              <a:buChar char="•"/>
            </a:pPr>
            <a:r>
              <a:rPr lang="en-US" dirty="0" smtClean="0">
                <a:latin typeface="Arial" pitchFamily="34" charset="0"/>
                <a:cs typeface="Arial" pitchFamily="34" charset="0"/>
              </a:rPr>
              <a:t>Hypotension from antihypertensives (doubling up dose, getting out of bed too fast)</a:t>
            </a:r>
          </a:p>
          <a:p>
            <a:pPr>
              <a:buFont typeface="Arial" pitchFamily="34" charset="0"/>
              <a:buChar char="•"/>
            </a:pPr>
            <a:r>
              <a:rPr lang="en-US" dirty="0" smtClean="0">
                <a:latin typeface="Arial" pitchFamily="34" charset="0"/>
                <a:cs typeface="Arial" pitchFamily="34" charset="0"/>
              </a:rPr>
              <a:t>Hypo or hyperglycemia, hypoxia or hypercarbia may cause altered level of consciousness</a:t>
            </a:r>
          </a:p>
          <a:p>
            <a:pPr>
              <a:buFont typeface="Arial" pitchFamily="34" charset="0"/>
              <a:buChar char="•"/>
            </a:pPr>
            <a:r>
              <a:rPr lang="en-US" dirty="0" smtClean="0">
                <a:latin typeface="Arial" pitchFamily="34" charset="0"/>
                <a:cs typeface="Arial" pitchFamily="34" charset="0"/>
              </a:rPr>
              <a:t>Balance issues may result from deconditioning, vertigo from </a:t>
            </a:r>
            <a:r>
              <a:rPr lang="en-US" dirty="0">
                <a:latin typeface="Arial" pitchFamily="34" charset="0"/>
                <a:cs typeface="Arial" pitchFamily="34" charset="0"/>
              </a:rPr>
              <a:t> </a:t>
            </a:r>
            <a:r>
              <a:rPr lang="en-US" dirty="0" smtClean="0">
                <a:latin typeface="Arial" pitchFamily="34" charset="0"/>
                <a:cs typeface="Arial" pitchFamily="34" charset="0"/>
              </a:rPr>
              <a:t>inner ear issues, arthritis, effects of a stroke, peripheral neuropathies</a:t>
            </a:r>
          </a:p>
          <a:p>
            <a:pPr>
              <a:buFont typeface="Arial" pitchFamily="34" charset="0"/>
              <a:buChar char="•"/>
            </a:pPr>
            <a:r>
              <a:rPr lang="en-US" dirty="0" smtClean="0">
                <a:latin typeface="Arial" pitchFamily="34" charset="0"/>
                <a:cs typeface="Arial" pitchFamily="34" charset="0"/>
              </a:rPr>
              <a:t>As many as 17% of those over 65 years old abuse alcohol</a:t>
            </a:r>
          </a:p>
          <a:p>
            <a:pPr>
              <a:buFont typeface="Arial" pitchFamily="34" charset="0"/>
              <a:buChar char="•"/>
            </a:pPr>
            <a:r>
              <a:rPr lang="en-US" dirty="0" smtClean="0">
                <a:latin typeface="Arial" pitchFamily="34" charset="0"/>
                <a:cs typeface="Arial" pitchFamily="34" charset="0"/>
              </a:rPr>
              <a:t>Combination of medications for pain, anxiety, depression, sleep along with the medications to treat the cardiac, pulmonary, metabolic diagnoses can alter level of consciousness and also negatively impact critical thinking and d</a:t>
            </a:r>
            <a:r>
              <a:rPr lang="en-US" dirty="0" smtClean="0"/>
              <a:t>ecision making.</a:t>
            </a:r>
            <a:endParaRPr lang="en-US" dirty="0"/>
          </a:p>
        </p:txBody>
      </p:sp>
      <p:sp>
        <p:nvSpPr>
          <p:cNvPr id="4" name="Slide Number Placeholder 3"/>
          <p:cNvSpPr>
            <a:spLocks noGrp="1"/>
          </p:cNvSpPr>
          <p:nvPr>
            <p:ph type="sldNum" sz="quarter" idx="10"/>
          </p:nvPr>
        </p:nvSpPr>
        <p:spPr/>
        <p:txBody>
          <a:bodyPr/>
          <a:lstStyle/>
          <a:p>
            <a:fld id="{E020A93B-5C61-4F88-B0FD-38E1032B58F8}" type="slidenum">
              <a:rPr lang="en-US" smtClean="0"/>
              <a:pPr/>
              <a:t>12</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Then of course we have the environmental issues that can cause a fall.  </a:t>
            </a:r>
          </a:p>
          <a:p>
            <a:pPr>
              <a:buFont typeface="Arial" pitchFamily="34" charset="0"/>
              <a:buChar char="•"/>
            </a:pPr>
            <a:r>
              <a:rPr lang="en-US" dirty="0" smtClean="0">
                <a:latin typeface="Arial" pitchFamily="34" charset="0"/>
                <a:cs typeface="Arial" pitchFamily="34" charset="0"/>
              </a:rPr>
              <a:t>How many potentially dangers do you see in this picture?</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13</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b="1" u="sng" dirty="0" smtClean="0">
                <a:latin typeface="Arial" pitchFamily="34" charset="0"/>
                <a:cs typeface="Arial" pitchFamily="34" charset="0"/>
              </a:rPr>
              <a:t>Causes</a:t>
            </a:r>
          </a:p>
          <a:p>
            <a:pPr>
              <a:buFont typeface="Arial" pitchFamily="34" charset="0"/>
              <a:buChar char="•"/>
            </a:pPr>
            <a:r>
              <a:rPr lang="en-US" dirty="0" smtClean="0">
                <a:latin typeface="Arial" pitchFamily="34" charset="0"/>
                <a:cs typeface="Arial" pitchFamily="34" charset="0"/>
              </a:rPr>
              <a:t>In addition to treatment of the injuries, always work the patient up for the cause of the fall</a:t>
            </a:r>
          </a:p>
          <a:p>
            <a:pPr>
              <a:buFont typeface="Arial" pitchFamily="34" charset="0"/>
              <a:buChar char="•"/>
            </a:pPr>
            <a:r>
              <a:rPr lang="en-US" dirty="0" smtClean="0">
                <a:latin typeface="Arial" pitchFamily="34" charset="0"/>
                <a:cs typeface="Arial" pitchFamily="34" charset="0"/>
              </a:rPr>
              <a:t>25% due to underlying medical problem</a:t>
            </a:r>
          </a:p>
          <a:p>
            <a:pPr>
              <a:buFont typeface="Arial" pitchFamily="34" charset="0"/>
              <a:buChar char="•"/>
            </a:pPr>
            <a:r>
              <a:rPr lang="en-US" dirty="0" smtClean="0">
                <a:latin typeface="Arial" pitchFamily="34" charset="0"/>
                <a:cs typeface="Arial" pitchFamily="34" charset="0"/>
              </a:rPr>
              <a:t>Which may be more significant than the fall itself</a:t>
            </a:r>
          </a:p>
          <a:p>
            <a:pPr>
              <a:buFont typeface="Arial" pitchFamily="34" charset="0"/>
              <a:buChar char="•"/>
            </a:pPr>
            <a:r>
              <a:rPr lang="en-US" dirty="0" smtClean="0">
                <a:latin typeface="Arial" pitchFamily="34" charset="0"/>
                <a:cs typeface="Arial" pitchFamily="34" charset="0"/>
              </a:rPr>
              <a:t>More trauma services now mandate a geriatric or primary care consult on admission to better co-manage these issues</a:t>
            </a:r>
          </a:p>
          <a:p>
            <a:endParaRPr lang="en-US" dirty="0" smtClean="0">
              <a:latin typeface="Arial" pitchFamily="34" charset="0"/>
              <a:cs typeface="Arial" pitchFamily="34" charset="0"/>
            </a:endParaRPr>
          </a:p>
          <a:p>
            <a:r>
              <a:rPr lang="en-US" b="1" u="sng" dirty="0" smtClean="0">
                <a:latin typeface="Arial" pitchFamily="34" charset="0"/>
                <a:cs typeface="Arial" pitchFamily="34" charset="0"/>
              </a:rPr>
              <a:t>Injuries</a:t>
            </a:r>
          </a:p>
          <a:p>
            <a:pPr>
              <a:buFont typeface="Arial" pitchFamily="34" charset="0"/>
              <a:buChar char="•"/>
            </a:pPr>
            <a:r>
              <a:rPr lang="en-US" dirty="0" smtClean="0">
                <a:latin typeface="Arial" pitchFamily="34" charset="0"/>
                <a:cs typeface="Arial" pitchFamily="34" charset="0"/>
              </a:rPr>
              <a:t>The most common fall related injuries are:</a:t>
            </a:r>
          </a:p>
          <a:p>
            <a:pPr lvl="1">
              <a:buFont typeface="Arial" pitchFamily="34" charset="0"/>
              <a:buChar char="•"/>
            </a:pPr>
            <a:r>
              <a:rPr lang="en-US" dirty="0" smtClean="0">
                <a:latin typeface="Arial" pitchFamily="34" charset="0"/>
                <a:cs typeface="Arial" pitchFamily="34" charset="0"/>
              </a:rPr>
              <a:t>Fractures </a:t>
            </a:r>
          </a:p>
          <a:p>
            <a:pPr lvl="1">
              <a:buFont typeface="Arial" pitchFamily="34" charset="0"/>
              <a:buChar char="•"/>
            </a:pPr>
            <a:r>
              <a:rPr lang="en-US" dirty="0" smtClean="0">
                <a:latin typeface="Arial" pitchFamily="34" charset="0"/>
                <a:cs typeface="Arial" pitchFamily="34" charset="0"/>
              </a:rPr>
              <a:t>Head Injury</a:t>
            </a:r>
          </a:p>
          <a:p>
            <a:pPr lvl="1"/>
            <a:endParaRPr lang="en-US" dirty="0" smtClean="0">
              <a:latin typeface="Arial" pitchFamily="34" charset="0"/>
              <a:cs typeface="Arial" pitchFamily="34" charset="0"/>
            </a:endParaRPr>
          </a:p>
          <a:p>
            <a:pPr>
              <a:buFont typeface="Arial" pitchFamily="34" charset="0"/>
              <a:buChar char="•"/>
            </a:pPr>
            <a:r>
              <a:rPr lang="en-US" b="1" u="sng" dirty="0" smtClean="0">
                <a:latin typeface="Arial" pitchFamily="34" charset="0"/>
                <a:cs typeface="Arial" pitchFamily="34" charset="0"/>
              </a:rPr>
              <a:t>Longterm Outcome</a:t>
            </a:r>
            <a:r>
              <a:rPr lang="en-US" dirty="0" smtClean="0">
                <a:latin typeface="Arial" pitchFamily="34" charset="0"/>
                <a:cs typeface="Arial" pitchFamily="34" charset="0"/>
              </a:rPr>
              <a:t>:</a:t>
            </a:r>
          </a:p>
          <a:p>
            <a:pPr lvl="1">
              <a:buFont typeface="Arial" pitchFamily="34" charset="0"/>
              <a:buChar char="•"/>
            </a:pPr>
            <a:r>
              <a:rPr lang="en-US" dirty="0" smtClean="0">
                <a:latin typeface="Arial" pitchFamily="34" charset="0"/>
                <a:cs typeface="Arial" pitchFamily="34" charset="0"/>
              </a:rPr>
              <a:t>Statistics reveal that up to 50% will die within one year of the a serious fall</a:t>
            </a: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14</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After falls, MVC’s are the most common cause of injury in the elderly</a:t>
            </a:r>
          </a:p>
          <a:p>
            <a:pPr>
              <a:buFont typeface="Arial" pitchFamily="34" charset="0"/>
              <a:buChar char="•"/>
            </a:pPr>
            <a:r>
              <a:rPr lang="en-US" dirty="0" smtClean="0">
                <a:latin typeface="Arial" pitchFamily="34" charset="0"/>
                <a:cs typeface="Arial" pitchFamily="34" charset="0"/>
              </a:rPr>
              <a:t>Older drivers make up 15% of all drivers in US.</a:t>
            </a:r>
          </a:p>
          <a:p>
            <a:pPr>
              <a:buFont typeface="Arial" pitchFamily="34" charset="0"/>
              <a:buChar char="•"/>
            </a:pPr>
            <a:r>
              <a:rPr lang="en-US" dirty="0" smtClean="0">
                <a:latin typeface="Arial" pitchFamily="34" charset="0"/>
                <a:cs typeface="Arial" pitchFamily="34" charset="0"/>
              </a:rPr>
              <a:t>79% of US MVC fatalities were restrained</a:t>
            </a:r>
          </a:p>
          <a:p>
            <a:pPr>
              <a:buFont typeface="Arial" pitchFamily="34" charset="0"/>
              <a:buChar char="•"/>
            </a:pPr>
            <a:r>
              <a:rPr lang="en-US" dirty="0" smtClean="0">
                <a:latin typeface="Arial" pitchFamily="34" charset="0"/>
                <a:cs typeface="Arial" pitchFamily="34" charset="0"/>
              </a:rPr>
              <a:t>5% were ETOH impaired</a:t>
            </a:r>
          </a:p>
          <a:p>
            <a:pPr>
              <a:buFont typeface="Arial" pitchFamily="34" charset="0"/>
              <a:buChar char="•"/>
            </a:pPr>
            <a:r>
              <a:rPr lang="en-US" dirty="0" smtClean="0">
                <a:latin typeface="Arial" pitchFamily="34" charset="0"/>
                <a:cs typeface="Arial" pitchFamily="34" charset="0"/>
              </a:rPr>
              <a:t>Interestingly driver fatalities in this age group decreased by 18% between 2000 and 2009.  </a:t>
            </a:r>
          </a:p>
          <a:p>
            <a:pPr>
              <a:buFont typeface="Arial" pitchFamily="34" charset="0"/>
              <a:buChar char="•"/>
            </a:pPr>
            <a:r>
              <a:rPr lang="en-US" dirty="0" smtClean="0">
                <a:latin typeface="Arial" pitchFamily="34" charset="0"/>
                <a:cs typeface="Arial" pitchFamily="34" charset="0"/>
              </a:rPr>
              <a:t>This may be a combination of:</a:t>
            </a:r>
          </a:p>
          <a:p>
            <a:pPr lvl="1">
              <a:buFont typeface="Arial" pitchFamily="34" charset="0"/>
              <a:buChar char="•"/>
            </a:pPr>
            <a:r>
              <a:rPr lang="en-US" dirty="0" smtClean="0">
                <a:latin typeface="Arial" pitchFamily="34" charset="0"/>
                <a:cs typeface="Arial" pitchFamily="34" charset="0"/>
              </a:rPr>
              <a:t> safer vehicles </a:t>
            </a:r>
          </a:p>
          <a:p>
            <a:pPr lvl="1">
              <a:buFont typeface="Arial" pitchFamily="34" charset="0"/>
              <a:buChar char="•"/>
            </a:pPr>
            <a:r>
              <a:rPr lang="en-US" dirty="0" smtClean="0">
                <a:latin typeface="Arial" pitchFamily="34" charset="0"/>
                <a:cs typeface="Arial" pitchFamily="34" charset="0"/>
              </a:rPr>
              <a:t>increased restraint use</a:t>
            </a:r>
          </a:p>
          <a:p>
            <a:pPr lvl="1">
              <a:buFont typeface="Arial" pitchFamily="34" charset="0"/>
              <a:buChar char="•"/>
            </a:pPr>
            <a:r>
              <a:rPr lang="en-US" dirty="0" smtClean="0">
                <a:latin typeface="Arial" pitchFamily="34" charset="0"/>
                <a:cs typeface="Arial" pitchFamily="34" charset="0"/>
              </a:rPr>
              <a:t>safer driving </a:t>
            </a:r>
          </a:p>
          <a:p>
            <a:pPr lvl="1">
              <a:buFont typeface="Arial" pitchFamily="34" charset="0"/>
              <a:buChar char="•"/>
            </a:pPr>
            <a:r>
              <a:rPr lang="en-US" dirty="0" smtClean="0">
                <a:latin typeface="Arial" pitchFamily="34" charset="0"/>
                <a:cs typeface="Arial" pitchFamily="34" charset="0"/>
              </a:rPr>
              <a:t>improvements in trauma care for the elderly</a:t>
            </a:r>
          </a:p>
          <a:p>
            <a:endParaRPr lang="en-US" dirty="0" smtClean="0">
              <a:latin typeface="Arial" pitchFamily="34" charset="0"/>
              <a:cs typeface="Arial" pitchFamily="34" charset="0"/>
            </a:endParaRPr>
          </a:p>
          <a:p>
            <a:pPr>
              <a:buFont typeface="Arial" pitchFamily="34" charset="0"/>
              <a:buChar char="•"/>
            </a:pPr>
            <a:r>
              <a:rPr lang="en-US" b="1" dirty="0" smtClean="0">
                <a:latin typeface="Arial" pitchFamily="34" charset="0"/>
                <a:cs typeface="Arial" pitchFamily="34" charset="0"/>
              </a:rPr>
              <a:t>Additional concerns with this picture?</a:t>
            </a:r>
          </a:p>
          <a:p>
            <a:pPr lvl="1">
              <a:buFont typeface="Arial" pitchFamily="34" charset="0"/>
              <a:buChar char="•"/>
            </a:pPr>
            <a:r>
              <a:rPr lang="en-US" baseline="0" dirty="0" smtClean="0">
                <a:latin typeface="Arial" pitchFamily="34" charset="0"/>
                <a:cs typeface="Arial" pitchFamily="34" charset="0"/>
              </a:rPr>
              <a:t>Good example of “distracted” driving.  A 67 year old man, talking on his cell phone, his dog in his lap!!!   </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15</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T-bone mechanisms are more common in the elderly</a:t>
            </a:r>
          </a:p>
          <a:p>
            <a:pPr>
              <a:buFont typeface="Arial" pitchFamily="34" charset="0"/>
              <a:buChar char="•"/>
            </a:pPr>
            <a:r>
              <a:rPr lang="en-US" dirty="0" smtClean="0">
                <a:latin typeface="Arial" pitchFamily="34" charset="0"/>
                <a:cs typeface="Arial" pitchFamily="34" charset="0"/>
              </a:rPr>
              <a:t>Making a left hand turn is difficult at best.  </a:t>
            </a:r>
          </a:p>
          <a:p>
            <a:pPr>
              <a:buFont typeface="Arial" pitchFamily="34" charset="0"/>
              <a:buChar char="•"/>
            </a:pPr>
            <a:r>
              <a:rPr lang="en-US" dirty="0" smtClean="0">
                <a:latin typeface="Arial" pitchFamily="34" charset="0"/>
                <a:cs typeface="Arial" pitchFamily="34" charset="0"/>
              </a:rPr>
              <a:t>The driver needs to be aware of three different directions, judge the speed of vehicles coming from those directions, determine if they are going to stop at the stop sign or the light, and judge when it is safe to turn.</a:t>
            </a:r>
          </a:p>
          <a:p>
            <a:pPr>
              <a:buFont typeface="Arial" pitchFamily="34" charset="0"/>
              <a:buChar char="•"/>
            </a:pPr>
            <a:r>
              <a:rPr lang="en-US" dirty="0" smtClean="0">
                <a:latin typeface="Arial" pitchFamily="34" charset="0"/>
                <a:cs typeface="Arial" pitchFamily="34" charset="0"/>
              </a:rPr>
              <a:t> A lot of elderly have trouble with night vision.</a:t>
            </a:r>
          </a:p>
          <a:p>
            <a:pPr>
              <a:buFont typeface="Arial" pitchFamily="34" charset="0"/>
              <a:buChar char="•"/>
            </a:pPr>
            <a:r>
              <a:rPr lang="en-US" dirty="0" smtClean="0">
                <a:latin typeface="Arial" pitchFamily="34" charset="0"/>
                <a:cs typeface="Arial" pitchFamily="34" charset="0"/>
              </a:rPr>
              <a:t>In a 2 car collision, when one car is driven by an elderly person, the elderly person is often at fault</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16</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Self protection activities are a normal consequence of aging</a:t>
            </a:r>
          </a:p>
          <a:p>
            <a:pPr>
              <a:buFont typeface="Arial" pitchFamily="34" charset="0"/>
              <a:buChar char="•"/>
            </a:pPr>
            <a:r>
              <a:rPr lang="en-US" dirty="0" smtClean="0">
                <a:latin typeface="Arial" pitchFamily="34" charset="0"/>
                <a:cs typeface="Arial" pitchFamily="34" charset="0"/>
              </a:rPr>
              <a:t>This is due to awareness of changes in their vision, hearing, critical thinking and attention span. </a:t>
            </a:r>
          </a:p>
          <a:p>
            <a:endParaRPr lang="en-US" dirty="0"/>
          </a:p>
        </p:txBody>
      </p:sp>
      <p:sp>
        <p:nvSpPr>
          <p:cNvPr id="4" name="Slide Number Placeholder 3"/>
          <p:cNvSpPr>
            <a:spLocks noGrp="1"/>
          </p:cNvSpPr>
          <p:nvPr>
            <p:ph type="sldNum" sz="quarter" idx="10"/>
          </p:nvPr>
        </p:nvSpPr>
        <p:spPr/>
        <p:txBody>
          <a:bodyPr/>
          <a:lstStyle/>
          <a:p>
            <a:fld id="{E020A93B-5C61-4F88-B0FD-38E1032B58F8}" type="slidenum">
              <a:rPr lang="en-US" smtClean="0"/>
              <a:pPr/>
              <a:t>17</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6663" y="800100"/>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Burns: </a:t>
            </a:r>
          </a:p>
          <a:p>
            <a:pPr lvl="1">
              <a:buFont typeface="Arial" pitchFamily="34" charset="0"/>
              <a:buChar char="•"/>
            </a:pPr>
            <a:r>
              <a:rPr lang="en-US" dirty="0" smtClean="0">
                <a:latin typeface="Arial" pitchFamily="34" charset="0"/>
                <a:cs typeface="Arial" pitchFamily="34" charset="0"/>
              </a:rPr>
              <a:t>3rd leading cause of accidental death in elderly</a:t>
            </a:r>
          </a:p>
          <a:p>
            <a:pPr lvl="1">
              <a:buFont typeface="Arial" pitchFamily="34" charset="0"/>
              <a:buChar char="•"/>
            </a:pPr>
            <a:r>
              <a:rPr lang="en-US" dirty="0" smtClean="0">
                <a:latin typeface="Arial" pitchFamily="34" charset="0"/>
                <a:cs typeface="Arial" pitchFamily="34" charset="0"/>
              </a:rPr>
              <a:t>More at risk because the elderly tend to live in older housing</a:t>
            </a:r>
          </a:p>
          <a:p>
            <a:pPr lvl="1">
              <a:buFont typeface="Arial" pitchFamily="34" charset="0"/>
              <a:buChar char="•"/>
            </a:pPr>
            <a:r>
              <a:rPr lang="en-US" dirty="0" smtClean="0">
                <a:latin typeface="Arial" pitchFamily="34" charset="0"/>
                <a:cs typeface="Arial" pitchFamily="34" charset="0"/>
              </a:rPr>
              <a:t>Less likely to have smoke detectors</a:t>
            </a:r>
          </a:p>
          <a:p>
            <a:pPr lvl="1">
              <a:buFont typeface="Arial" pitchFamily="34" charset="0"/>
              <a:buChar char="•"/>
            </a:pPr>
            <a:r>
              <a:rPr lang="en-US" dirty="0" smtClean="0">
                <a:latin typeface="Arial" pitchFamily="34" charset="0"/>
                <a:cs typeface="Arial" pitchFamily="34" charset="0"/>
              </a:rPr>
              <a:t>Less able to evacuate</a:t>
            </a:r>
          </a:p>
          <a:p>
            <a:pPr lvl="1">
              <a:buFont typeface="Arial" pitchFamily="34" charset="0"/>
              <a:buChar char="•"/>
            </a:pPr>
            <a:r>
              <a:rPr lang="en-US" dirty="0" smtClean="0">
                <a:latin typeface="Arial" pitchFamily="34" charset="0"/>
                <a:cs typeface="Arial" pitchFamily="34" charset="0"/>
              </a:rPr>
              <a:t>Major inhalation injuries &amp; burns</a:t>
            </a:r>
          </a:p>
          <a:p>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Pedestrian Injuries:</a:t>
            </a:r>
          </a:p>
          <a:p>
            <a:pPr lvl="1">
              <a:buFont typeface="Arial" pitchFamily="34" charset="0"/>
              <a:buChar char="•"/>
            </a:pPr>
            <a:r>
              <a:rPr lang="en-US" dirty="0" smtClean="0">
                <a:latin typeface="Arial" pitchFamily="34" charset="0"/>
                <a:cs typeface="Arial" pitchFamily="34" charset="0"/>
              </a:rPr>
              <a:t>Causes</a:t>
            </a:r>
          </a:p>
          <a:p>
            <a:pPr lvl="2">
              <a:buFont typeface="Arial" pitchFamily="34" charset="0"/>
              <a:buChar char="•"/>
            </a:pPr>
            <a:r>
              <a:rPr lang="en-US" dirty="0" smtClean="0">
                <a:latin typeface="Arial" pitchFamily="34" charset="0"/>
                <a:cs typeface="Arial" pitchFamily="34" charset="0"/>
              </a:rPr>
              <a:t>Slow pace</a:t>
            </a:r>
          </a:p>
          <a:p>
            <a:pPr lvl="2">
              <a:buFont typeface="Arial" pitchFamily="34" charset="0"/>
              <a:buChar char="•"/>
            </a:pPr>
            <a:r>
              <a:rPr lang="en-US" dirty="0" smtClean="0">
                <a:latin typeface="Arial" pitchFamily="34" charset="0"/>
                <a:cs typeface="Arial" pitchFamily="34" charset="0"/>
              </a:rPr>
              <a:t>Gail/balance</a:t>
            </a:r>
          </a:p>
          <a:p>
            <a:pPr lvl="2">
              <a:buFont typeface="Arial" pitchFamily="34" charset="0"/>
              <a:buChar char="•"/>
            </a:pPr>
            <a:r>
              <a:rPr lang="en-US" dirty="0" smtClean="0">
                <a:latin typeface="Arial" pitchFamily="34" charset="0"/>
                <a:cs typeface="Arial" pitchFamily="34" charset="0"/>
              </a:rPr>
              <a:t>Visual &amp; Auditory Changes</a:t>
            </a:r>
          </a:p>
          <a:p>
            <a:pPr lvl="2">
              <a:buFont typeface="Arial" pitchFamily="34" charset="0"/>
              <a:buChar char="•"/>
            </a:pPr>
            <a:r>
              <a:rPr lang="en-US" dirty="0" smtClean="0">
                <a:latin typeface="Arial" pitchFamily="34" charset="0"/>
                <a:cs typeface="Arial" pitchFamily="34" charset="0"/>
              </a:rPr>
              <a:t>Strength and Coordination</a:t>
            </a:r>
          </a:p>
        </p:txBody>
      </p:sp>
      <p:sp>
        <p:nvSpPr>
          <p:cNvPr id="4" name="Slide Number Placeholder 3"/>
          <p:cNvSpPr>
            <a:spLocks noGrp="1"/>
          </p:cNvSpPr>
          <p:nvPr>
            <p:ph type="sldNum" sz="quarter" idx="10"/>
          </p:nvPr>
        </p:nvSpPr>
        <p:spPr/>
        <p:txBody>
          <a:bodyPr/>
          <a:lstStyle/>
          <a:p>
            <a:fld id="{E020A93B-5C61-4F88-B0FD-38E1032B58F8}" type="slidenum">
              <a:rPr lang="en-US" smtClean="0"/>
              <a:pPr/>
              <a:t>18</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Violence also impacts the elderly</a:t>
            </a:r>
          </a:p>
          <a:p>
            <a:pPr lvl="1">
              <a:buFont typeface="Arial" pitchFamily="34" charset="0"/>
              <a:buChar char="•"/>
            </a:pPr>
            <a:r>
              <a:rPr lang="en-US" dirty="0" smtClean="0">
                <a:latin typeface="Arial" pitchFamily="34" charset="0"/>
                <a:cs typeface="Arial" pitchFamily="34" charset="0"/>
              </a:rPr>
              <a:t> Because the elderly tend to concentrate in urban areas</a:t>
            </a:r>
          </a:p>
          <a:p>
            <a:pPr lvl="1">
              <a:buFont typeface="Arial" pitchFamily="34" charset="0"/>
              <a:buChar char="•"/>
            </a:pPr>
            <a:r>
              <a:rPr lang="en-US" dirty="0" smtClean="0">
                <a:latin typeface="Arial" pitchFamily="34" charset="0"/>
                <a:cs typeface="Arial" pitchFamily="34" charset="0"/>
              </a:rPr>
              <a:t> Are more vulnerable to violent crime</a:t>
            </a:r>
          </a:p>
          <a:p>
            <a:pPr>
              <a:buFont typeface="Arial" pitchFamily="34" charset="0"/>
              <a:buChar char="•"/>
            </a:pPr>
            <a:r>
              <a:rPr lang="en-US" b="1" u="sng" dirty="0" smtClean="0">
                <a:latin typeface="Arial" pitchFamily="34" charset="0"/>
                <a:cs typeface="Arial" pitchFamily="34" charset="0"/>
              </a:rPr>
              <a:t>Elder abuse and neglect </a:t>
            </a:r>
            <a:r>
              <a:rPr lang="en-US" dirty="0" smtClean="0">
                <a:latin typeface="Arial" pitchFamily="34" charset="0"/>
                <a:cs typeface="Arial" pitchFamily="34" charset="0"/>
              </a:rPr>
              <a:t>underreported and often missed by health care workers who fail to inquire :</a:t>
            </a:r>
          </a:p>
          <a:p>
            <a:pPr>
              <a:buFont typeface="Arial" pitchFamily="34" charset="0"/>
              <a:buChar char="•"/>
            </a:pPr>
            <a:r>
              <a:rPr lang="en-US" dirty="0" smtClean="0">
                <a:latin typeface="Arial" pitchFamily="34" charset="0"/>
                <a:cs typeface="Arial" pitchFamily="34" charset="0"/>
              </a:rPr>
              <a:t>Listen to elders and their caregivers</a:t>
            </a:r>
          </a:p>
          <a:p>
            <a:pPr>
              <a:buFont typeface="Arial" pitchFamily="34" charset="0"/>
              <a:buChar char="•"/>
            </a:pPr>
            <a:r>
              <a:rPr lang="en-US" dirty="0" smtClean="0">
                <a:latin typeface="Arial" pitchFamily="34" charset="0"/>
                <a:cs typeface="Arial" pitchFamily="34" charset="0"/>
              </a:rPr>
              <a:t>Report abuse or suspected abuse to Adult Protective Services</a:t>
            </a:r>
          </a:p>
          <a:p>
            <a:pPr>
              <a:buFont typeface="Arial" pitchFamily="34" charset="0"/>
              <a:buChar char="•"/>
            </a:pPr>
            <a:r>
              <a:rPr lang="en-US" b="1" u="sng" dirty="0" smtClean="0">
                <a:latin typeface="Arial" pitchFamily="34" charset="0"/>
                <a:cs typeface="Arial" pitchFamily="34" charset="0"/>
              </a:rPr>
              <a:t>Suicide</a:t>
            </a:r>
            <a:r>
              <a:rPr lang="en-US" dirty="0" smtClean="0">
                <a:latin typeface="Arial" pitchFamily="34" charset="0"/>
                <a:cs typeface="Arial" pitchFamily="34" charset="0"/>
              </a:rPr>
              <a:t> was the eleventh leading cause of death for all ages</a:t>
            </a:r>
          </a:p>
          <a:p>
            <a:pPr>
              <a:buFont typeface="Arial" pitchFamily="34" charset="0"/>
              <a:buChar char="•"/>
            </a:pPr>
            <a:r>
              <a:rPr lang="en-US" dirty="0" smtClean="0">
                <a:latin typeface="Arial" pitchFamily="34" charset="0"/>
                <a:cs typeface="Arial" pitchFamily="34" charset="0"/>
              </a:rPr>
              <a:t>But is the highest among elderly males.</a:t>
            </a:r>
          </a:p>
          <a:p>
            <a:pPr>
              <a:buFont typeface="Arial" pitchFamily="34" charset="0"/>
              <a:buChar char="•"/>
            </a:pPr>
            <a:r>
              <a:rPr lang="en-US" dirty="0" smtClean="0">
                <a:latin typeface="Arial" pitchFamily="34" charset="0"/>
                <a:cs typeface="Arial" pitchFamily="34" charset="0"/>
              </a:rPr>
              <a:t>Males take their own lives at nearly four times the rate of females and represent 78.8% of all U.S. suicides</a:t>
            </a:r>
          </a:p>
          <a:p>
            <a:pPr>
              <a:buFont typeface="Arial" pitchFamily="34" charset="0"/>
              <a:buChar char="•"/>
            </a:pPr>
            <a:r>
              <a:rPr lang="en-US" dirty="0" smtClean="0">
                <a:latin typeface="Arial" pitchFamily="34" charset="0"/>
                <a:cs typeface="Arial" pitchFamily="34" charset="0"/>
              </a:rPr>
              <a:t>Suicide is a serious public health problem </a:t>
            </a:r>
          </a:p>
          <a:p>
            <a:pPr>
              <a:buFont typeface="Arial" pitchFamily="34" charset="0"/>
              <a:buChar char="•"/>
            </a:pPr>
            <a:r>
              <a:rPr lang="en-US" dirty="0" smtClean="0">
                <a:latin typeface="Arial" pitchFamily="34" charset="0"/>
                <a:cs typeface="Arial" pitchFamily="34" charset="0"/>
              </a:rPr>
              <a:t>Causes are complex and determined by multiple factors, the goal of suicide prevention is simple: </a:t>
            </a:r>
            <a:r>
              <a:rPr lang="en-US" b="1" u="sng" dirty="0" smtClean="0">
                <a:latin typeface="Arial" pitchFamily="34" charset="0"/>
                <a:cs typeface="Arial" pitchFamily="34" charset="0"/>
              </a:rPr>
              <a:t>Reduce factors that increase risk </a:t>
            </a:r>
            <a:r>
              <a:rPr lang="en-US" dirty="0" smtClean="0">
                <a:latin typeface="Arial" pitchFamily="34" charset="0"/>
                <a:cs typeface="Arial" pitchFamily="34" charset="0"/>
              </a:rPr>
              <a:t>(i.e. risk factors) and increase factors that promote resilience (i.e. protective factors</a:t>
            </a: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19</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dirty="0" smtClean="0">
                <a:latin typeface="Arial" pitchFamily="34" charset="0"/>
                <a:cs typeface="Arial" pitchFamily="34" charset="0"/>
              </a:rPr>
              <a:t>On January 1, 2011, the first of the Baby Boomers turned 65 years old, and every single day for the next 19 years more than 10,000 Baby Boomers will reach the age of 65. </a:t>
            </a:r>
          </a:p>
          <a:p>
            <a:endParaRPr lang="en-US" dirty="0"/>
          </a:p>
        </p:txBody>
      </p:sp>
      <p:sp>
        <p:nvSpPr>
          <p:cNvPr id="4" name="Slide Number Placeholder 3"/>
          <p:cNvSpPr>
            <a:spLocks noGrp="1"/>
          </p:cNvSpPr>
          <p:nvPr>
            <p:ph type="sldNum" sz="quarter" idx="10"/>
          </p:nvPr>
        </p:nvSpPr>
        <p:spPr/>
        <p:txBody>
          <a:bodyPr/>
          <a:lstStyle/>
          <a:p>
            <a:fld id="{E020A93B-5C61-4F88-B0FD-38E1032B58F8}" type="slidenum">
              <a:rPr lang="en-US" smtClean="0"/>
              <a:pPr/>
              <a:t>2</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020A93B-5C61-4F88-B0FD-38E1032B58F8}" type="slidenum">
              <a:rPr lang="en-US" smtClean="0"/>
              <a:pPr/>
              <a:t>20</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While injury severity, time to definitive care, and the quality of care in trauma patients have been quantified, it has been much more difficult to quantify pre-existing health status or 'host factors' in trauma patients and relate them to trauma outcome. </a:t>
            </a:r>
          </a:p>
          <a:p>
            <a:pPr>
              <a:buFont typeface="Arial" pitchFamily="34" charset="0"/>
              <a:buChar char="•"/>
            </a:pPr>
            <a:r>
              <a:rPr lang="en-US" dirty="0" smtClean="0">
                <a:latin typeface="Arial" pitchFamily="34" charset="0"/>
                <a:cs typeface="Arial" pitchFamily="34" charset="0"/>
              </a:rPr>
              <a:t>Numerous studies have attempted this task, but none have succeeded in producing a simple system to quantify co-morbidities. </a:t>
            </a:r>
          </a:p>
          <a:p>
            <a:pPr>
              <a:buFont typeface="Arial" pitchFamily="34" charset="0"/>
              <a:buChar char="•"/>
            </a:pPr>
            <a:r>
              <a:rPr lang="en-US" dirty="0" smtClean="0">
                <a:latin typeface="Arial" pitchFamily="34" charset="0"/>
                <a:cs typeface="Arial" pitchFamily="34" charset="0"/>
              </a:rPr>
              <a:t>The risk of  a preventable complication in an inpatient setting increases</a:t>
            </a:r>
            <a:r>
              <a:rPr lang="en-US" baseline="30000" dirty="0" smtClean="0">
                <a:latin typeface="Arial" pitchFamily="34" charset="0"/>
                <a:cs typeface="Arial" pitchFamily="34" charset="0"/>
              </a:rPr>
              <a:t> </a:t>
            </a:r>
            <a:r>
              <a:rPr lang="en-US" dirty="0" smtClean="0">
                <a:latin typeface="Arial" pitchFamily="34" charset="0"/>
                <a:cs typeface="Arial" pitchFamily="34" charset="0"/>
              </a:rPr>
              <a:t>dramatically with the number of chronic conditions. </a:t>
            </a:r>
          </a:p>
          <a:p>
            <a:pPr>
              <a:buFont typeface="Arial" pitchFamily="34" charset="0"/>
              <a:buChar char="•"/>
            </a:pPr>
            <a:r>
              <a:rPr lang="en-US" dirty="0" smtClean="0">
                <a:latin typeface="Arial" pitchFamily="34" charset="0"/>
                <a:cs typeface="Arial" pitchFamily="34" charset="0"/>
              </a:rPr>
              <a:t>Better primary</a:t>
            </a:r>
            <a:r>
              <a:rPr lang="en-US" baseline="30000" dirty="0" smtClean="0">
                <a:latin typeface="Arial" pitchFamily="34" charset="0"/>
                <a:cs typeface="Arial" pitchFamily="34" charset="0"/>
              </a:rPr>
              <a:t> </a:t>
            </a:r>
            <a:r>
              <a:rPr lang="en-US" dirty="0" smtClean="0">
                <a:latin typeface="Arial" pitchFamily="34" charset="0"/>
                <a:cs typeface="Arial" pitchFamily="34" charset="0"/>
              </a:rPr>
              <a:t>care, especially coordination of care, could help reduce complications and LOS</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E020A93B-5C61-4F88-B0FD-38E1032B58F8}" type="slidenum">
              <a:rPr lang="en-US" smtClean="0"/>
              <a:pPr/>
              <a:t>21</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While each trauma patient over the age of 65 is considered “elderly”, each has their own unique medical history, physical capabilities, and attitude.  </a:t>
            </a:r>
          </a:p>
          <a:p>
            <a:pPr>
              <a:buFont typeface="Arial" pitchFamily="34" charset="0"/>
              <a:buChar char="•"/>
            </a:pPr>
            <a:r>
              <a:rPr lang="en-US" dirty="0" smtClean="0">
                <a:latin typeface="Arial" pitchFamily="34" charset="0"/>
                <a:cs typeface="Arial" pitchFamily="34" charset="0"/>
              </a:rPr>
              <a:t>Two disparate responses to injury:</a:t>
            </a:r>
          </a:p>
          <a:p>
            <a:pPr lvl="1">
              <a:buFont typeface="Arial" pitchFamily="34" charset="0"/>
              <a:buChar char="•"/>
            </a:pPr>
            <a:r>
              <a:rPr lang="en-US" dirty="0" smtClean="0">
                <a:latin typeface="Arial" pitchFamily="34" charset="0"/>
                <a:cs typeface="Arial" pitchFamily="34" charset="0"/>
              </a:rPr>
              <a:t>“why did this happen to me?”</a:t>
            </a:r>
          </a:p>
          <a:p>
            <a:pPr lvl="1">
              <a:buFont typeface="Arial" pitchFamily="34" charset="0"/>
              <a:buChar char="•"/>
            </a:pPr>
            <a:r>
              <a:rPr lang="en-US" dirty="0" smtClean="0">
                <a:latin typeface="Arial" pitchFamily="34" charset="0"/>
                <a:cs typeface="Arial" pitchFamily="34" charset="0"/>
              </a:rPr>
              <a:t> “how soon after surgery can I start physical therapy?”</a:t>
            </a:r>
          </a:p>
          <a:p>
            <a:pPr>
              <a:buFont typeface="Arial" pitchFamily="34" charset="0"/>
              <a:buChar char="•"/>
            </a:pPr>
            <a:r>
              <a:rPr lang="en-US" dirty="0" smtClean="0">
                <a:latin typeface="Arial" pitchFamily="34" charset="0"/>
                <a:cs typeface="Arial" pitchFamily="34" charset="0"/>
              </a:rPr>
              <a:t>Men and women over 50 with more positive self-perceptions of aging live on average </a:t>
            </a:r>
            <a:r>
              <a:rPr lang="en-US" b="1" dirty="0" smtClean="0">
                <a:latin typeface="Arial" pitchFamily="34" charset="0"/>
                <a:cs typeface="Arial" pitchFamily="34" charset="0"/>
              </a:rPr>
              <a:t>7.6 years longer </a:t>
            </a:r>
            <a:r>
              <a:rPr lang="en-US" dirty="0" smtClean="0">
                <a:latin typeface="Arial" pitchFamily="34" charset="0"/>
                <a:cs typeface="Arial" pitchFamily="34" charset="0"/>
              </a:rPr>
              <a:t>than those with negative perceptions</a:t>
            </a:r>
          </a:p>
          <a:p>
            <a:pPr>
              <a:buFont typeface="Arial" pitchFamily="34" charset="0"/>
              <a:buChar char="•"/>
            </a:pPr>
            <a:r>
              <a:rPr lang="en-US" dirty="0" smtClean="0">
                <a:latin typeface="Arial" pitchFamily="34" charset="0"/>
                <a:cs typeface="Arial" pitchFamily="34" charset="0"/>
              </a:rPr>
              <a:t>It may be impossible for a trauma professional to change the attitude of your patients, but there are certain changes that occur as we age that we do need to keep in mind and plan appropriate assessment and interventions.</a:t>
            </a:r>
          </a:p>
          <a:p>
            <a:endParaRPr lang="en-US"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22</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Assessing for sensory changes may be difficult </a:t>
            </a:r>
          </a:p>
          <a:p>
            <a:pPr>
              <a:buFont typeface="Arial" pitchFamily="34" charset="0"/>
              <a:buChar char="•"/>
            </a:pPr>
            <a:r>
              <a:rPr lang="en-US" dirty="0" smtClean="0">
                <a:latin typeface="Arial" pitchFamily="34" charset="0"/>
                <a:cs typeface="Arial" pitchFamily="34" charset="0"/>
              </a:rPr>
              <a:t>Especially with:</a:t>
            </a:r>
          </a:p>
          <a:p>
            <a:pPr lvl="1">
              <a:buFont typeface="Arial" pitchFamily="34" charset="0"/>
              <a:buChar char="•"/>
            </a:pPr>
            <a:r>
              <a:rPr lang="en-US" dirty="0" smtClean="0">
                <a:latin typeface="Arial" pitchFamily="34" charset="0"/>
                <a:cs typeface="Arial" pitchFamily="34" charset="0"/>
              </a:rPr>
              <a:t>preexisting dementia </a:t>
            </a:r>
          </a:p>
          <a:p>
            <a:pPr lvl="1">
              <a:buFont typeface="Arial" pitchFamily="34" charset="0"/>
              <a:buChar char="•"/>
            </a:pPr>
            <a:r>
              <a:rPr lang="en-US" dirty="0" smtClean="0">
                <a:latin typeface="Arial" pitchFamily="34" charset="0"/>
                <a:cs typeface="Arial" pitchFamily="34" charset="0"/>
              </a:rPr>
              <a:t>altered level of consciousness</a:t>
            </a:r>
          </a:p>
          <a:p>
            <a:pPr lvl="1">
              <a:buFont typeface="Arial" pitchFamily="34" charset="0"/>
              <a:buChar char="•"/>
            </a:pPr>
            <a:r>
              <a:rPr lang="en-US" dirty="0" smtClean="0">
                <a:latin typeface="Arial" pitchFamily="34" charset="0"/>
                <a:cs typeface="Arial" pitchFamily="34" charset="0"/>
              </a:rPr>
              <a:t>Intubation </a:t>
            </a:r>
          </a:p>
          <a:p>
            <a:pPr lvl="1">
              <a:buFont typeface="Arial" pitchFamily="34" charset="0"/>
              <a:buChar char="•"/>
            </a:pPr>
            <a:r>
              <a:rPr lang="en-US" dirty="0" smtClean="0">
                <a:latin typeface="Arial" pitchFamily="34" charset="0"/>
                <a:cs typeface="Arial" pitchFamily="34" charset="0"/>
              </a:rPr>
              <a:t>pharmaceuticals.  </a:t>
            </a:r>
          </a:p>
          <a:p>
            <a:pPr>
              <a:buFont typeface="Arial" pitchFamily="34" charset="0"/>
              <a:buChar char="•"/>
            </a:pPr>
            <a:r>
              <a:rPr lang="en-US" dirty="0" smtClean="0">
                <a:latin typeface="Arial" pitchFamily="34" charset="0"/>
                <a:cs typeface="Arial" pitchFamily="34" charset="0"/>
              </a:rPr>
              <a:t>The family/significant others/friends can help.</a:t>
            </a: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23</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7625"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With aging the brain and spinal cord lose nerve cells and weight.</a:t>
            </a:r>
          </a:p>
          <a:p>
            <a:pPr>
              <a:buFont typeface="Arial" pitchFamily="34" charset="0"/>
              <a:buChar char="•"/>
            </a:pPr>
            <a:r>
              <a:rPr lang="en-US" dirty="0" smtClean="0">
                <a:latin typeface="Arial" pitchFamily="34" charset="0"/>
                <a:cs typeface="Arial" pitchFamily="34" charset="0"/>
              </a:rPr>
              <a:t>Nerve cells may begin to transmit messages more slowly than in the past. </a:t>
            </a:r>
          </a:p>
          <a:p>
            <a:pPr>
              <a:buFont typeface="Arial" pitchFamily="34" charset="0"/>
              <a:buChar char="•"/>
            </a:pPr>
            <a:r>
              <a:rPr lang="en-US" dirty="0" smtClean="0">
                <a:latin typeface="Arial" pitchFamily="34" charset="0"/>
                <a:cs typeface="Arial" pitchFamily="34" charset="0"/>
              </a:rPr>
              <a:t>Waste products can collect in the brain tissue as nerve cells break down, causing abnormal structures called plaques and tangles to form.</a:t>
            </a:r>
          </a:p>
          <a:p>
            <a:pPr>
              <a:buFont typeface="Arial" pitchFamily="34" charset="0"/>
              <a:buChar char="•"/>
            </a:pPr>
            <a:r>
              <a:rPr lang="en-US" dirty="0" smtClean="0">
                <a:latin typeface="Arial" pitchFamily="34" charset="0"/>
                <a:cs typeface="Arial" pitchFamily="34" charset="0"/>
              </a:rPr>
              <a:t>Slowing of thought, memory, and thinking a normal part of aging.</a:t>
            </a:r>
          </a:p>
          <a:p>
            <a:pPr>
              <a:buFont typeface="Arial" pitchFamily="34" charset="0"/>
              <a:buChar char="•"/>
            </a:pPr>
            <a:r>
              <a:rPr lang="en-US" dirty="0" smtClean="0">
                <a:latin typeface="Arial" pitchFamily="34" charset="0"/>
                <a:cs typeface="Arial" pitchFamily="34" charset="0"/>
              </a:rPr>
              <a:t>Dementia and severe memory loss are NOT normal processes of aging but can be caused by degenerative brain disorders such as Alzheimer's disease.</a:t>
            </a:r>
          </a:p>
          <a:p>
            <a:pPr>
              <a:buFont typeface="Arial" pitchFamily="34" charset="0"/>
              <a:buChar char="•"/>
            </a:pP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24</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9517ED-5007-48E0-927D-84E9BEA04B1C}" type="slidenum">
              <a:rPr lang="en-US"/>
              <a:pPr/>
              <a:t>25</a:t>
            </a:fld>
            <a:endParaRPr lang="en-US" dirty="0"/>
          </a:p>
        </p:txBody>
      </p:sp>
      <p:sp>
        <p:nvSpPr>
          <p:cNvPr id="61442" name="Rectangle 2"/>
          <p:cNvSpPr>
            <a:spLocks noGrp="1" noRot="1" noChangeAspect="1" noChangeArrowheads="1" noTextEdit="1"/>
          </p:cNvSpPr>
          <p:nvPr>
            <p:ph type="sldImg"/>
          </p:nvPr>
        </p:nvSpPr>
        <p:spPr>
          <a:xfrm>
            <a:off x="1257300" y="720725"/>
            <a:ext cx="4800600" cy="3600450"/>
          </a:xfrm>
          <a:ln/>
        </p:spPr>
      </p:sp>
      <p:sp>
        <p:nvSpPr>
          <p:cNvPr id="61443" name="Rectangle 3"/>
          <p:cNvSpPr>
            <a:spLocks noGrp="1" noChangeArrowheads="1"/>
          </p:cNvSpPr>
          <p:nvPr>
            <p:ph type="body" idx="1"/>
          </p:nvPr>
        </p:nvSpPr>
        <p:spPr>
          <a:xfrm>
            <a:off x="975360" y="4560570"/>
            <a:ext cx="5364480" cy="4320540"/>
          </a:xfrm>
          <a:prstGeom prst="rect">
            <a:avLst/>
          </a:prstGeom>
        </p:spPr>
        <p:txBody>
          <a:bodyPr/>
          <a:lstStyle/>
          <a:p>
            <a:r>
              <a:rPr lang="en-US" b="1" u="sng" dirty="0" smtClean="0"/>
              <a:t>Delirium:</a:t>
            </a:r>
            <a:r>
              <a:rPr lang="en-US" dirty="0" smtClean="0"/>
              <a:t> We </a:t>
            </a:r>
            <a:r>
              <a:rPr lang="en-US" dirty="0"/>
              <a:t>have all observed older patients who develop delirium after surgery.  </a:t>
            </a:r>
            <a:r>
              <a:rPr lang="en-US" dirty="0" smtClean="0"/>
              <a:t>Delirium </a:t>
            </a:r>
            <a:r>
              <a:rPr lang="en-US" dirty="0"/>
              <a:t>is reported to occur in 10-15% of elderly patients who receive general anesthesia.  </a:t>
            </a:r>
            <a:endParaRPr lang="en-US" dirty="0" smtClean="0"/>
          </a:p>
          <a:p>
            <a:pPr>
              <a:buFont typeface="Arial" pitchFamily="34" charset="0"/>
              <a:buChar char="•"/>
            </a:pPr>
            <a:r>
              <a:rPr lang="en-US" dirty="0" smtClean="0"/>
              <a:t>Variables associated with delirium include:</a:t>
            </a:r>
          </a:p>
          <a:p>
            <a:pPr lvl="1">
              <a:buFont typeface="Arial" pitchFamily="34" charset="0"/>
              <a:buChar char="•"/>
            </a:pPr>
            <a:r>
              <a:rPr lang="en-US" dirty="0" smtClean="0"/>
              <a:t>older age,  hypoalbuminemia</a:t>
            </a:r>
          </a:p>
          <a:p>
            <a:pPr lvl="1">
              <a:buFont typeface="Arial" pitchFamily="34" charset="0"/>
              <a:buChar char="•"/>
            </a:pPr>
            <a:r>
              <a:rPr lang="en-US" dirty="0" smtClean="0"/>
              <a:t> impaired functional status</a:t>
            </a:r>
          </a:p>
          <a:p>
            <a:pPr lvl="1">
              <a:buFont typeface="Arial" pitchFamily="34" charset="0"/>
              <a:buChar char="•"/>
            </a:pPr>
            <a:r>
              <a:rPr lang="en-US" dirty="0" smtClean="0"/>
              <a:t>Pre existing comorbidities.</a:t>
            </a:r>
          </a:p>
          <a:p>
            <a:pPr lvl="1"/>
            <a:r>
              <a:rPr lang="en-US" dirty="0" smtClean="0"/>
              <a:t> pre-existing dementia: most predictive </a:t>
            </a:r>
          </a:p>
          <a:p>
            <a:r>
              <a:rPr lang="en-US" b="1" u="sng" dirty="0" smtClean="0"/>
              <a:t>POCD:</a:t>
            </a:r>
          </a:p>
          <a:p>
            <a:pPr>
              <a:buFont typeface="Arial" pitchFamily="34" charset="0"/>
              <a:buChar char="•"/>
            </a:pPr>
            <a:r>
              <a:rPr lang="en-US" dirty="0" smtClean="0"/>
              <a:t>Risk factors for having POCD at 3 months included increasing age, lower educational level, prior stroke and POCD at discharge.</a:t>
            </a:r>
          </a:p>
          <a:p>
            <a:pPr>
              <a:buFont typeface="Arial" pitchFamily="34" charset="0"/>
              <a:buChar char="•"/>
            </a:pPr>
            <a:r>
              <a:rPr lang="en-US" dirty="0" smtClean="0"/>
              <a:t>Effects include: planning , working memory, attention problem solving, verbal reasoning, inhibition, mental flexibility, and multi-tasking.</a:t>
            </a:r>
          </a:p>
          <a:p>
            <a:endParaRPr lang="en-US" dirty="0" smtClean="0"/>
          </a:p>
          <a:p>
            <a:pPr>
              <a:buFont typeface="Arial" pitchFamily="34" charset="0"/>
              <a:buChar char="•"/>
            </a:pPr>
            <a:r>
              <a:rPr lang="en-US" b="1" u="sng" dirty="0" smtClean="0"/>
              <a:t>Dementia</a:t>
            </a:r>
            <a:r>
              <a:rPr lang="en-US" dirty="0" smtClean="0"/>
              <a:t> </a:t>
            </a:r>
            <a:r>
              <a:rPr lang="en-US" dirty="0"/>
              <a:t>is extremely rare following surgery and presents with cognitive deficits in multiple domains and severe impairment in occupational and social function.  </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16_Geriatric Trauma</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t>The average geriatric patient takes 4 or more medications</a:t>
            </a:r>
          </a:p>
          <a:p>
            <a:pPr>
              <a:buFont typeface="Arial" pitchFamily="34" charset="0"/>
              <a:buChar char="•"/>
            </a:pPr>
            <a:r>
              <a:rPr lang="en-US" dirty="0" smtClean="0"/>
              <a:t>Adverse reactions from medications are up to 7 times</a:t>
            </a:r>
            <a:r>
              <a:rPr lang="en-US" baseline="0" dirty="0" smtClean="0"/>
              <a:t> </a:t>
            </a:r>
            <a:r>
              <a:rPr lang="en-US" dirty="0" smtClean="0"/>
              <a:t>more common in persons aged 70 to 79 years than in those</a:t>
            </a:r>
            <a:r>
              <a:rPr lang="en-US" baseline="0" dirty="0" smtClean="0"/>
              <a:t> </a:t>
            </a:r>
            <a:r>
              <a:rPr lang="en-US" dirty="0" smtClean="0"/>
              <a:t>aged 20 to 29 years.</a:t>
            </a:r>
          </a:p>
          <a:p>
            <a:pPr>
              <a:buFont typeface="Arial" pitchFamily="34" charset="0"/>
              <a:buChar char="•"/>
            </a:pPr>
            <a:r>
              <a:rPr lang="en-US" dirty="0" smtClean="0"/>
              <a:t>The greater the number of medications</a:t>
            </a:r>
            <a:r>
              <a:rPr lang="en-US" baseline="0" dirty="0" smtClean="0"/>
              <a:t> </a:t>
            </a:r>
            <a:r>
              <a:rPr lang="en-US" dirty="0" smtClean="0"/>
              <a:t>taken, the greater the risk of a clinically serious drug drug</a:t>
            </a:r>
            <a:r>
              <a:rPr lang="en-US" baseline="0" dirty="0" smtClean="0"/>
              <a:t> </a:t>
            </a:r>
            <a:r>
              <a:rPr lang="en-US" dirty="0" smtClean="0"/>
              <a:t>Interaction.”</a:t>
            </a:r>
          </a:p>
          <a:p>
            <a:pPr>
              <a:buFont typeface="Arial" pitchFamily="34" charset="0"/>
              <a:buChar char="•"/>
            </a:pPr>
            <a:r>
              <a:rPr lang="en-US" dirty="0" smtClean="0"/>
              <a:t>Opioids should be started at 25-50% of the adult dose and titrated until pain is reduced to a mild level.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020A93B-5C61-4F88-B0FD-38E1032B58F8}" type="slidenum">
              <a:rPr lang="en-US" smtClean="0"/>
              <a:pPr/>
              <a:t>26</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Your elderly patient, even with healthy lungs, arrives at the hospital with a lower PaO2. </a:t>
            </a:r>
          </a:p>
          <a:p>
            <a:pPr>
              <a:buFont typeface="Arial" pitchFamily="34" charset="0"/>
              <a:buChar char="•"/>
            </a:pPr>
            <a:r>
              <a:rPr lang="en-US" b="1" u="sng" dirty="0" smtClean="0">
                <a:latin typeface="Arial" pitchFamily="34" charset="0"/>
                <a:cs typeface="Arial" pitchFamily="34" charset="0"/>
              </a:rPr>
              <a:t>The common rule of thumb </a:t>
            </a:r>
            <a:r>
              <a:rPr lang="en-US" dirty="0" smtClean="0">
                <a:latin typeface="Arial" pitchFamily="34" charset="0"/>
                <a:cs typeface="Arial" pitchFamily="34" charset="0"/>
              </a:rPr>
              <a:t>is to subtract 1 mm Hg from the minimal 80 mm Hg level for every year over 60 years of age:  (Note: up to age 90)  So a 70 year old patient would have a “normal” PaO2 of 70 mm Hg.   </a:t>
            </a:r>
          </a:p>
          <a:p>
            <a:pPr>
              <a:buFont typeface="Arial" pitchFamily="34" charset="0"/>
              <a:buChar char="•"/>
            </a:pPr>
            <a:r>
              <a:rPr lang="en-US" dirty="0" smtClean="0">
                <a:latin typeface="Arial" pitchFamily="34" charset="0"/>
                <a:cs typeface="Arial" pitchFamily="34" charset="0"/>
              </a:rPr>
              <a:t>Keeping this in mind, remember that until the Pa02 gets to about 60 mmHG  the oxygen saturation stays above 90%. (Google the oxygen dissociation curve for more info.)</a:t>
            </a:r>
          </a:p>
          <a:p>
            <a:pPr>
              <a:buFont typeface="Arial" pitchFamily="34" charset="0"/>
              <a:buChar char="•"/>
            </a:pPr>
            <a:r>
              <a:rPr lang="en-US" dirty="0" smtClean="0">
                <a:latin typeface="Arial" pitchFamily="34" charset="0"/>
                <a:cs typeface="Arial" pitchFamily="34" charset="0"/>
              </a:rPr>
              <a:t>So our elderly patients not only come to us with  stiffer pulmonary structures, sticky secretions and comorbidities, they also come to us with diminished reserve (less oxygen available for extraction during times of increased need).</a:t>
            </a:r>
          </a:p>
          <a:p>
            <a:r>
              <a:rPr lang="en-US" b="1" u="sng" dirty="0" smtClean="0">
                <a:latin typeface="Arial" pitchFamily="34" charset="0"/>
                <a:cs typeface="Arial" pitchFamily="34" charset="0"/>
              </a:rPr>
              <a:t>Some strategies to follow are:</a:t>
            </a:r>
          </a:p>
          <a:p>
            <a:pPr>
              <a:buFont typeface="Arial" pitchFamily="34" charset="0"/>
              <a:buChar char="•"/>
            </a:pPr>
            <a:r>
              <a:rPr lang="en-US" dirty="0" smtClean="0">
                <a:latin typeface="Arial" pitchFamily="34" charset="0"/>
                <a:cs typeface="Arial" pitchFamily="34" charset="0"/>
              </a:rPr>
              <a:t>Hydration</a:t>
            </a:r>
          </a:p>
          <a:p>
            <a:pPr>
              <a:buFont typeface="Arial" pitchFamily="34" charset="0"/>
              <a:buChar char="•"/>
            </a:pPr>
            <a:r>
              <a:rPr lang="en-US" dirty="0" smtClean="0">
                <a:latin typeface="Arial" pitchFamily="34" charset="0"/>
                <a:cs typeface="Arial" pitchFamily="34" charset="0"/>
              </a:rPr>
              <a:t>Incentive spirometry</a:t>
            </a:r>
          </a:p>
          <a:p>
            <a:pPr>
              <a:buFont typeface="Arial" pitchFamily="34" charset="0"/>
              <a:buChar char="•"/>
            </a:pPr>
            <a:r>
              <a:rPr lang="en-US" dirty="0" smtClean="0">
                <a:latin typeface="Arial" pitchFamily="34" charset="0"/>
                <a:cs typeface="Arial" pitchFamily="34" charset="0"/>
              </a:rPr>
              <a:t>Pain control</a:t>
            </a:r>
          </a:p>
          <a:p>
            <a:pPr>
              <a:buFont typeface="Arial" pitchFamily="34" charset="0"/>
              <a:buChar char="•"/>
            </a:pPr>
            <a:r>
              <a:rPr lang="en-US" dirty="0" smtClean="0">
                <a:latin typeface="Arial" pitchFamily="34" charset="0"/>
                <a:cs typeface="Arial" pitchFamily="34" charset="0"/>
              </a:rPr>
              <a:t>EARLY mobilization</a:t>
            </a:r>
          </a:p>
          <a:p>
            <a:pPr>
              <a:buFont typeface="Arial" pitchFamily="34" charset="0"/>
              <a:buChar char="•"/>
            </a:pPr>
            <a:r>
              <a:rPr lang="en-US" dirty="0" smtClean="0">
                <a:latin typeface="Arial" pitchFamily="34" charset="0"/>
                <a:cs typeface="Arial" pitchFamily="34" charset="0"/>
              </a:rPr>
              <a:t>Monitor SPO2 and remember that an oxygen saturation of 90 is NOT GOOD. </a:t>
            </a:r>
          </a:p>
          <a:p>
            <a:endParaRPr lang="en-US" dirty="0"/>
          </a:p>
        </p:txBody>
      </p:sp>
      <p:sp>
        <p:nvSpPr>
          <p:cNvPr id="4" name="Slide Number Placeholder 3"/>
          <p:cNvSpPr>
            <a:spLocks noGrp="1"/>
          </p:cNvSpPr>
          <p:nvPr>
            <p:ph type="sldNum" sz="quarter" idx="10"/>
          </p:nvPr>
        </p:nvSpPr>
        <p:spPr/>
        <p:txBody>
          <a:bodyPr/>
          <a:lstStyle/>
          <a:p>
            <a:fld id="{E020A93B-5C61-4F88-B0FD-38E1032B58F8}" type="slidenum">
              <a:rPr lang="en-US" smtClean="0"/>
              <a:pPr/>
              <a:t>27</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Autofit/>
          </a:bodyPr>
          <a:lstStyle/>
          <a:p>
            <a:pPr>
              <a:buFont typeface="Arial" pitchFamily="34" charset="0"/>
              <a:buChar char="•"/>
            </a:pPr>
            <a:r>
              <a:rPr lang="en-US" dirty="0"/>
              <a:t>Our patients may come to us with renal impairment or already on dialysis.  </a:t>
            </a:r>
          </a:p>
          <a:p>
            <a:pPr>
              <a:buFont typeface="Arial" pitchFamily="34" charset="0"/>
              <a:buChar char="•"/>
            </a:pPr>
            <a:r>
              <a:rPr lang="en-US" dirty="0"/>
              <a:t>If already on dialysis, then arrangements for continuation of therapy need to be made.</a:t>
            </a:r>
          </a:p>
          <a:p>
            <a:pPr>
              <a:buFont typeface="Arial" pitchFamily="34" charset="0"/>
              <a:buChar char="•"/>
            </a:pPr>
            <a:r>
              <a:rPr lang="en-US" dirty="0"/>
              <a:t>Renal Insufficiency defined as :</a:t>
            </a:r>
          </a:p>
          <a:p>
            <a:pPr>
              <a:buNone/>
            </a:pPr>
            <a:r>
              <a:rPr lang="en-US" dirty="0"/>
              <a:t>	Glomerular filtration rate (GFR)&lt;60 mL/min/1.73 m</a:t>
            </a:r>
            <a:r>
              <a:rPr lang="en-US" baseline="30000" dirty="0"/>
              <a:t>2)</a:t>
            </a:r>
            <a:endParaRPr lang="en-US" dirty="0"/>
          </a:p>
          <a:p>
            <a:pPr>
              <a:buFont typeface="Arial" pitchFamily="34" charset="0"/>
              <a:buChar char="•"/>
            </a:pPr>
            <a:endParaRPr lang="en-US" dirty="0"/>
          </a:p>
          <a:p>
            <a:pPr>
              <a:buFont typeface="Arial" pitchFamily="34" charset="0"/>
              <a:buChar char="•"/>
            </a:pPr>
            <a:r>
              <a:rPr lang="en-US" b="1" dirty="0"/>
              <a:t>Prevention of renal insufficiency and renal failure by awareness of :</a:t>
            </a:r>
          </a:p>
          <a:p>
            <a:pPr lvl="1">
              <a:buFont typeface="Arial" pitchFamily="34" charset="0"/>
              <a:buChar char="•"/>
            </a:pPr>
            <a:r>
              <a:rPr lang="en-US" dirty="0"/>
              <a:t>categories of nephrotoxic drugs</a:t>
            </a:r>
          </a:p>
          <a:p>
            <a:pPr lvl="1">
              <a:buFont typeface="Arial" pitchFamily="34" charset="0"/>
              <a:buChar char="•"/>
            </a:pPr>
            <a:r>
              <a:rPr lang="en-US" dirty="0"/>
              <a:t>maintenance of optimal blood flow to the kidneys</a:t>
            </a:r>
          </a:p>
          <a:p>
            <a:pPr lvl="1">
              <a:buFont typeface="Arial" pitchFamily="34" charset="0"/>
              <a:buChar char="•"/>
            </a:pPr>
            <a:r>
              <a:rPr lang="en-US" dirty="0"/>
              <a:t>avoiding hypotension</a:t>
            </a:r>
          </a:p>
          <a:p>
            <a:pPr lvl="1">
              <a:buFont typeface="Arial" pitchFamily="34" charset="0"/>
              <a:buChar char="•"/>
            </a:pPr>
            <a:r>
              <a:rPr lang="en-US" dirty="0"/>
              <a:t>monitoring creatinine, CPK &amp; myoglobin  </a:t>
            </a:r>
          </a:p>
          <a:p>
            <a:pPr lvl="1"/>
            <a:endParaRPr lang="en-US" dirty="0"/>
          </a:p>
          <a:p>
            <a:pPr>
              <a:buFont typeface="Arial" pitchFamily="34" charset="0"/>
              <a:buChar char="•"/>
            </a:pPr>
            <a:r>
              <a:rPr lang="en-US" dirty="0"/>
              <a:t>While not an inclusive list, the following  drugs are commonly used in the elderly:</a:t>
            </a:r>
          </a:p>
          <a:p>
            <a:pPr lvl="1">
              <a:buFont typeface="Arial" pitchFamily="34" charset="0"/>
              <a:buChar char="•"/>
            </a:pPr>
            <a:r>
              <a:rPr lang="en-US" dirty="0"/>
              <a:t>ACE inhibitors, Angiotension Receptor Blockers (ARBs), NSAIDS</a:t>
            </a:r>
          </a:p>
          <a:p>
            <a:pPr lvl="1">
              <a:buFont typeface="Arial" pitchFamily="34" charset="0"/>
              <a:buChar char="•"/>
            </a:pPr>
            <a:r>
              <a:rPr lang="en-US" dirty="0"/>
              <a:t>Aminoglycosides and amphotericin B</a:t>
            </a:r>
            <a:endParaRPr lang="en-US" b="1" dirty="0"/>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28</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6663" y="533400"/>
            <a:ext cx="4800600" cy="3600450"/>
          </a:xfrm>
        </p:spPr>
      </p:sp>
      <p:sp>
        <p:nvSpPr>
          <p:cNvPr id="3" name="Notes Placeholder 2"/>
          <p:cNvSpPr>
            <a:spLocks noGrp="1"/>
          </p:cNvSpPr>
          <p:nvPr>
            <p:ph type="body" idx="1"/>
          </p:nvPr>
        </p:nvSpPr>
        <p:spPr>
          <a:xfrm>
            <a:off x="975360" y="4293870"/>
            <a:ext cx="5364480" cy="5078730"/>
          </a:xfrm>
          <a:prstGeom prst="rect">
            <a:avLst/>
          </a:prstGeom>
        </p:spPr>
        <p:txBody>
          <a:bodyPr>
            <a:normAutofit fontScale="70000" lnSpcReduction="20000"/>
          </a:bodyPr>
          <a:lstStyle/>
          <a:p>
            <a:r>
              <a:rPr lang="en-US" sz="1600" dirty="0"/>
              <a:t>Those at increased risk include: </a:t>
            </a:r>
          </a:p>
          <a:p>
            <a:pPr lvl="1"/>
            <a:r>
              <a:rPr lang="en-US" sz="1600" dirty="0"/>
              <a:t>Patients with chronic kidney disease</a:t>
            </a:r>
          </a:p>
          <a:p>
            <a:pPr lvl="1"/>
            <a:r>
              <a:rPr lang="en-US" sz="1600" dirty="0"/>
              <a:t>Enhanced with diabetes, dehydration, heart failure, age &gt;70 , and concurrent use of nephrotoxic drugs.</a:t>
            </a:r>
          </a:p>
          <a:p>
            <a:r>
              <a:rPr lang="en-US" sz="1600" dirty="0"/>
              <a:t> Treatment: </a:t>
            </a:r>
          </a:p>
          <a:p>
            <a:pPr lvl="1"/>
            <a:r>
              <a:rPr lang="en-US" sz="1600" dirty="0"/>
              <a:t>Low-osmolar (Non-ionic) contrast </a:t>
            </a:r>
          </a:p>
          <a:p>
            <a:pPr lvl="1"/>
            <a:r>
              <a:rPr lang="en-US" sz="1600" dirty="0"/>
              <a:t>In the lowest dose possible</a:t>
            </a:r>
          </a:p>
          <a:p>
            <a:pPr lvl="1"/>
            <a:r>
              <a:rPr lang="en-US" sz="1600" dirty="0"/>
              <a:t>Avoidance of multiple procedures in 24 to 48 hours </a:t>
            </a:r>
            <a:endParaRPr lang="en-US" sz="1600" b="1" dirty="0"/>
          </a:p>
          <a:p>
            <a:endParaRPr lang="en-US" sz="1600" b="1" dirty="0"/>
          </a:p>
          <a:p>
            <a:r>
              <a:rPr lang="en-US" sz="1600" b="1" dirty="0"/>
              <a:t>Non-ionic agents include Isovue  and Visipaque. </a:t>
            </a:r>
          </a:p>
          <a:p>
            <a:pPr>
              <a:buFont typeface="Arial" pitchFamily="34" charset="0"/>
              <a:buChar char="•"/>
            </a:pPr>
            <a:r>
              <a:rPr lang="en-US" sz="1600" u="sng" dirty="0"/>
              <a:t>Before and after the procedure:</a:t>
            </a:r>
          </a:p>
          <a:p>
            <a:pPr>
              <a:buFont typeface="Arial" pitchFamily="34" charset="0"/>
              <a:buChar char="•"/>
            </a:pPr>
            <a:r>
              <a:rPr lang="en-US" sz="1600" dirty="0"/>
              <a:t>0.9% saline or sodium bicarbonate (154 mEq/L) may be infused</a:t>
            </a:r>
          </a:p>
          <a:p>
            <a:pPr>
              <a:buFont typeface="Arial" pitchFamily="34" charset="0"/>
              <a:buChar char="•"/>
            </a:pPr>
            <a:r>
              <a:rPr lang="en-US" sz="1600" dirty="0"/>
              <a:t>NSAIDs and diuretics should be withheld at least 24 hours before and after the procedure. </a:t>
            </a:r>
          </a:p>
          <a:p>
            <a:pPr>
              <a:buFont typeface="Arial" pitchFamily="34" charset="0"/>
              <a:buChar char="•"/>
            </a:pPr>
            <a:r>
              <a:rPr lang="en-US" sz="1600" dirty="0"/>
              <a:t>Renal function should be monitored for 24 to 48 hours after the procedure</a:t>
            </a:r>
          </a:p>
          <a:p>
            <a:pPr>
              <a:buFont typeface="Arial" pitchFamily="34" charset="0"/>
              <a:buChar char="•"/>
            </a:pPr>
            <a:r>
              <a:rPr lang="en-US" sz="1600" dirty="0"/>
              <a:t>Acetylcysteine  (Mucomist) may be considered before and for two days after the procedure.</a:t>
            </a:r>
          </a:p>
          <a:p>
            <a:pPr lvl="1">
              <a:buFont typeface="Arial" pitchFamily="34" charset="0"/>
              <a:buChar char="•"/>
            </a:pPr>
            <a:r>
              <a:rPr lang="en-US" sz="1600" dirty="0"/>
              <a:t> Scavenging a variety of oxygen-derived free radicals and  improving endothelium-dependent vasodilation are properties of </a:t>
            </a:r>
            <a:r>
              <a:rPr lang="en-US" sz="1600" i="1" dirty="0"/>
              <a:t>N</a:t>
            </a:r>
            <a:r>
              <a:rPr lang="en-US" sz="1600" dirty="0"/>
              <a:t>-acetylcysteine that may confer protection against contrast-medium–induced renal dysfunction</a:t>
            </a:r>
          </a:p>
          <a:p>
            <a:pPr lvl="1">
              <a:buFont typeface="Arial" pitchFamily="34" charset="0"/>
              <a:buChar char="•"/>
            </a:pPr>
            <a:r>
              <a:rPr lang="en-US" sz="1600" dirty="0"/>
              <a:t>Free-radical formation is promoted by an acidic environment typical of tubular urine but is inhibited by the higher pH of normal extracellular fluid. </a:t>
            </a:r>
          </a:p>
          <a:p>
            <a:pPr lvl="1">
              <a:buFont typeface="Arial" pitchFamily="34" charset="0"/>
              <a:buChar char="•"/>
            </a:pPr>
            <a:r>
              <a:rPr lang="en-US" sz="1600" dirty="0"/>
              <a:t>Because free radicals are postulated to mediate contrast-induced nephropathy, alkalinizing renal tubular fluid with bicarbonate may reduce injury. </a:t>
            </a:r>
          </a:p>
          <a:p>
            <a:pPr>
              <a:buFont typeface="Arial" pitchFamily="34" charset="0"/>
              <a:buChar char="•"/>
            </a:pPr>
            <a:r>
              <a:rPr lang="en-US" sz="1600" dirty="0"/>
              <a:t>The effectiveness  of sodium bicarbonate IV and acetylcysteine in prevention of contrast induced nephrotoxicity however remains unproven.</a:t>
            </a:r>
          </a:p>
          <a:p>
            <a:pPr>
              <a:buFont typeface="Arial" pitchFamily="34" charset="0"/>
              <a:buChar char="•"/>
            </a:pPr>
            <a:r>
              <a:rPr lang="en-US" sz="1600" dirty="0"/>
              <a:t>The incidence of Contrast Induced Nephropathy is relative low.</a:t>
            </a:r>
          </a:p>
          <a:p>
            <a:pPr>
              <a:buFont typeface="Arial" pitchFamily="34" charset="0"/>
              <a:buChar char="•"/>
            </a:pPr>
            <a:r>
              <a:rPr lang="en-US" sz="1600" dirty="0"/>
              <a:t>Therefore contrast should not be withheld routinely as a nephro protective strategy.</a:t>
            </a:r>
          </a:p>
          <a:p>
            <a:pPr>
              <a:buFont typeface="Arial" pitchFamily="34" charset="0"/>
              <a:buChar char="•"/>
            </a:pPr>
            <a:endParaRPr lang="en-US" sz="1400" b="1" dirty="0"/>
          </a:p>
          <a:p>
            <a:endParaRPr lang="en-US" sz="1400" dirty="0">
              <a:solidFill>
                <a:schemeClr val="bg2"/>
              </a:solidFill>
            </a:endParaRPr>
          </a:p>
          <a:p>
            <a:endParaRPr lang="en-US" dirty="0" smtClean="0">
              <a:solidFill>
                <a:schemeClr val="bg2"/>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29</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dirty="0" smtClean="0">
                <a:latin typeface="Arial" pitchFamily="34" charset="0"/>
                <a:cs typeface="Arial" pitchFamily="34" charset="0"/>
              </a:rPr>
              <a:t>Your elderly trauma patient (defined by the ACS as over 55 years old) may range from</a:t>
            </a:r>
          </a:p>
          <a:p>
            <a:pPr>
              <a:buFont typeface="Arial" pitchFamily="34" charset="0"/>
              <a:buChar char="•"/>
            </a:pPr>
            <a:r>
              <a:rPr lang="en-US" dirty="0" smtClean="0">
                <a:latin typeface="Arial" pitchFamily="34" charset="0"/>
                <a:cs typeface="Arial" pitchFamily="34" charset="0"/>
              </a:rPr>
              <a:t> a 55 year old with chronic renal failure on dialysis who lives in an Adult Foster Care home</a:t>
            </a:r>
          </a:p>
          <a:p>
            <a:pPr>
              <a:buFont typeface="Arial" pitchFamily="34" charset="0"/>
              <a:buChar char="•"/>
            </a:pPr>
            <a:r>
              <a:rPr lang="en-US" dirty="0">
                <a:latin typeface="Arial" pitchFamily="34" charset="0"/>
                <a:cs typeface="Arial" pitchFamily="34" charset="0"/>
              </a:rPr>
              <a:t> </a:t>
            </a:r>
            <a:r>
              <a:rPr lang="en-US" dirty="0" smtClean="0">
                <a:latin typeface="Arial" pitchFamily="34" charset="0"/>
                <a:cs typeface="Arial" pitchFamily="34" charset="0"/>
              </a:rPr>
              <a:t>an 83 year old who plays tennis three times a week and lives with her husband in a retirement community</a:t>
            </a:r>
          </a:p>
          <a:p>
            <a:pPr>
              <a:buFont typeface="Arial" pitchFamily="34" charset="0"/>
              <a:buChar char="•"/>
            </a:pPr>
            <a:r>
              <a:rPr lang="en-US" dirty="0">
                <a:latin typeface="Arial" pitchFamily="34" charset="0"/>
                <a:cs typeface="Arial" pitchFamily="34" charset="0"/>
              </a:rPr>
              <a:t> </a:t>
            </a:r>
            <a:r>
              <a:rPr lang="en-US" dirty="0" smtClean="0">
                <a:latin typeface="Arial" pitchFamily="34" charset="0"/>
                <a:cs typeface="Arial" pitchFamily="34" charset="0"/>
              </a:rPr>
              <a:t>a 68 year old with dementia who lives in a nursing home</a:t>
            </a:r>
          </a:p>
          <a:p>
            <a:pPr>
              <a:buFont typeface="Arial" pitchFamily="34" charset="0"/>
              <a:buChar char="•"/>
            </a:pPr>
            <a:r>
              <a:rPr lang="en-US" dirty="0">
                <a:latin typeface="Arial" pitchFamily="34" charset="0"/>
                <a:cs typeface="Arial" pitchFamily="34" charset="0"/>
              </a:rPr>
              <a:t> </a:t>
            </a:r>
            <a:r>
              <a:rPr lang="en-US" dirty="0" smtClean="0">
                <a:latin typeface="Arial" pitchFamily="34" charset="0"/>
                <a:cs typeface="Arial" pitchFamily="34" charset="0"/>
              </a:rPr>
              <a:t>or as in the picture above a 92 year old widow who lives alone and participates with joy in whatever activity she can.</a:t>
            </a:r>
          </a:p>
          <a:p>
            <a:pPr>
              <a:buFont typeface="Arial" pitchFamily="34" charset="0"/>
              <a:buChar char="•"/>
            </a:pP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3</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Increased risk for constipation:</a:t>
            </a:r>
          </a:p>
          <a:p>
            <a:pPr lvl="1">
              <a:buFont typeface="Arial" pitchFamily="34" charset="0"/>
              <a:buChar char="•"/>
            </a:pPr>
            <a:r>
              <a:rPr lang="en-US" dirty="0" smtClean="0">
                <a:latin typeface="Arial" pitchFamily="34" charset="0"/>
                <a:cs typeface="Arial" pitchFamily="34" charset="0"/>
              </a:rPr>
              <a:t>change in level of activity</a:t>
            </a:r>
          </a:p>
          <a:p>
            <a:pPr lvl="1">
              <a:buFont typeface="Arial" pitchFamily="34" charset="0"/>
              <a:buChar char="•"/>
            </a:pPr>
            <a:r>
              <a:rPr lang="en-US" dirty="0" smtClean="0">
                <a:latin typeface="Arial" pitchFamily="34" charset="0"/>
                <a:cs typeface="Arial" pitchFamily="34" charset="0"/>
              </a:rPr>
              <a:t>decrease in oral fluid intake </a:t>
            </a:r>
          </a:p>
          <a:p>
            <a:pPr lvl="1">
              <a:buFont typeface="Arial" pitchFamily="34" charset="0"/>
              <a:buChar char="•"/>
            </a:pPr>
            <a:r>
              <a:rPr lang="en-US" dirty="0" smtClean="0">
                <a:latin typeface="Arial" pitchFamily="34" charset="0"/>
                <a:cs typeface="Arial" pitchFamily="34" charset="0"/>
              </a:rPr>
              <a:t>decrease in fiber intake</a:t>
            </a:r>
          </a:p>
          <a:p>
            <a:pPr lvl="1">
              <a:buFont typeface="Arial" pitchFamily="34" charset="0"/>
              <a:buChar char="•"/>
            </a:pPr>
            <a:r>
              <a:rPr lang="en-US" dirty="0" smtClean="0">
                <a:latin typeface="Arial" pitchFamily="34" charset="0"/>
                <a:cs typeface="Arial" pitchFamily="34" charset="0"/>
              </a:rPr>
              <a:t>opiates for pain   </a:t>
            </a:r>
          </a:p>
          <a:p>
            <a:pPr lvl="1">
              <a:buFont typeface="Arial" pitchFamily="34" charset="0"/>
              <a:buChar char="•"/>
            </a:pPr>
            <a:r>
              <a:rPr lang="en-US" dirty="0" smtClean="0">
                <a:latin typeface="Arial" pitchFamily="34" charset="0"/>
                <a:cs typeface="Arial" pitchFamily="34" charset="0"/>
              </a:rPr>
              <a:t> inability to use a bedpan </a:t>
            </a:r>
          </a:p>
          <a:p>
            <a:pPr>
              <a:buFont typeface="Arial" pitchFamily="34" charset="0"/>
              <a:buChar char="•"/>
            </a:pPr>
            <a:r>
              <a:rPr lang="en-US" dirty="0" smtClean="0">
                <a:latin typeface="Arial" pitchFamily="34" charset="0"/>
                <a:cs typeface="Arial" pitchFamily="34" charset="0"/>
              </a:rPr>
              <a:t>In a population that often depends on a daily laxative (or two), a stool softener prn is not the answer.  </a:t>
            </a:r>
          </a:p>
          <a:p>
            <a:pPr>
              <a:buFont typeface="Arial" pitchFamily="34" charset="0"/>
              <a:buChar char="•"/>
            </a:pPr>
            <a:r>
              <a:rPr lang="en-US" dirty="0" smtClean="0">
                <a:latin typeface="Arial" pitchFamily="34" charset="0"/>
                <a:cs typeface="Arial" pitchFamily="34" charset="0"/>
              </a:rPr>
              <a:t>Routine use of a laxative accompanied by a rectal exam and suppository every 48 hours will help avoid the diarrhea of impaction and the onerous duty for you and the patient of disimpacting the patient.</a:t>
            </a:r>
          </a:p>
          <a:p>
            <a:pPr>
              <a:buFont typeface="Arial" pitchFamily="34" charset="0"/>
              <a:buChar char="•"/>
            </a:pPr>
            <a:r>
              <a:rPr lang="en-US" dirty="0" smtClean="0">
                <a:latin typeface="Arial" pitchFamily="34" charset="0"/>
                <a:cs typeface="Arial" pitchFamily="34" charset="0"/>
              </a:rPr>
              <a:t>There is a modest relationship between use of PPIs in the elderly and C Difficile, </a:t>
            </a: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30</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7625"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Your elderly patient may arrive in your trauma bay with a number of musculoskeletal comorbidities.</a:t>
            </a:r>
          </a:p>
          <a:p>
            <a:pPr>
              <a:buFont typeface="Arial" pitchFamily="34" charset="0"/>
              <a:buChar char="•"/>
            </a:pPr>
            <a:r>
              <a:rPr lang="en-US" dirty="0" smtClean="0">
                <a:latin typeface="Arial" pitchFamily="34" charset="0"/>
                <a:cs typeface="Arial" pitchFamily="34" charset="0"/>
              </a:rPr>
              <a:t>Note the “dowager’s hump” on this great grandmother.</a:t>
            </a:r>
          </a:p>
          <a:p>
            <a:pPr>
              <a:buFont typeface="Arial" pitchFamily="34" charset="0"/>
              <a:buChar char="•"/>
            </a:pPr>
            <a:r>
              <a:rPr lang="en-US" dirty="0" smtClean="0">
                <a:latin typeface="Arial" pitchFamily="34" charset="0"/>
                <a:cs typeface="Arial" pitchFamily="34" charset="0"/>
              </a:rPr>
              <a:t>Osteoporosis is a common cause of compression fractures. Multiple compression fractures can cause kyphosis, the hump-like curvature of the spine.</a:t>
            </a:r>
          </a:p>
          <a:p>
            <a:pPr>
              <a:buFont typeface="Arial" pitchFamily="34" charset="0"/>
              <a:buChar char="•"/>
            </a:pPr>
            <a:r>
              <a:rPr lang="en-US" dirty="0" smtClean="0">
                <a:latin typeface="Arial" pitchFamily="34" charset="0"/>
                <a:cs typeface="Arial" pitchFamily="34" charset="0"/>
              </a:rPr>
              <a:t>A hip fracture is a fracture in the upper quarter of the femur. </a:t>
            </a:r>
          </a:p>
          <a:p>
            <a:pPr>
              <a:buFont typeface="Arial" pitchFamily="34" charset="0"/>
              <a:buChar char="•"/>
            </a:pPr>
            <a:r>
              <a:rPr lang="en-US" dirty="0" smtClean="0">
                <a:latin typeface="Arial" pitchFamily="34" charset="0"/>
                <a:cs typeface="Arial" pitchFamily="34" charset="0"/>
              </a:rPr>
              <a:t>This is a major  trauma for an “old-old” patient. </a:t>
            </a:r>
          </a:p>
          <a:p>
            <a:pPr>
              <a:buFont typeface="Arial" pitchFamily="34" charset="0"/>
              <a:buChar char="•"/>
            </a:pPr>
            <a:r>
              <a:rPr lang="en-US" dirty="0" smtClean="0">
                <a:latin typeface="Arial" pitchFamily="34" charset="0"/>
                <a:cs typeface="Arial" pitchFamily="34" charset="0"/>
              </a:rPr>
              <a:t>The outcome in this age group ranges from decrease to loss of independence, to death within the 12 months after the injury.</a:t>
            </a:r>
          </a:p>
          <a:p>
            <a:pPr>
              <a:buFont typeface="Arial" pitchFamily="34" charset="0"/>
              <a:buChar char="•"/>
            </a:pPr>
            <a:r>
              <a:rPr lang="en-US" dirty="0" smtClean="0">
                <a:latin typeface="Arial" pitchFamily="34" charset="0"/>
                <a:cs typeface="Arial" pitchFamily="34" charset="0"/>
              </a:rPr>
              <a:t>The elderly patient may also have had knee or hip replacement..</a:t>
            </a: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31</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b="1" dirty="0" smtClean="0">
                <a:latin typeface="Arial" pitchFamily="34" charset="0"/>
                <a:cs typeface="Arial" pitchFamily="34" charset="0"/>
              </a:rPr>
              <a:t>Compression fractures </a:t>
            </a:r>
            <a:r>
              <a:rPr lang="en-US" dirty="0" smtClean="0">
                <a:latin typeface="Arial" pitchFamily="34" charset="0"/>
                <a:cs typeface="Arial" pitchFamily="34" charset="0"/>
              </a:rPr>
              <a:t>are common in the elderly and may be acute or chronic.   </a:t>
            </a:r>
          </a:p>
          <a:p>
            <a:pPr>
              <a:buFont typeface="Arial" pitchFamily="34" charset="0"/>
              <a:buChar char="•"/>
            </a:pPr>
            <a:r>
              <a:rPr lang="en-US" dirty="0" smtClean="0">
                <a:latin typeface="Arial" pitchFamily="34" charset="0"/>
                <a:cs typeface="Arial" pitchFamily="34" charset="0"/>
              </a:rPr>
              <a:t>Acute may be due to an axial load injury such as a fall  from a height landing on feet.</a:t>
            </a:r>
          </a:p>
          <a:p>
            <a:pPr>
              <a:buFont typeface="Arial" pitchFamily="34" charset="0"/>
              <a:buChar char="•"/>
            </a:pPr>
            <a:r>
              <a:rPr lang="en-US" dirty="0" smtClean="0">
                <a:latin typeface="Arial" pitchFamily="34" charset="0"/>
                <a:cs typeface="Arial" pitchFamily="34" charset="0"/>
              </a:rPr>
              <a:t>Compression fractures due to osteoporosis may cause no symptoms at first and may only be discovered when x-rays of the spine are done for other reasons. </a:t>
            </a:r>
          </a:p>
          <a:p>
            <a:pPr>
              <a:buFont typeface="Arial" pitchFamily="34" charset="0"/>
              <a:buChar char="•"/>
            </a:pPr>
            <a:r>
              <a:rPr lang="en-US" dirty="0" smtClean="0">
                <a:latin typeface="Arial" pitchFamily="34" charset="0"/>
                <a:cs typeface="Arial" pitchFamily="34" charset="0"/>
              </a:rPr>
              <a:t>Over time, the following symptoms may occur:</a:t>
            </a:r>
          </a:p>
          <a:p>
            <a:pPr>
              <a:buFont typeface="Arial" pitchFamily="34" charset="0"/>
              <a:buChar char="•"/>
            </a:pPr>
            <a:r>
              <a:rPr lang="en-US" dirty="0" smtClean="0">
                <a:latin typeface="Arial" pitchFamily="34" charset="0"/>
                <a:cs typeface="Arial" pitchFamily="34" charset="0"/>
              </a:rPr>
              <a:t>Back pain that starts slowly, which gets worse with walking but is not felt when resting</a:t>
            </a:r>
          </a:p>
          <a:p>
            <a:pPr>
              <a:buFont typeface="Arial" pitchFamily="34" charset="0"/>
              <a:buChar char="•"/>
            </a:pPr>
            <a:r>
              <a:rPr lang="en-US" dirty="0" smtClean="0">
                <a:latin typeface="Arial" pitchFamily="34" charset="0"/>
                <a:cs typeface="Arial" pitchFamily="34" charset="0"/>
              </a:rPr>
              <a:t>Loss of height, as much as 6 inches over time</a:t>
            </a:r>
          </a:p>
          <a:p>
            <a:pPr>
              <a:buFont typeface="Arial" pitchFamily="34" charset="0"/>
              <a:buChar char="•"/>
            </a:pPr>
            <a:r>
              <a:rPr lang="en-US" dirty="0" smtClean="0">
                <a:latin typeface="Arial" pitchFamily="34" charset="0"/>
                <a:cs typeface="Arial" pitchFamily="34" charset="0"/>
              </a:rPr>
              <a:t>Stooped over posture or kyphosis, also called a "dowager’s hump"</a:t>
            </a:r>
          </a:p>
        </p:txBody>
      </p:sp>
      <p:sp>
        <p:nvSpPr>
          <p:cNvPr id="4" name="Slide Number Placeholder 3"/>
          <p:cNvSpPr>
            <a:spLocks noGrp="1"/>
          </p:cNvSpPr>
          <p:nvPr>
            <p:ph type="sldNum" sz="quarter" idx="10"/>
          </p:nvPr>
        </p:nvSpPr>
        <p:spPr/>
        <p:txBody>
          <a:bodyPr/>
          <a:lstStyle/>
          <a:p>
            <a:fld id="{E020A93B-5C61-4F88-B0FD-38E1032B58F8}" type="slidenum">
              <a:rPr lang="en-US" smtClean="0"/>
              <a:pPr/>
              <a:t>32</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b="1" dirty="0" smtClean="0">
                <a:latin typeface="Arial" pitchFamily="34" charset="0"/>
                <a:cs typeface="Arial" pitchFamily="34" charset="0"/>
              </a:rPr>
              <a:t>The intertrochanteric fracture:</a:t>
            </a:r>
          </a:p>
          <a:p>
            <a:pPr lvl="1">
              <a:buFont typeface="Arial" pitchFamily="34" charset="0"/>
              <a:buChar char="•"/>
            </a:pPr>
            <a:r>
              <a:rPr lang="en-US" dirty="0" smtClean="0">
                <a:latin typeface="Arial" pitchFamily="34" charset="0"/>
                <a:cs typeface="Arial" pitchFamily="34" charset="0"/>
              </a:rPr>
              <a:t>common injury seen with low energy falls in the elderly.  </a:t>
            </a:r>
          </a:p>
          <a:p>
            <a:pPr>
              <a:buFont typeface="Arial" pitchFamily="34" charset="0"/>
              <a:buChar char="•"/>
            </a:pPr>
            <a:r>
              <a:rPr lang="en-US" dirty="0" smtClean="0">
                <a:latin typeface="Arial" pitchFamily="34" charset="0"/>
                <a:cs typeface="Arial" pitchFamily="34" charset="0"/>
              </a:rPr>
              <a:t>While isolated hip fractures may or may not be admitted by the trauma service, there are some improvement initiatives that will improve the overall surgical care of these patients. </a:t>
            </a:r>
          </a:p>
          <a:p>
            <a:pPr>
              <a:buFont typeface="Arial" pitchFamily="34" charset="0"/>
              <a:buChar char="•"/>
            </a:pPr>
            <a:r>
              <a:rPr lang="en-US" dirty="0" smtClean="0">
                <a:latin typeface="Arial" pitchFamily="34" charset="0"/>
                <a:cs typeface="Arial" pitchFamily="34" charset="0"/>
              </a:rPr>
              <a:t>Collaboration with the orthopedic  surgeons, anesthesia and the trauma program can decrease time in the emergency department, decrease the clearance for surgery process, decrease time to internal fixation, decrease length of stay in acute care, improve pain management and  discharge planning.   </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33</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Because of the osteoporosis, spondylosis  and compression fractures common in the elderly, particularly elderly women  it may be difficult to clinically and radiographicaly to clear C-spine.  </a:t>
            </a:r>
          </a:p>
          <a:p>
            <a:pPr>
              <a:buFont typeface="Arial" pitchFamily="34" charset="0"/>
              <a:buChar char="•"/>
            </a:pPr>
            <a:r>
              <a:rPr lang="en-US" dirty="0" smtClean="0">
                <a:latin typeface="Arial" pitchFamily="34" charset="0"/>
                <a:cs typeface="Arial" pitchFamily="34" charset="0"/>
              </a:rPr>
              <a:t>It is also often difficult to properly fit a cervical collar. </a:t>
            </a:r>
          </a:p>
          <a:p>
            <a:endParaRPr lang="en-US" dirty="0"/>
          </a:p>
        </p:txBody>
      </p:sp>
      <p:sp>
        <p:nvSpPr>
          <p:cNvPr id="4" name="Slide Number Placeholder 3"/>
          <p:cNvSpPr>
            <a:spLocks noGrp="1"/>
          </p:cNvSpPr>
          <p:nvPr>
            <p:ph type="sldNum" sz="quarter" idx="10"/>
          </p:nvPr>
        </p:nvSpPr>
        <p:spPr/>
        <p:txBody>
          <a:bodyPr/>
          <a:lstStyle/>
          <a:p>
            <a:fld id="{E020A93B-5C61-4F88-B0FD-38E1032B58F8}" type="slidenum">
              <a:rPr lang="en-US" smtClean="0"/>
              <a:pPr/>
              <a:t>34</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5538"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b="1" dirty="0" smtClean="0">
                <a:latin typeface="Arial" pitchFamily="34" charset="0"/>
                <a:cs typeface="Arial" pitchFamily="34" charset="0"/>
              </a:rPr>
              <a:t>Age Related Changes in the Endocrine System include</a:t>
            </a:r>
            <a:r>
              <a:rPr lang="en-US" dirty="0" smtClean="0">
                <a:latin typeface="Arial" pitchFamily="34" charset="0"/>
                <a:cs typeface="Arial" pitchFamily="34" charset="0"/>
              </a:rPr>
              <a:t>:</a:t>
            </a:r>
          </a:p>
          <a:p>
            <a:pPr>
              <a:buFont typeface="Arial" pitchFamily="34" charset="0"/>
              <a:buChar char="•"/>
            </a:pPr>
            <a:r>
              <a:rPr lang="en-US" dirty="0" smtClean="0">
                <a:latin typeface="Arial" pitchFamily="34" charset="0"/>
                <a:cs typeface="Arial" pitchFamily="34" charset="0"/>
              </a:rPr>
              <a:t>Insulin resistance which may prevent efficient conversion of glucose  into energy</a:t>
            </a:r>
          </a:p>
          <a:p>
            <a:pPr>
              <a:buFont typeface="Arial" pitchFamily="34" charset="0"/>
              <a:buChar char="•"/>
            </a:pPr>
            <a:r>
              <a:rPr lang="en-US" dirty="0" smtClean="0">
                <a:latin typeface="Arial" pitchFamily="34" charset="0"/>
                <a:cs typeface="Arial" pitchFamily="34" charset="0"/>
              </a:rPr>
              <a:t>A decrease in aldosterone and cortisol may affect immune and cardiovascular function</a:t>
            </a:r>
          </a:p>
          <a:p>
            <a:pPr>
              <a:buFont typeface="Arial" pitchFamily="34" charset="0"/>
              <a:buChar char="•"/>
            </a:pPr>
            <a:r>
              <a:rPr lang="en-US" dirty="0" smtClean="0">
                <a:latin typeface="Arial" pitchFamily="34" charset="0"/>
                <a:cs typeface="Arial" pitchFamily="34" charset="0"/>
              </a:rPr>
              <a:t>Hypothyroidism is common</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35</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b="1" dirty="0" smtClean="0">
                <a:latin typeface="Arial" pitchFamily="34" charset="0"/>
                <a:cs typeface="Arial" pitchFamily="34" charset="0"/>
              </a:rPr>
              <a:t>Increasing oxygen delivery requires:</a:t>
            </a:r>
          </a:p>
          <a:p>
            <a:pPr>
              <a:buFont typeface="Arial" pitchFamily="34" charset="0"/>
              <a:buChar char="•"/>
            </a:pPr>
            <a:r>
              <a:rPr lang="en-US" dirty="0" smtClean="0">
                <a:latin typeface="Arial" pitchFamily="34" charset="0"/>
                <a:cs typeface="Arial" pitchFamily="34" charset="0"/>
              </a:rPr>
              <a:t>Increased heart rate</a:t>
            </a:r>
          </a:p>
          <a:p>
            <a:pPr>
              <a:buFont typeface="Arial" pitchFamily="34" charset="0"/>
              <a:buChar char="•"/>
            </a:pPr>
            <a:r>
              <a:rPr lang="en-US" dirty="0" smtClean="0">
                <a:latin typeface="Arial" pitchFamily="34" charset="0"/>
                <a:cs typeface="Arial" pitchFamily="34" charset="0"/>
              </a:rPr>
              <a:t>Increased contractility</a:t>
            </a:r>
          </a:p>
          <a:p>
            <a:pPr>
              <a:buFont typeface="Arial" pitchFamily="34" charset="0"/>
              <a:buChar char="•"/>
            </a:pPr>
            <a:r>
              <a:rPr lang="en-US" dirty="0" smtClean="0">
                <a:latin typeface="Arial" pitchFamily="34" charset="0"/>
                <a:cs typeface="Arial" pitchFamily="34" charset="0"/>
              </a:rPr>
              <a:t>Optimal preload.</a:t>
            </a:r>
          </a:p>
          <a:p>
            <a:pPr>
              <a:buFont typeface="Arial" pitchFamily="34" charset="0"/>
              <a:buChar char="•"/>
            </a:pPr>
            <a:r>
              <a:rPr lang="en-US" dirty="0" smtClean="0">
                <a:latin typeface="Arial" pitchFamily="34" charset="0"/>
                <a:cs typeface="Arial" pitchFamily="34" charset="0"/>
              </a:rPr>
              <a:t>Optimal afterload (no hypertension or vasoconstriction)</a:t>
            </a:r>
          </a:p>
          <a:p>
            <a:pPr>
              <a:buFont typeface="Arial" pitchFamily="34" charset="0"/>
              <a:buChar char="•"/>
            </a:pPr>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The patient with a previous MI, with heart failure, taking beta blockers, may not be able to increase heart rate or contractility.</a:t>
            </a:r>
          </a:p>
          <a:p>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If the patient is in atrial fibrillation or has a ventricular pacemaker, there is the loss of atrial synchrony (atrial kick).</a:t>
            </a:r>
          </a:p>
          <a:p>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The elderly patient is also often dehydrated or has dependent edema sequestering fluid, both of which can decrease preload.</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36</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7625"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It is very important to continue pharmaceutical therapies.</a:t>
            </a:r>
          </a:p>
          <a:p>
            <a:pPr>
              <a:buFont typeface="Arial" pitchFamily="34" charset="0"/>
              <a:buChar char="•"/>
            </a:pPr>
            <a:r>
              <a:rPr lang="en-US" dirty="0" smtClean="0">
                <a:latin typeface="Arial" pitchFamily="34" charset="0"/>
                <a:cs typeface="Arial" pitchFamily="34" charset="0"/>
              </a:rPr>
              <a:t> Abrupt discontinuation of antiarrhythmics can result in atrial fibrillation with uncontrolled ventricular response.  </a:t>
            </a:r>
          </a:p>
          <a:p>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Abrupt discontinuation of antihypertensives, ACE inhibitors, Angiotensin Blockers, may lead to a hypertensive episode that is difficult to manage. This could be particularly harmful in a patient with an intracranial bleed.</a:t>
            </a:r>
          </a:p>
          <a:p>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If your patient has a pacemaker or an internal cardioverter/defibrillator, the device should be evaluated for proper function after the traumatic event.</a:t>
            </a:r>
          </a:p>
          <a:p>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If your patient is taking an anticoagulant for atrial fibrillation, prior valvular surgery, pulmonary embolus, DVT, then an evaluation of the risks and benefits of continuing or when to restart the m</a:t>
            </a:r>
            <a:r>
              <a:rPr lang="en-US" dirty="0" smtClean="0"/>
              <a:t>edication must be made.  </a:t>
            </a:r>
            <a:endParaRPr lang="en-US" dirty="0"/>
          </a:p>
        </p:txBody>
      </p:sp>
      <p:sp>
        <p:nvSpPr>
          <p:cNvPr id="4" name="Slide Number Placeholder 3"/>
          <p:cNvSpPr>
            <a:spLocks noGrp="1"/>
          </p:cNvSpPr>
          <p:nvPr>
            <p:ph type="sldNum" sz="quarter" idx="10"/>
          </p:nvPr>
        </p:nvSpPr>
        <p:spPr/>
        <p:txBody>
          <a:bodyPr/>
          <a:lstStyle/>
          <a:p>
            <a:fld id="{E020A93B-5C61-4F88-B0FD-38E1032B58F8}" type="slidenum">
              <a:rPr lang="en-US" smtClean="0"/>
              <a:pPr/>
              <a:t>37</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0725"/>
            <a:ext cx="4800600" cy="3600450"/>
          </a:xfrm>
        </p:spPr>
      </p:sp>
      <p:sp>
        <p:nvSpPr>
          <p:cNvPr id="3" name="Notes Placeholder 2"/>
          <p:cNvSpPr>
            <a:spLocks noGrp="1"/>
          </p:cNvSpPr>
          <p:nvPr>
            <p:ph type="body" idx="1"/>
          </p:nvPr>
        </p:nvSpPr>
        <p:spPr>
          <a:xfrm>
            <a:off x="975360" y="4640580"/>
            <a:ext cx="5364480" cy="4320540"/>
          </a:xfrm>
          <a:prstGeom prst="rect">
            <a:avLst/>
          </a:prstGeom>
        </p:spPr>
        <p:txBody>
          <a:bodyPr>
            <a:normAutofit lnSpcReduction="10000"/>
          </a:bodyPr>
          <a:lstStyle/>
          <a:p>
            <a:pPr>
              <a:buFont typeface="Arial" pitchFamily="34" charset="0"/>
              <a:buChar char="•"/>
            </a:pPr>
            <a:r>
              <a:rPr lang="en-US" dirty="0"/>
              <a:t>Some believe that age 70 alone should be a criteria for trauma team activation.</a:t>
            </a:r>
          </a:p>
          <a:p>
            <a:endParaRPr lang="en-US" dirty="0"/>
          </a:p>
          <a:p>
            <a:pPr>
              <a:buFont typeface="Arial" pitchFamily="34" charset="0"/>
              <a:buChar char="•"/>
            </a:pPr>
            <a:r>
              <a:rPr lang="en-US" dirty="0"/>
              <a:t>Others state that patients over the age of 60 years of old with multiple injuries or significant mechanism of injury should be a criteria for the highest level of trauma activation.</a:t>
            </a:r>
          </a:p>
          <a:p>
            <a:endParaRPr lang="en-US" dirty="0"/>
          </a:p>
          <a:p>
            <a:pPr>
              <a:buFont typeface="Arial" pitchFamily="34" charset="0"/>
              <a:buChar char="•"/>
            </a:pPr>
            <a:r>
              <a:rPr lang="en-US" dirty="0"/>
              <a:t>The CDC Field Triage  addresses age only after physiologic criteria, major mechanism criteria and fairly minor mechanism criteria and then  at the fourth level of the decision tree, suggests  “contact Medical Control and consider transport to trauma center.”</a:t>
            </a:r>
          </a:p>
          <a:p>
            <a:endParaRPr lang="en-US" dirty="0"/>
          </a:p>
          <a:p>
            <a:r>
              <a:rPr lang="en-US" b="1" dirty="0"/>
              <a:t>Normal Presenting Vital Signs are often unreliable:</a:t>
            </a:r>
          </a:p>
          <a:p>
            <a:pPr>
              <a:buFont typeface="Arial" pitchFamily="34" charset="0"/>
              <a:buChar char="•"/>
            </a:pPr>
            <a:r>
              <a:rPr lang="en-US" dirty="0"/>
              <a:t>Vital signs on presentation are less predictive of mortality in geriatric blunt trauma victims. </a:t>
            </a:r>
          </a:p>
          <a:p>
            <a:pPr>
              <a:buFont typeface="Arial" pitchFamily="34" charset="0"/>
              <a:buChar char="•"/>
            </a:pPr>
            <a:r>
              <a:rPr lang="en-US" dirty="0"/>
              <a:t>The elderly are often hypertensive and thus a normal BP may represent a relative hypotension that may be under appreciated</a:t>
            </a:r>
          </a:p>
          <a:p>
            <a:pPr>
              <a:buFont typeface="Arial" pitchFamily="34" charset="0"/>
              <a:buChar char="•"/>
            </a:pPr>
            <a:r>
              <a:rPr lang="en-US" dirty="0"/>
              <a:t>Geriatric blunt trauma patients warrant increased vigilance despite normal vital signs on presentation. </a:t>
            </a:r>
          </a:p>
          <a:p>
            <a:pPr>
              <a:buFont typeface="Arial" pitchFamily="34" charset="0"/>
              <a:buChar char="•"/>
            </a:pPr>
            <a:r>
              <a:rPr lang="en-US" dirty="0"/>
              <a:t>New trauma triage set points of HR 90 or SBP 110 mm Hg should be considered in the geriatric blunt trauma patients.</a:t>
            </a:r>
          </a:p>
        </p:txBody>
      </p:sp>
      <p:sp>
        <p:nvSpPr>
          <p:cNvPr id="4" name="Slide Number Placeholder 3"/>
          <p:cNvSpPr>
            <a:spLocks noGrp="1"/>
          </p:cNvSpPr>
          <p:nvPr>
            <p:ph type="sldNum" sz="quarter" idx="10"/>
          </p:nvPr>
        </p:nvSpPr>
        <p:spPr/>
        <p:txBody>
          <a:bodyPr/>
          <a:lstStyle/>
          <a:p>
            <a:fld id="{E020A93B-5C61-4F88-B0FD-38E1032B58F8}" type="slidenum">
              <a:rPr lang="en-US" smtClean="0"/>
              <a:pPr/>
              <a:t>38</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An alternative to the pulmonary artery catheter (PAC) that has been  mentioned in the literature is BEAT (Bedside Echocardiographic Assessment in Trauma). </a:t>
            </a:r>
          </a:p>
          <a:p>
            <a:pPr>
              <a:buFont typeface="Arial" pitchFamily="34" charset="0"/>
              <a:buChar char="•"/>
            </a:pPr>
            <a:r>
              <a:rPr lang="en-US" dirty="0" smtClean="0">
                <a:latin typeface="Arial" pitchFamily="34" charset="0"/>
                <a:cs typeface="Arial" pitchFamily="34" charset="0"/>
              </a:rPr>
              <a:t>There is significant correlation between the  Cardiac Index and CVP as derived from the Echocardiogram and measured from the PAC.</a:t>
            </a:r>
          </a:p>
          <a:p>
            <a:endParaRPr lang="en-US" dirty="0"/>
          </a:p>
        </p:txBody>
      </p:sp>
      <p:sp>
        <p:nvSpPr>
          <p:cNvPr id="4" name="Slide Number Placeholder 3"/>
          <p:cNvSpPr>
            <a:spLocks noGrp="1"/>
          </p:cNvSpPr>
          <p:nvPr>
            <p:ph type="sldNum" sz="quarter" idx="10"/>
          </p:nvPr>
        </p:nvSpPr>
        <p:spPr/>
        <p:txBody>
          <a:bodyPr/>
          <a:lstStyle/>
          <a:p>
            <a:fld id="{E020A93B-5C61-4F88-B0FD-38E1032B58F8}" type="slidenum">
              <a:rPr lang="en-US" smtClean="0"/>
              <a:pPr/>
              <a:t>39</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dirty="0" smtClean="0"/>
              <a:t>While we will be discussing many issues in the care of this very special population, you will notice a common thread throughout the presentation that relates back to these objectives.</a:t>
            </a:r>
            <a:endParaRPr lang="en-US" dirty="0"/>
          </a:p>
        </p:txBody>
      </p:sp>
      <p:sp>
        <p:nvSpPr>
          <p:cNvPr id="4" name="Slide Number Placeholder 3"/>
          <p:cNvSpPr>
            <a:spLocks noGrp="1"/>
          </p:cNvSpPr>
          <p:nvPr>
            <p:ph type="sldNum" sz="quarter" idx="10"/>
          </p:nvPr>
        </p:nvSpPr>
        <p:spPr/>
        <p:txBody>
          <a:bodyPr/>
          <a:lstStyle/>
          <a:p>
            <a:fld id="{E020A93B-5C61-4F88-B0FD-38E1032B58F8}" type="slidenum">
              <a:rPr lang="en-US" smtClean="0"/>
              <a:pPr/>
              <a:t>4</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6663"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Moderate resuscitation approaches, especially in the elderly, may increase survival in trauma patients. </a:t>
            </a:r>
          </a:p>
          <a:p>
            <a:pPr>
              <a:buFont typeface="Arial" pitchFamily="34" charset="0"/>
              <a:buChar char="•"/>
            </a:pPr>
            <a:r>
              <a:rPr lang="en-US" dirty="0" smtClean="0">
                <a:latin typeface="Arial" pitchFamily="34" charset="0"/>
                <a:cs typeface="Arial" pitchFamily="34" charset="0"/>
              </a:rPr>
              <a:t>Excessive fluid resuscitation should be avoided in the ED and when required, operative intervention or ICU admission should be considered.</a:t>
            </a:r>
          </a:p>
          <a:p>
            <a:endParaRPr lang="en-US" dirty="0" smtClean="0"/>
          </a:p>
        </p:txBody>
      </p:sp>
      <p:sp>
        <p:nvSpPr>
          <p:cNvPr id="4" name="Slide Number Placeholder 3"/>
          <p:cNvSpPr>
            <a:spLocks noGrp="1"/>
          </p:cNvSpPr>
          <p:nvPr>
            <p:ph type="sldNum" sz="quarter" idx="10"/>
          </p:nvPr>
        </p:nvSpPr>
        <p:spPr/>
        <p:txBody>
          <a:bodyPr/>
          <a:lstStyle/>
          <a:p>
            <a:fld id="{E020A93B-5C61-4F88-B0FD-38E1032B58F8}" type="slidenum">
              <a:rPr lang="en-US" smtClean="0"/>
              <a:pPr/>
              <a:t>40</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dirty="0" smtClean="0">
                <a:latin typeface="Arial" pitchFamily="34" charset="0"/>
                <a:cs typeface="Arial" pitchFamily="34" charset="0"/>
              </a:rPr>
              <a:t>These 3 situations create major challenges for trauma centers and are increasingly present in the elderly trauma population.</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41</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This picture was taken of a back board that had just been used to transport an</a:t>
            </a:r>
            <a:r>
              <a:rPr lang="en-US" baseline="0" dirty="0" smtClean="0">
                <a:latin typeface="Arial" pitchFamily="34" charset="0"/>
                <a:cs typeface="Arial" pitchFamily="34" charset="0"/>
              </a:rPr>
              <a:t> elderly patient with a scalp laceration who was on warfarin</a:t>
            </a:r>
            <a:r>
              <a:rPr lang="en-US" dirty="0" smtClean="0">
                <a:latin typeface="Arial" pitchFamily="34" charset="0"/>
                <a:cs typeface="Arial" pitchFamily="34" charset="0"/>
              </a:rPr>
              <a:t> (Coumadin) and had an INR  of 3.  </a:t>
            </a:r>
          </a:p>
          <a:p>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The medics were also reminded that a pressure dressing does not take the place of direct pressure.</a:t>
            </a:r>
            <a:endParaRPr lang="en-US" baseline="0"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It is not unusual for an elderly patient to arrive at the Emergency Department Triage desk complaining of a fall, a syncopal episode, dizziness, headache. </a:t>
            </a:r>
          </a:p>
          <a:p>
            <a:pPr>
              <a:buFont typeface="Arial" pitchFamily="34" charset="0"/>
              <a:buChar char="•"/>
            </a:pPr>
            <a:r>
              <a:rPr lang="en-US" dirty="0" smtClean="0">
                <a:latin typeface="Arial" pitchFamily="34" charset="0"/>
                <a:cs typeface="Arial" pitchFamily="34" charset="0"/>
              </a:rPr>
              <a:t>The spouse may tell you that the patient is “acting funny”, “not themselves”.  </a:t>
            </a:r>
          </a:p>
          <a:p>
            <a:pPr>
              <a:buFont typeface="Arial" pitchFamily="34" charset="0"/>
              <a:buChar char="•"/>
            </a:pPr>
            <a:r>
              <a:rPr lang="en-US" dirty="0" smtClean="0">
                <a:latin typeface="Arial" pitchFamily="34" charset="0"/>
                <a:cs typeface="Arial" pitchFamily="34" charset="0"/>
              </a:rPr>
              <a:t>In each of these cases specifically trying to determine if the patient fell, not just this day but in the past 7-10 days or so and if the patient takes any anticoagulant or antiplatelet medication is vitally important.</a:t>
            </a:r>
            <a:endParaRPr lang="en-US" baseline="0"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42</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dirty="0" smtClean="0">
                <a:latin typeface="Arial" pitchFamily="34" charset="0"/>
                <a:cs typeface="Arial" pitchFamily="34" charset="0"/>
              </a:rPr>
              <a:t>There have been many studies in the correlation of mortality from traumatic intracranial hemorrhage and warfarin.</a:t>
            </a:r>
          </a:p>
          <a:p>
            <a:pPr lvl="1">
              <a:buFont typeface="Arial" pitchFamily="34" charset="0"/>
              <a:buChar char="•"/>
            </a:pPr>
            <a:r>
              <a:rPr lang="en-US" dirty="0" smtClean="0">
                <a:latin typeface="Arial" pitchFamily="34" charset="0"/>
                <a:cs typeface="Arial" pitchFamily="34" charset="0"/>
              </a:rPr>
              <a:t>Increased mortality is seen at age 60 years in patients who sustained a TBI in a MVC, despite no difference in Injury Severity Score and a decrease in crash severity.</a:t>
            </a:r>
          </a:p>
          <a:p>
            <a:endParaRPr lang="en-US" dirty="0" smtClean="0">
              <a:latin typeface="Arial" pitchFamily="34" charset="0"/>
              <a:cs typeface="Arial" pitchFamily="34" charset="0"/>
            </a:endParaRPr>
          </a:p>
          <a:p>
            <a:pPr>
              <a:spcBef>
                <a:spcPts val="0"/>
              </a:spcBef>
              <a:buFont typeface="Arial" pitchFamily="34" charset="0"/>
              <a:buChar char="•"/>
            </a:pPr>
            <a:r>
              <a:rPr lang="en-US" dirty="0" smtClean="0">
                <a:latin typeface="Arial" pitchFamily="34" charset="0"/>
                <a:cs typeface="Arial" pitchFamily="34" charset="0"/>
              </a:rPr>
              <a:t>Patients on anticoagulation or antiplatelet  therapy suffering minor head trauma, with GCS 15,  have a high incidence of intracranial hemorrhage. </a:t>
            </a:r>
          </a:p>
          <a:p>
            <a:pPr>
              <a:spcBef>
                <a:spcPts val="0"/>
              </a:spcBef>
              <a:buFont typeface="Arial" pitchFamily="34" charset="0"/>
              <a:buChar char="•"/>
            </a:pPr>
            <a:r>
              <a:rPr lang="en-US" dirty="0" smtClean="0">
                <a:latin typeface="Arial" pitchFamily="34" charset="0"/>
                <a:cs typeface="Arial" pitchFamily="34" charset="0"/>
              </a:rPr>
              <a:t>The frequency of positive head CTs in one study was 41 of 141 (29%).</a:t>
            </a:r>
          </a:p>
          <a:p>
            <a:pPr>
              <a:spcBef>
                <a:spcPts val="0"/>
              </a:spcBef>
              <a:buFont typeface="Arial" pitchFamily="34" charset="0"/>
              <a:buChar char="•"/>
            </a:pPr>
            <a:r>
              <a:rPr lang="en-US" dirty="0" smtClean="0">
                <a:latin typeface="Arial" pitchFamily="34" charset="0"/>
                <a:cs typeface="Arial" pitchFamily="34" charset="0"/>
              </a:rPr>
              <a:t>LOC was a statistically significant predictor of a positive CT result.</a:t>
            </a:r>
          </a:p>
          <a:p>
            <a:pPr>
              <a:spcBef>
                <a:spcPts val="0"/>
              </a:spcBef>
              <a:buFont typeface="Arial" pitchFamily="34" charset="0"/>
              <a:buChar char="•"/>
            </a:pPr>
            <a:r>
              <a:rPr lang="en-US" dirty="0" smtClean="0">
                <a:latin typeface="Arial" pitchFamily="34" charset="0"/>
                <a:cs typeface="Arial" pitchFamily="34" charset="0"/>
              </a:rPr>
              <a:t>Positive head CTs almost always led to a change in clinical management.  </a:t>
            </a:r>
          </a:p>
          <a:p>
            <a:pPr>
              <a:spcBef>
                <a:spcPts val="0"/>
              </a:spcBef>
              <a:buFont typeface="Arial" pitchFamily="34" charset="0"/>
              <a:buChar char="•"/>
            </a:pPr>
            <a:r>
              <a:rPr lang="en-US" dirty="0" smtClean="0">
                <a:latin typeface="Arial" pitchFamily="34" charset="0"/>
                <a:cs typeface="Arial" pitchFamily="34" charset="0"/>
              </a:rPr>
              <a:t>There was no statistically significant difference</a:t>
            </a:r>
          </a:p>
          <a:p>
            <a:pPr>
              <a:spcBef>
                <a:spcPts val="0"/>
              </a:spcBef>
            </a:pPr>
            <a:r>
              <a:rPr lang="en-US" dirty="0" smtClean="0">
                <a:latin typeface="Arial" pitchFamily="34" charset="0"/>
                <a:cs typeface="Arial" pitchFamily="34" charset="0"/>
              </a:rPr>
              <a:t>between antiplatelet versus anticoagulant usage and a positive CT result.</a:t>
            </a:r>
          </a:p>
          <a:p>
            <a:endParaRPr lang="en-US"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43</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b="1" u="sng" dirty="0" smtClean="0">
                <a:latin typeface="Arial" pitchFamily="34" charset="0"/>
                <a:cs typeface="Arial" pitchFamily="34" charset="0"/>
              </a:rPr>
              <a:t>Caution</a:t>
            </a:r>
          </a:p>
          <a:p>
            <a:pPr>
              <a:buFont typeface="Arial" pitchFamily="34" charset="0"/>
              <a:buChar char="•"/>
            </a:pPr>
            <a:r>
              <a:rPr lang="en-US" dirty="0" smtClean="0">
                <a:solidFill>
                  <a:srgbClr val="FF0000"/>
                </a:solidFill>
                <a:latin typeface="Arial" pitchFamily="34" charset="0"/>
                <a:cs typeface="Arial" pitchFamily="34" charset="0"/>
              </a:rPr>
              <a:t>Neither the initial GCS nor INR in anticoagulated trauma patients reliably identifies patients with ICH. </a:t>
            </a:r>
          </a:p>
          <a:p>
            <a:pPr>
              <a:buFont typeface="Arial" pitchFamily="34" charset="0"/>
              <a:buChar char="•"/>
            </a:pPr>
            <a:r>
              <a:rPr lang="en-US" dirty="0" smtClean="0">
                <a:latin typeface="Arial" pitchFamily="34" charset="0"/>
                <a:cs typeface="Arial" pitchFamily="34" charset="0"/>
              </a:rPr>
              <a:t>Rapid confirmation of ICH with expedited head CT scan combined with prompt reversal of warfarin anticoagulation with fresh frozen plasma decreases ICH progression and reduces mortality</a:t>
            </a:r>
          </a:p>
          <a:p>
            <a:r>
              <a:rPr lang="en-US" b="1" u="sng" dirty="0" smtClean="0">
                <a:latin typeface="Arial" pitchFamily="34" charset="0"/>
                <a:cs typeface="Arial" pitchFamily="34" charset="0"/>
              </a:rPr>
              <a:t>Triage Process</a:t>
            </a:r>
          </a:p>
          <a:p>
            <a:pPr>
              <a:buFont typeface="Arial" pitchFamily="34" charset="0"/>
              <a:buChar char="•"/>
            </a:pPr>
            <a:r>
              <a:rPr lang="en-US" dirty="0" smtClean="0">
                <a:latin typeface="Arial" pitchFamily="34" charset="0"/>
                <a:cs typeface="Arial" pitchFamily="34" charset="0"/>
              </a:rPr>
              <a:t>We must recognize that </a:t>
            </a:r>
            <a:r>
              <a:rPr lang="en-US" b="1" dirty="0" smtClean="0">
                <a:latin typeface="Arial" pitchFamily="34" charset="0"/>
                <a:cs typeface="Arial" pitchFamily="34" charset="0"/>
              </a:rPr>
              <a:t>any </a:t>
            </a:r>
            <a:r>
              <a:rPr lang="en-US" dirty="0" smtClean="0">
                <a:latin typeface="Arial" pitchFamily="34" charset="0"/>
                <a:cs typeface="Arial" pitchFamily="34" charset="0"/>
              </a:rPr>
              <a:t>patient with a known </a:t>
            </a:r>
            <a:r>
              <a:rPr lang="en-US" i="1" dirty="0" smtClean="0">
                <a:latin typeface="Arial" pitchFamily="34" charset="0"/>
                <a:cs typeface="Arial" pitchFamily="34" charset="0"/>
              </a:rPr>
              <a:t>or suspected</a:t>
            </a:r>
            <a:r>
              <a:rPr lang="en-US" dirty="0" smtClean="0">
                <a:latin typeface="Arial" pitchFamily="34" charset="0"/>
                <a:cs typeface="Arial" pitchFamily="34" charset="0"/>
              </a:rPr>
              <a:t> TBI who was taking warfarin is at risk. </a:t>
            </a:r>
          </a:p>
          <a:p>
            <a:pPr>
              <a:buFont typeface="Arial" pitchFamily="34" charset="0"/>
              <a:buChar char="•"/>
            </a:pPr>
            <a:r>
              <a:rPr lang="en-US" dirty="0" smtClean="0">
                <a:latin typeface="Arial" pitchFamily="34" charset="0"/>
                <a:cs typeface="Arial" pitchFamily="34" charset="0"/>
              </a:rPr>
              <a:t>If the initial GCS was &lt;14, then a full trauma team activation is called. This gives the patient priority lab processing and immediate access to the CT scan</a:t>
            </a:r>
          </a:p>
          <a:p>
            <a:pPr>
              <a:buFont typeface="Arial" pitchFamily="34" charset="0"/>
              <a:buChar char="•"/>
            </a:pPr>
            <a:r>
              <a:rPr lang="en-US" dirty="0" smtClean="0">
                <a:latin typeface="Arial" pitchFamily="34" charset="0"/>
                <a:cs typeface="Arial" pitchFamily="34" charset="0"/>
              </a:rPr>
              <a:t>If the GCS is 14 or 15, implement some type of Stat ED consult or develop some kind of a “Code RED”, ensuring that an ED physician sees the patient immediately. </a:t>
            </a:r>
          </a:p>
          <a:p>
            <a:endParaRPr lang="en-US" dirty="0" smtClean="0">
              <a:latin typeface="Arial" pitchFamily="34" charset="0"/>
              <a:cs typeface="Arial" pitchFamily="34" charset="0"/>
            </a:endParaRPr>
          </a:p>
          <a:p>
            <a:r>
              <a:rPr lang="en-US" b="1" dirty="0" smtClean="0">
                <a:latin typeface="Arial" pitchFamily="34" charset="0"/>
                <a:cs typeface="Arial" pitchFamily="34" charset="0"/>
              </a:rPr>
              <a:t>Bottom line: Patients with any head trauma and an elevated INR are a walking time bomb. They need prompt assessment and reversal of their anticoagulation if indicated. </a:t>
            </a:r>
            <a:endParaRPr lang="en-US"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44</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A growing number of adults, usually elderly, are taking </a:t>
            </a:r>
            <a:r>
              <a:rPr lang="en-US" b="1" dirty="0" smtClean="0">
                <a:latin typeface="Arial" pitchFamily="34" charset="0"/>
                <a:cs typeface="Arial" pitchFamily="34" charset="0"/>
              </a:rPr>
              <a:t>Coumadin </a:t>
            </a:r>
            <a:r>
              <a:rPr lang="en-US" dirty="0" smtClean="0">
                <a:latin typeface="Arial" pitchFamily="34" charset="0"/>
                <a:cs typeface="Arial" pitchFamily="34" charset="0"/>
              </a:rPr>
              <a:t>(warfarin) to manage chronic medical conditions or deep venous thrombosis. </a:t>
            </a:r>
          </a:p>
          <a:p>
            <a:pPr>
              <a:buFont typeface="Arial" pitchFamily="34" charset="0"/>
              <a:buChar char="•"/>
            </a:pPr>
            <a:r>
              <a:rPr lang="en-US" dirty="0" smtClean="0">
                <a:latin typeface="Arial" pitchFamily="34" charset="0"/>
                <a:cs typeface="Arial" pitchFamily="34" charset="0"/>
              </a:rPr>
              <a:t>While warfarin is a very useful drug for these problems, it is notoriously difficult to maintain tight control of INR. </a:t>
            </a:r>
          </a:p>
          <a:p>
            <a:pPr>
              <a:buFont typeface="Arial" pitchFamily="34" charset="0"/>
              <a:buChar char="•"/>
            </a:pPr>
            <a:r>
              <a:rPr lang="en-US" dirty="0" smtClean="0">
                <a:latin typeface="Arial" pitchFamily="34" charset="0"/>
                <a:cs typeface="Arial" pitchFamily="34" charset="0"/>
              </a:rPr>
              <a:t>If an individual on warfarin is involved in a fall or vehicular crash, bleeding complications can become life-threatening. </a:t>
            </a:r>
          </a:p>
          <a:p>
            <a:pPr>
              <a:buFont typeface="Arial" pitchFamily="34" charset="0"/>
              <a:buChar char="•"/>
            </a:pPr>
            <a:r>
              <a:rPr lang="en-US" dirty="0" smtClean="0">
                <a:latin typeface="Arial" pitchFamily="34" charset="0"/>
                <a:cs typeface="Arial" pitchFamily="34" charset="0"/>
              </a:rPr>
              <a:t>Studies have shown that mortality more than doubles in elderly patients who are admitted awake after just falling from standing.</a:t>
            </a:r>
          </a:p>
          <a:p>
            <a:r>
              <a:rPr lang="en-US" dirty="0" smtClean="0">
                <a:latin typeface="Arial" pitchFamily="34" charset="0"/>
                <a:cs typeface="Arial" pitchFamily="34" charset="0"/>
              </a:rPr>
              <a:t>The key is to rapidly reverse an elevated INR.</a:t>
            </a: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45</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b="1" dirty="0" smtClean="0">
                <a:latin typeface="Arial" pitchFamily="34" charset="0"/>
                <a:cs typeface="Arial" pitchFamily="34" charset="0"/>
              </a:rPr>
              <a:t>PCC has been used primarily in Europe and is emerging in the US</a:t>
            </a:r>
          </a:p>
          <a:p>
            <a:pPr>
              <a:buFont typeface="Arial" pitchFamily="34" charset="0"/>
              <a:buChar char="•"/>
            </a:pPr>
            <a:r>
              <a:rPr lang="en-US" dirty="0" smtClean="0">
                <a:latin typeface="Arial" pitchFamily="34" charset="0"/>
                <a:cs typeface="Arial" pitchFamily="34" charset="0"/>
              </a:rPr>
              <a:t>PCC appears to be a safe and effective alternative to FFP and provides rapid reversal of INR in patients on vitamin K antagonist therapy. </a:t>
            </a:r>
          </a:p>
          <a:p>
            <a:pPr>
              <a:buFont typeface="Arial" pitchFamily="34" charset="0"/>
              <a:buChar char="•"/>
            </a:pPr>
            <a:r>
              <a:rPr lang="en-US" dirty="0" smtClean="0">
                <a:latin typeface="Arial" pitchFamily="34" charset="0"/>
                <a:cs typeface="Arial" pitchFamily="34" charset="0"/>
              </a:rPr>
              <a:t>These agents may be advantageous compared to FFP in patients with volume restrictions. </a:t>
            </a:r>
          </a:p>
          <a:p>
            <a:r>
              <a:rPr lang="en-US" b="1" u="sng" dirty="0" smtClean="0">
                <a:latin typeface="Arial" pitchFamily="34" charset="0"/>
                <a:cs typeface="Arial" pitchFamily="34" charset="0"/>
              </a:rPr>
              <a:t>More Research is Needed:</a:t>
            </a:r>
          </a:p>
          <a:p>
            <a:pPr>
              <a:buFont typeface="Arial" pitchFamily="34" charset="0"/>
              <a:buChar char="•"/>
            </a:pPr>
            <a:r>
              <a:rPr lang="en-US" dirty="0" smtClean="0">
                <a:latin typeface="Arial" pitchFamily="34" charset="0"/>
                <a:cs typeface="Arial" pitchFamily="34" charset="0"/>
              </a:rPr>
              <a:t>Comparative trials are needed to compare the various PCC products, FPP, and recombinant factor VIIa with regard to clinically significant outcomes such as hemostatic effect.</a:t>
            </a:r>
          </a:p>
          <a:p>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In those studies in which PCCs were compared with FFP, PCCs were found more effective in shortening the time to INR correction and were associated with a low risk of thrombotic adverse events.</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46</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Factor VIIa provides a cost-efficient option to effectively correct coagulopathy in patients with traumatic brain injury undergoing emergent craniotomy. </a:t>
            </a:r>
          </a:p>
          <a:p>
            <a:pPr>
              <a:buFont typeface="Arial" pitchFamily="34" charset="0"/>
              <a:buChar char="•"/>
            </a:pPr>
            <a:r>
              <a:rPr lang="en-US" dirty="0" smtClean="0">
                <a:latin typeface="Arial" pitchFamily="34" charset="0"/>
                <a:cs typeface="Arial" pitchFamily="34" charset="0"/>
              </a:rPr>
              <a:t>In addition, the use of rFVIIa is associated with decreased transfusion of PRBC and plasma and decreased transfusion-related hospital costs in this population.</a:t>
            </a:r>
          </a:p>
          <a:p>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Reversal of warfarin using FFP and Vitamin K takes time and may delay neurosurgical procedures, thus the reason for using recombinant Factor VIIa.</a:t>
            </a:r>
          </a:p>
          <a:p>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Relative contraindications to Factor VIIa administration include  patients with:</a:t>
            </a:r>
          </a:p>
          <a:p>
            <a:pPr lvl="1">
              <a:buFont typeface="Arial" pitchFamily="34" charset="0"/>
              <a:buChar char="•"/>
            </a:pPr>
            <a:r>
              <a:rPr lang="en-US" dirty="0" smtClean="0">
                <a:latin typeface="Arial" pitchFamily="34" charset="0"/>
                <a:cs typeface="Arial" pitchFamily="34" charset="0"/>
              </a:rPr>
              <a:t>DVT</a:t>
            </a:r>
          </a:p>
          <a:p>
            <a:pPr lvl="1">
              <a:buFont typeface="Arial" pitchFamily="34" charset="0"/>
              <a:buChar char="•"/>
            </a:pPr>
            <a:r>
              <a:rPr lang="en-US" dirty="0" smtClean="0">
                <a:latin typeface="Arial" pitchFamily="34" charset="0"/>
                <a:cs typeface="Arial" pitchFamily="34" charset="0"/>
              </a:rPr>
              <a:t>PE</a:t>
            </a:r>
          </a:p>
          <a:p>
            <a:pPr lvl="1">
              <a:buFont typeface="Arial" pitchFamily="34" charset="0"/>
              <a:buChar char="•"/>
            </a:pPr>
            <a:r>
              <a:rPr lang="en-US" dirty="0" smtClean="0">
                <a:latin typeface="Arial" pitchFamily="34" charset="0"/>
                <a:cs typeface="Arial" pitchFamily="34" charset="0"/>
              </a:rPr>
              <a:t>MI</a:t>
            </a:r>
          </a:p>
          <a:p>
            <a:pPr lvl="1">
              <a:buFont typeface="Arial" pitchFamily="34" charset="0"/>
              <a:buChar char="•"/>
            </a:pPr>
            <a:r>
              <a:rPr lang="en-US" dirty="0" smtClean="0">
                <a:latin typeface="Arial" pitchFamily="34" charset="0"/>
                <a:cs typeface="Arial" pitchFamily="34" charset="0"/>
              </a:rPr>
              <a:t>CVA</a:t>
            </a:r>
          </a:p>
          <a:p>
            <a:pPr lvl="1"/>
            <a:r>
              <a:rPr lang="en-US" dirty="0" smtClean="0">
                <a:latin typeface="Arial" pitchFamily="34" charset="0"/>
                <a:cs typeface="Arial" pitchFamily="34" charset="0"/>
              </a:rPr>
              <a:t>Within last 30 days prior to event or who are pregnant</a:t>
            </a:r>
          </a:p>
          <a:p>
            <a:pPr lvl="1"/>
            <a:endParaRPr lang="en-US" dirty="0" smtClean="0">
              <a:latin typeface="Arial" pitchFamily="34" charset="0"/>
              <a:cs typeface="Arial" pitchFamily="34" charset="0"/>
            </a:endParaRPr>
          </a:p>
          <a:p>
            <a:pPr>
              <a:buFont typeface="Arial" pitchFamily="34" charset="0"/>
              <a:buChar char="•"/>
            </a:pP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47</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First, recognize that </a:t>
            </a:r>
            <a:r>
              <a:rPr lang="en-US" b="1" dirty="0" smtClean="0">
                <a:latin typeface="Arial" pitchFamily="34" charset="0"/>
                <a:cs typeface="Arial" pitchFamily="34" charset="0"/>
              </a:rPr>
              <a:t>any </a:t>
            </a:r>
            <a:r>
              <a:rPr lang="en-US" dirty="0" smtClean="0">
                <a:latin typeface="Arial" pitchFamily="34" charset="0"/>
                <a:cs typeface="Arial" pitchFamily="34" charset="0"/>
              </a:rPr>
              <a:t>patient with a known </a:t>
            </a:r>
            <a:r>
              <a:rPr lang="en-US" i="1" dirty="0" smtClean="0">
                <a:latin typeface="Arial" pitchFamily="34" charset="0"/>
                <a:cs typeface="Arial" pitchFamily="34" charset="0"/>
              </a:rPr>
              <a:t>or suspected</a:t>
            </a:r>
            <a:r>
              <a:rPr lang="en-US" dirty="0" smtClean="0">
                <a:latin typeface="Arial" pitchFamily="34" charset="0"/>
                <a:cs typeface="Arial" pitchFamily="34" charset="0"/>
              </a:rPr>
              <a:t> TBI who was taking warfarin is  at risk. </a:t>
            </a:r>
          </a:p>
          <a:p>
            <a:pPr>
              <a:buFont typeface="Arial" pitchFamily="34" charset="0"/>
              <a:buChar char="•"/>
            </a:pPr>
            <a:r>
              <a:rPr lang="en-US" dirty="0" smtClean="0">
                <a:latin typeface="Arial" pitchFamily="34" charset="0"/>
                <a:cs typeface="Arial" pitchFamily="34" charset="0"/>
              </a:rPr>
              <a:t>If the initial GCS was &lt;14, then a full trauma team activation is called. This gives the patient priority lab processing and immediate access to the CT scan. In addition, 2 units of thawed plasma are administered immediately while in the resuscitation room. </a:t>
            </a:r>
            <a:r>
              <a:rPr lang="en-US" b="1" dirty="0" smtClean="0">
                <a:solidFill>
                  <a:srgbClr val="FF0000"/>
                </a:solidFill>
                <a:latin typeface="Arial" pitchFamily="34" charset="0"/>
                <a:cs typeface="Arial" pitchFamily="34" charset="0"/>
              </a:rPr>
              <a:t>The FFP is given no matter what the INR.  </a:t>
            </a:r>
          </a:p>
          <a:p>
            <a:pPr>
              <a:buFont typeface="Arial" pitchFamily="34" charset="0"/>
              <a:buChar char="•"/>
            </a:pPr>
            <a:r>
              <a:rPr lang="en-US" dirty="0" smtClean="0">
                <a:latin typeface="Arial" pitchFamily="34" charset="0"/>
                <a:cs typeface="Arial" pitchFamily="34" charset="0"/>
              </a:rPr>
              <a:t>If the head CT is negative, plasma is stopped.</a:t>
            </a:r>
          </a:p>
          <a:p>
            <a:pPr>
              <a:buFont typeface="Arial" pitchFamily="34" charset="0"/>
              <a:buChar char="•"/>
            </a:pPr>
            <a:r>
              <a:rPr lang="en-US" dirty="0" smtClean="0">
                <a:latin typeface="Arial" pitchFamily="34" charset="0"/>
                <a:cs typeface="Arial" pitchFamily="34" charset="0"/>
              </a:rPr>
              <a:t>For patients with a GCS of 14 or 15, a “Code RED” or stat ED consult is called, ensuring that an ED physician sees the patient immediately. A point of care INR is drawn and the patient is sent for stat head CT. If the head CT is negative with INR&gt;2.5, the patient is admitted for observation and a repeat head CT is obtained 12 hours later. </a:t>
            </a:r>
            <a:r>
              <a:rPr lang="en-US" b="1" dirty="0" smtClean="0">
                <a:solidFill>
                  <a:srgbClr val="FF0000"/>
                </a:solidFill>
                <a:latin typeface="Arial" pitchFamily="34" charset="0"/>
                <a:cs typeface="Arial" pitchFamily="34" charset="0"/>
              </a:rPr>
              <a:t>Caution: We have seen patients develop delayed hemorrhage when they have high INR.</a:t>
            </a:r>
          </a:p>
          <a:p>
            <a:pPr>
              <a:buFont typeface="Arial" pitchFamily="34" charset="0"/>
              <a:buChar char="•"/>
            </a:pPr>
            <a:r>
              <a:rPr lang="en-US" dirty="0" smtClean="0">
                <a:latin typeface="Arial" pitchFamily="34" charset="0"/>
                <a:cs typeface="Arial" pitchFamily="34" charset="0"/>
              </a:rPr>
              <a:t>Apply a restrictive set of criteria to determine if a patient may go home from the ED, which causes us to admit most for observation. And if they do have a positive CT,  consult NS and begin Vit K and FFP or PCC infusions.  Also may consider VII.</a:t>
            </a:r>
          </a:p>
          <a:p>
            <a:endParaRPr lang="en-US"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48</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5063"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b="1" dirty="0" smtClean="0"/>
              <a:t>Clopidogrel (Plavix) </a:t>
            </a:r>
            <a:r>
              <a:rPr lang="en-US" dirty="0" smtClean="0"/>
              <a:t>was the seventh leading drug in terms of US sales with $2.23 billion spent on this in 2006.</a:t>
            </a:r>
          </a:p>
          <a:p>
            <a:pPr>
              <a:buFont typeface="Arial" pitchFamily="34" charset="0"/>
              <a:buChar char="•"/>
            </a:pPr>
            <a:r>
              <a:rPr lang="en-US" dirty="0" smtClean="0"/>
              <a:t>It is also ranked as having the “most motivating pharmaceutical advertisement” directed toward consumers in 2005. </a:t>
            </a:r>
          </a:p>
          <a:p>
            <a:pPr>
              <a:spcBef>
                <a:spcPts val="0"/>
              </a:spcBef>
            </a:pPr>
            <a:endParaRPr lang="en-US" dirty="0" smtClean="0"/>
          </a:p>
          <a:p>
            <a:pPr>
              <a:spcBef>
                <a:spcPts val="0"/>
              </a:spcBef>
              <a:buFont typeface="Arial" pitchFamily="34" charset="0"/>
              <a:buChar char="•"/>
            </a:pPr>
            <a:r>
              <a:rPr lang="en-US" dirty="0" smtClean="0"/>
              <a:t>TBI patients on clopidogrel may have increased long-term</a:t>
            </a:r>
          </a:p>
          <a:p>
            <a:pPr>
              <a:spcBef>
                <a:spcPts val="0"/>
              </a:spcBef>
            </a:pPr>
            <a:r>
              <a:rPr lang="en-US" dirty="0" smtClean="0"/>
              <a:t>disability and fatal consequences when compared with patients who are not on these drugs or on other anticoagulants.</a:t>
            </a:r>
          </a:p>
          <a:p>
            <a:pPr>
              <a:spcBef>
                <a:spcPts val="0"/>
              </a:spcBef>
            </a:pPr>
            <a:endParaRPr lang="en-US" dirty="0" smtClean="0"/>
          </a:p>
          <a:p>
            <a:pPr>
              <a:spcBef>
                <a:spcPts val="0"/>
              </a:spcBef>
              <a:buFont typeface="Arial" pitchFamily="34" charset="0"/>
              <a:buChar char="•"/>
            </a:pPr>
            <a:r>
              <a:rPr lang="en-US" dirty="0" smtClean="0"/>
              <a:t>Patients on clopidogrel should be advised of safety when engaging in potentially dangerous activities to avoid the consequences of TBI.</a:t>
            </a:r>
          </a:p>
          <a:p>
            <a:pPr>
              <a:spcBef>
                <a:spcPts val="0"/>
              </a:spcBef>
            </a:pPr>
            <a:endParaRPr lang="en-US" dirty="0" smtClean="0"/>
          </a:p>
          <a:p>
            <a:pPr>
              <a:spcBef>
                <a:spcPts val="0"/>
              </a:spcBef>
              <a:buFont typeface="Arial" pitchFamily="34" charset="0"/>
              <a:buChar char="•"/>
            </a:pPr>
            <a:r>
              <a:rPr lang="en-US" dirty="0" smtClean="0"/>
              <a:t>Repeated administration of platelets may reverse the disaggregation caused by the clopidogrel</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020A93B-5C61-4F88-B0FD-38E1032B58F8}" type="slidenum">
              <a:rPr lang="en-US" smtClean="0"/>
              <a:pPr/>
              <a:t>49</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Unintentional injury is the 4th leading cause of death in the younger age group,  increasing to the 9</a:t>
            </a:r>
            <a:r>
              <a:rPr lang="en-US" baseline="30000" dirty="0" smtClean="0">
                <a:latin typeface="Arial" pitchFamily="34" charset="0"/>
                <a:cs typeface="Arial" pitchFamily="34" charset="0"/>
              </a:rPr>
              <a:t>th</a:t>
            </a:r>
            <a:r>
              <a:rPr lang="en-US" dirty="0" smtClean="0">
                <a:latin typeface="Arial" pitchFamily="34" charset="0"/>
                <a:cs typeface="Arial" pitchFamily="34" charset="0"/>
              </a:rPr>
              <a:t> in the over 65 group.</a:t>
            </a:r>
            <a:r>
              <a:rPr lang="en-US" dirty="0">
                <a:latin typeface="Arial" pitchFamily="34" charset="0"/>
                <a:cs typeface="Arial" pitchFamily="34" charset="0"/>
              </a:rPr>
              <a:t>	</a:t>
            </a:r>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The elderly account for only 10-12% of all trauma victims</a:t>
            </a:r>
          </a:p>
          <a:p>
            <a:pPr>
              <a:buFont typeface="Arial" pitchFamily="34" charset="0"/>
              <a:buChar char="•"/>
            </a:pPr>
            <a:r>
              <a:rPr lang="en-US" dirty="0" smtClean="0">
                <a:latin typeface="Arial" pitchFamily="34" charset="0"/>
                <a:cs typeface="Arial" pitchFamily="34" charset="0"/>
              </a:rPr>
              <a:t>But they consume 25% of trauma related health care resources</a:t>
            </a:r>
          </a:p>
          <a:p>
            <a:pPr>
              <a:buFont typeface="Arial" pitchFamily="34" charset="0"/>
              <a:buChar char="•"/>
            </a:pPr>
            <a:r>
              <a:rPr lang="en-US" dirty="0" smtClean="0">
                <a:latin typeface="Arial" pitchFamily="34" charset="0"/>
                <a:cs typeface="Arial" pitchFamily="34" charset="0"/>
              </a:rPr>
              <a:t>They have higher mortality rates</a:t>
            </a:r>
          </a:p>
          <a:p>
            <a:pPr>
              <a:buFont typeface="Arial" pitchFamily="34" charset="0"/>
              <a:buChar char="•"/>
            </a:pPr>
            <a:r>
              <a:rPr lang="en-US" dirty="0" smtClean="0">
                <a:latin typeface="Arial" pitchFamily="34" charset="0"/>
                <a:cs typeface="Arial" pitchFamily="34" charset="0"/>
              </a:rPr>
              <a:t>They have higher complication rates</a:t>
            </a:r>
          </a:p>
          <a:p>
            <a:endParaRPr lang="en-US" dirty="0"/>
          </a:p>
          <a:p>
            <a:endParaRPr lang="en-US" dirty="0"/>
          </a:p>
        </p:txBody>
      </p:sp>
      <p:sp>
        <p:nvSpPr>
          <p:cNvPr id="4" name="Slide Number Placeholder 3"/>
          <p:cNvSpPr>
            <a:spLocks noGrp="1"/>
          </p:cNvSpPr>
          <p:nvPr>
            <p:ph type="sldNum" sz="quarter" idx="10"/>
          </p:nvPr>
        </p:nvSpPr>
        <p:spPr/>
        <p:txBody>
          <a:bodyPr/>
          <a:lstStyle/>
          <a:p>
            <a:fld id="{E020A93B-5C61-4F88-B0FD-38E1032B58F8}" type="slidenum">
              <a:rPr lang="en-US" smtClean="0"/>
              <a:pPr/>
              <a:t>5</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Pradaxa is a real problem in trauma.</a:t>
            </a:r>
          </a:p>
          <a:p>
            <a:pPr>
              <a:buFont typeface="Arial" pitchFamily="34" charset="0"/>
              <a:buChar char="•"/>
            </a:pPr>
            <a:r>
              <a:rPr lang="en-US" b="1" dirty="0" smtClean="0">
                <a:latin typeface="Arial" pitchFamily="34" charset="0"/>
                <a:cs typeface="Arial" pitchFamily="34" charset="0"/>
              </a:rPr>
              <a:t>There is no antidote to Pradaxa.</a:t>
            </a:r>
          </a:p>
          <a:p>
            <a:pPr>
              <a:buFont typeface="Arial" pitchFamily="34" charset="0"/>
              <a:buChar char="•"/>
            </a:pPr>
            <a:r>
              <a:rPr lang="en-US" dirty="0" smtClean="0">
                <a:latin typeface="Arial" pitchFamily="34" charset="0"/>
                <a:cs typeface="Arial" pitchFamily="34" charset="0"/>
              </a:rPr>
              <a:t>It can be dialyzed (protein binding is low), with the removal of about 60% of drug over 2 to 3 hours; however, data supporting this approach are limited.”</a:t>
            </a:r>
          </a:p>
          <a:p>
            <a:pPr>
              <a:buFont typeface="Arial" pitchFamily="34" charset="0"/>
              <a:buChar char="•"/>
            </a:pPr>
            <a:r>
              <a:rPr lang="en-US" dirty="0" smtClean="0">
                <a:latin typeface="Arial" pitchFamily="34" charset="0"/>
                <a:cs typeface="Arial" pitchFamily="34" charset="0"/>
              </a:rPr>
              <a:t>Some have suggest that if the last dose of the drug had been taken within 2 hours to consider activated charcoal administration  as well as consideration for dialysis.</a:t>
            </a:r>
          </a:p>
          <a:p>
            <a:endParaRPr lang="en-US" dirty="0" smtClean="0">
              <a:latin typeface="Arial" pitchFamily="34" charset="0"/>
              <a:cs typeface="Arial" pitchFamily="34" charset="0"/>
            </a:endParaRPr>
          </a:p>
          <a:p>
            <a:pPr>
              <a:buFont typeface="Arial" pitchFamily="34" charset="0"/>
              <a:buChar char="•"/>
            </a:pP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50</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Spinal cord injuries in older patients are becoming more prevalent. </a:t>
            </a:r>
          </a:p>
          <a:p>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Mechanisms of injury frequently involve low velocity falls, as opposed to the high velocity traumas responsible for most other spinal cord injuries. </a:t>
            </a:r>
          </a:p>
          <a:p>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Age-related comorbidities such as cervical spondylosis, osteoporosis, osteoarthritis, and neuromuscular disorders play into the pathophysiology of injury in this population.</a:t>
            </a: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The mortality rate in this patient group is much greater than in younger patients and should be taken into account when aggressive interventions are considered and in counseling families regarding prognosis.</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51</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This is a result from a study performed at Cleveland Metro Health, a Level 1 trauma center in Ohio. The unfavorable outcomes included death, transfer to a skilled nursing facility or a long term acute care facility. Favorable was discharge home or to acute inpatient rehab.</a:t>
            </a:r>
          </a:p>
          <a:p>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Note the similarity in unfavorable outcome whether isolated injury versus multiple injuries</a:t>
            </a:r>
          </a:p>
          <a:p>
            <a:pPr>
              <a:buFont typeface="Arial" pitchFamily="34" charset="0"/>
              <a:buChar char="•"/>
            </a:pPr>
            <a:r>
              <a:rPr lang="en-US" dirty="0" smtClean="0">
                <a:latin typeface="Arial" pitchFamily="34" charset="0"/>
                <a:cs typeface="Arial" pitchFamily="34" charset="0"/>
              </a:rPr>
              <a:t>The results strongly indicate that a low impact isolated injury has slightly less unfavorable outcome than a cervical spine injury with associated injuries (including spinal cord injury), however the mortality rate is the same.</a:t>
            </a:r>
          </a:p>
          <a:p>
            <a:r>
              <a:rPr lang="en-US" dirty="0" smtClean="0">
                <a:latin typeface="Arial" pitchFamily="34" charset="0"/>
                <a:cs typeface="Arial" pitchFamily="34" charset="0"/>
              </a:rPr>
              <a:t> </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52</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8679A4-57BC-4B9E-AF00-D8DC95C2F552}" type="slidenum">
              <a:rPr lang="en-US"/>
              <a:pPr/>
              <a:t>53</a:t>
            </a:fld>
            <a:endParaRPr lang="en-US" dirty="0"/>
          </a:p>
        </p:txBody>
      </p:sp>
      <p:sp>
        <p:nvSpPr>
          <p:cNvPr id="55298" name="Rectangle 2"/>
          <p:cNvSpPr>
            <a:spLocks noGrp="1" noRot="1" noChangeAspect="1" noChangeArrowheads="1" noTextEdit="1"/>
          </p:cNvSpPr>
          <p:nvPr>
            <p:ph type="sldImg"/>
          </p:nvPr>
        </p:nvSpPr>
        <p:spPr>
          <a:xfrm>
            <a:off x="1258888" y="722313"/>
            <a:ext cx="4799012" cy="3598862"/>
          </a:xfrm>
          <a:ln/>
        </p:spPr>
      </p:sp>
      <p:sp>
        <p:nvSpPr>
          <p:cNvPr id="55299" name="Rectangle 3"/>
          <p:cNvSpPr>
            <a:spLocks noGrp="1" noChangeArrowheads="1"/>
          </p:cNvSpPr>
          <p:nvPr>
            <p:ph type="body" idx="1"/>
          </p:nvPr>
        </p:nvSpPr>
        <p:spPr>
          <a:xfrm>
            <a:off x="731520" y="4560570"/>
            <a:ext cx="5852160" cy="4318874"/>
          </a:xfrm>
          <a:prstGeom prst="rect">
            <a:avLst/>
          </a:prstGeom>
          <a:noFill/>
          <a:ln/>
        </p:spPr>
        <p:txBody>
          <a:bodyPr/>
          <a:lstStyle/>
          <a:p>
            <a:r>
              <a:rPr lang="en-US" b="1" dirty="0" smtClean="0">
                <a:latin typeface="Arial" pitchFamily="34" charset="0"/>
                <a:cs typeface="Arial" pitchFamily="34" charset="0"/>
              </a:rPr>
              <a:t>Flexion injuries </a:t>
            </a:r>
            <a:r>
              <a:rPr lang="en-US" dirty="0" smtClean="0">
                <a:latin typeface="Arial" pitchFamily="34" charset="0"/>
                <a:cs typeface="Arial" pitchFamily="34" charset="0"/>
              </a:rPr>
              <a:t>may occur when there is a fall and the back of the head strikes a step, a coffee table, a counter top.</a:t>
            </a:r>
            <a:r>
              <a:rPr lang="en-US" baseline="0" dirty="0">
                <a:latin typeface="Arial" pitchFamily="34" charset="0"/>
                <a:cs typeface="Arial" pitchFamily="34" charset="0"/>
              </a:rPr>
              <a:t> </a:t>
            </a:r>
            <a:r>
              <a:rPr lang="en-US" baseline="0" dirty="0" smtClean="0">
                <a:latin typeface="Arial" pitchFamily="34" charset="0"/>
                <a:cs typeface="Arial" pitchFamily="34" charset="0"/>
              </a:rPr>
              <a:t> </a:t>
            </a:r>
          </a:p>
          <a:p>
            <a:endParaRPr lang="en-US" dirty="0" smtClean="0">
              <a:latin typeface="Arial" pitchFamily="34" charset="0"/>
              <a:cs typeface="Arial" pitchFamily="34" charset="0"/>
            </a:endParaRPr>
          </a:p>
          <a:p>
            <a:r>
              <a:rPr lang="en-US" b="1" u="sng" dirty="0" smtClean="0">
                <a:latin typeface="Arial" pitchFamily="34" charset="0"/>
                <a:cs typeface="Arial" pitchFamily="34" charset="0"/>
              </a:rPr>
              <a:t>Flexion teardrop fracture </a:t>
            </a:r>
            <a:r>
              <a:rPr lang="en-US" dirty="0" smtClean="0">
                <a:latin typeface="Arial" pitchFamily="34" charset="0"/>
                <a:cs typeface="Arial" pitchFamily="34" charset="0"/>
              </a:rPr>
              <a:t>occurs when flexion of the spine, along with vertical axial compression, causes a fracture of the anteroinferior aspect of the vertebral body.  This fragment is displaced anteriorly and resembles a teardrop </a:t>
            </a:r>
            <a:endParaRPr lang="en-US" baseline="0" dirty="0" smtClean="0">
              <a:latin typeface="Arial" pitchFamily="34" charset="0"/>
              <a:cs typeface="Arial" pitchFamily="34" charset="0"/>
            </a:endParaRPr>
          </a:p>
          <a:p>
            <a:endParaRPr lang="en-US" dirty="0">
              <a:latin typeface="Arial" pitchFamily="34" charset="0"/>
              <a:cs typeface="Arial" pitchFamily="34" charset="0"/>
            </a:endParaRPr>
          </a:p>
          <a:p>
            <a:r>
              <a:rPr lang="en-US" b="1" u="sng" dirty="0">
                <a:latin typeface="Arial" pitchFamily="34" charset="0"/>
                <a:cs typeface="Arial" pitchFamily="34" charset="0"/>
              </a:rPr>
              <a:t>Compression (or wedge) fracture </a:t>
            </a:r>
            <a:r>
              <a:rPr lang="en-US" dirty="0">
                <a:latin typeface="Arial" pitchFamily="34" charset="0"/>
                <a:cs typeface="Arial" pitchFamily="34" charset="0"/>
              </a:rPr>
              <a:t>is a fracture of the vertebral body caused by squeezing of the </a:t>
            </a:r>
            <a:r>
              <a:rPr lang="en-US" dirty="0" smtClean="0">
                <a:latin typeface="Arial" pitchFamily="34" charset="0"/>
                <a:cs typeface="Arial" pitchFamily="34" charset="0"/>
              </a:rPr>
              <a:t>bones when downward compressive force is transmitted to lower levels in the cervical spine, the body of the cervical vertebra.  Depending on the force it  can also shatter outward, causing a burst fracture. This fracture involves disruption of the anterior and middle columns, with a variable degree of posterior protrusion of the latter. </a:t>
            </a:r>
            <a:endParaRPr lang="en-US" dirty="0">
              <a:latin typeface="Arial" pitchFamily="34" charset="0"/>
              <a:cs typeface="Arial" pitchFamily="34" charset="0"/>
            </a:endParaRPr>
          </a:p>
          <a:p>
            <a:endParaRPr lang="en-US" dirty="0">
              <a:latin typeface="Arial" pitchFamily="34" charset="0"/>
              <a:cs typeface="Arial" pitchFamily="34" charset="0"/>
            </a:endParaRPr>
          </a:p>
        </p:txBody>
      </p:sp>
      <p:pic>
        <p:nvPicPr>
          <p:cNvPr id="2050" name="Picture 2" descr="http://www.jkns.or.kr/fulltext/Fig/0042002015f1.jpg"/>
          <p:cNvPicPr>
            <a:picLocks noChangeAspect="1" noChangeArrowheads="1"/>
          </p:cNvPicPr>
          <p:nvPr/>
        </p:nvPicPr>
        <p:blipFill>
          <a:blip r:embed="rId3"/>
          <a:srcRect/>
          <a:stretch>
            <a:fillRect/>
          </a:stretch>
        </p:blipFill>
        <p:spPr bwMode="auto">
          <a:xfrm>
            <a:off x="4226560" y="1840230"/>
            <a:ext cx="1869440" cy="2367764"/>
          </a:xfrm>
          <a:prstGeom prst="rect">
            <a:avLst/>
          </a:prstGeom>
          <a:noFill/>
        </p:spPr>
      </p:pic>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r>
              <a:rPr lang="en-US" smtClean="0"/>
              <a:t>16_Geriatric Trauma</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6663"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dirty="0" smtClean="0">
                <a:latin typeface="Arial" pitchFamily="34" charset="0"/>
                <a:cs typeface="Arial" pitchFamily="34" charset="0"/>
              </a:rPr>
              <a:t>Another Flexion injury is </a:t>
            </a:r>
            <a:r>
              <a:rPr lang="en-US" b="1" dirty="0" smtClean="0">
                <a:latin typeface="Arial" pitchFamily="34" charset="0"/>
                <a:cs typeface="Arial" pitchFamily="34" charset="0"/>
              </a:rPr>
              <a:t>subluxation </a:t>
            </a:r>
            <a:r>
              <a:rPr lang="en-US" dirty="0" smtClean="0">
                <a:latin typeface="Arial" pitchFamily="34" charset="0"/>
                <a:cs typeface="Arial" pitchFamily="34" charset="0"/>
              </a:rPr>
              <a:t>as seen in</a:t>
            </a:r>
            <a:r>
              <a:rPr lang="en-US" baseline="0" dirty="0" smtClean="0">
                <a:latin typeface="Arial" pitchFamily="34" charset="0"/>
                <a:cs typeface="Arial" pitchFamily="34" charset="0"/>
              </a:rPr>
              <a:t> slide, or unilateral or bilateral facet injuries</a:t>
            </a:r>
          </a:p>
          <a:p>
            <a:endParaRPr lang="en-US" b="1" dirty="0" smtClean="0">
              <a:latin typeface="Arial" pitchFamily="34" charset="0"/>
              <a:cs typeface="Arial" pitchFamily="34" charset="0"/>
            </a:endParaRPr>
          </a:p>
          <a:p>
            <a:r>
              <a:rPr lang="en-US" b="1" dirty="0" smtClean="0">
                <a:latin typeface="Arial" pitchFamily="34" charset="0"/>
                <a:cs typeface="Arial" pitchFamily="34" charset="0"/>
              </a:rPr>
              <a:t>Anterior subluxation </a:t>
            </a:r>
            <a:r>
              <a:rPr lang="en-US" dirty="0" smtClean="0">
                <a:latin typeface="Arial" pitchFamily="34" charset="0"/>
                <a:cs typeface="Arial" pitchFamily="34" charset="0"/>
              </a:rPr>
              <a:t>in the cervical spine occurs when posterior ligamentous complexes rupture. </a:t>
            </a:r>
          </a:p>
          <a:p>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Anterior subluxation is rarely associated with neurologic sequelae.</a:t>
            </a:r>
          </a:p>
          <a:p>
            <a:pPr>
              <a:buFont typeface="Arial" pitchFamily="34" charset="0"/>
              <a:buChar char="•"/>
            </a:pPr>
            <a:r>
              <a:rPr lang="en-US" dirty="0" smtClean="0">
                <a:latin typeface="Arial" pitchFamily="34" charset="0"/>
                <a:cs typeface="Arial" pitchFamily="34" charset="0"/>
              </a:rPr>
              <a:t>Nevertheless, most authorities approach this injury as if it were potentially unstable because of the significant displacement that can occur with flexion, and very rare cases have associated neurologic deficit.   </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54</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dirty="0" smtClean="0">
                <a:latin typeface="Arial" pitchFamily="34" charset="0"/>
                <a:cs typeface="Arial" pitchFamily="34" charset="0"/>
              </a:rPr>
              <a:t>The image above is called a hangman’s fracture and is a type of fracture caused by hyperextension.</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55</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6663" y="800100"/>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b="1" u="sng" dirty="0" smtClean="0">
                <a:latin typeface="Arial" pitchFamily="34" charset="0"/>
                <a:cs typeface="Arial" pitchFamily="34" charset="0"/>
              </a:rPr>
              <a:t>Odontoid Fractures</a:t>
            </a:r>
            <a:r>
              <a:rPr lang="en-US" dirty="0" smtClean="0">
                <a:latin typeface="Arial" pitchFamily="34" charset="0"/>
                <a:cs typeface="Arial" pitchFamily="34" charset="0"/>
              </a:rPr>
              <a:t>: A fracture caused by sudden forward and backward movement of the head with respect to the trunk</a:t>
            </a:r>
          </a:p>
          <a:p>
            <a:pPr marL="241653" indent="-241653">
              <a:buAutoNum type="alphaUcPeriod"/>
            </a:pPr>
            <a:r>
              <a:rPr lang="en-US" b="1" dirty="0" smtClean="0">
                <a:latin typeface="Arial" pitchFamily="34" charset="0"/>
                <a:cs typeface="Arial" pitchFamily="34" charset="0"/>
              </a:rPr>
              <a:t>Type I odontoid fracture</a:t>
            </a:r>
            <a:r>
              <a:rPr lang="en-US" dirty="0" smtClean="0">
                <a:latin typeface="Arial" pitchFamily="34" charset="0"/>
                <a:cs typeface="Arial" pitchFamily="34" charset="0"/>
              </a:rPr>
              <a:t> is an avulsion of the tip of the dens</a:t>
            </a:r>
          </a:p>
          <a:p>
            <a:pPr marL="241653" indent="-241653">
              <a:buAutoNum type="alphaUcPeriod"/>
            </a:pPr>
            <a:endParaRPr lang="en-US" dirty="0" smtClean="0">
              <a:latin typeface="Arial" pitchFamily="34" charset="0"/>
              <a:cs typeface="Arial" pitchFamily="34" charset="0"/>
            </a:endParaRPr>
          </a:p>
          <a:p>
            <a:r>
              <a:rPr lang="en-US" dirty="0" smtClean="0">
                <a:latin typeface="Arial" pitchFamily="34" charset="0"/>
                <a:cs typeface="Arial" pitchFamily="34" charset="0"/>
              </a:rPr>
              <a:t>B. </a:t>
            </a:r>
            <a:r>
              <a:rPr lang="en-US" b="1" dirty="0" smtClean="0">
                <a:latin typeface="Arial" pitchFamily="34" charset="0"/>
                <a:cs typeface="Arial" pitchFamily="34" charset="0"/>
              </a:rPr>
              <a:t>Type II odontoid fractures </a:t>
            </a:r>
            <a:r>
              <a:rPr lang="en-US" dirty="0" smtClean="0">
                <a:latin typeface="Arial" pitchFamily="34" charset="0"/>
                <a:cs typeface="Arial" pitchFamily="34" charset="0"/>
              </a:rPr>
              <a:t>occur at the base of the dens and are the most common odontoid fractures. This type is associated with a high prevalence of nonunion due to the limited vascular supply and small area of cancellous bone.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C. </a:t>
            </a:r>
            <a:r>
              <a:rPr lang="en-US" b="1" dirty="0" smtClean="0">
                <a:latin typeface="Arial" pitchFamily="34" charset="0"/>
                <a:cs typeface="Arial" pitchFamily="34" charset="0"/>
              </a:rPr>
              <a:t>Type III odontoid fracture </a:t>
            </a:r>
            <a:r>
              <a:rPr lang="en-US" dirty="0" smtClean="0">
                <a:latin typeface="Arial" pitchFamily="34" charset="0"/>
                <a:cs typeface="Arial" pitchFamily="34" charset="0"/>
              </a:rPr>
              <a:t>occurs when the fracture line extends into the body of the axis. Nonunion is not a major problem with these injuries because of a good blood supply and the greater amount of cancellous bone.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*Several studies have documented increased morbidity and mortality among geriatric patients sustaining odontoid fractures. The nonunion rate in this population has been reported to be as high as 85% (range, 20%–85%) and the mortality rate has approached 60% (range, 10%–57.1%)</a:t>
            </a:r>
          </a:p>
          <a:p>
            <a:r>
              <a:rPr lang="en-US" dirty="0" smtClean="0">
                <a:latin typeface="Arial" pitchFamily="34" charset="0"/>
                <a:cs typeface="Arial" pitchFamily="34" charset="0"/>
              </a:rPr>
              <a:t>Moreover, the choice of management (operative </a:t>
            </a:r>
            <a:r>
              <a:rPr lang="it-IT" dirty="0" smtClean="0">
                <a:latin typeface="Arial" pitchFamily="34" charset="0"/>
                <a:cs typeface="Arial" pitchFamily="34" charset="0"/>
              </a:rPr>
              <a:t>vs. nonoperative, halo-vest immobilizat ion vs. Cervical </a:t>
            </a:r>
            <a:r>
              <a:rPr lang="en-US" dirty="0" smtClean="0">
                <a:latin typeface="Arial" pitchFamily="34" charset="0"/>
                <a:cs typeface="Arial" pitchFamily="34" charset="0"/>
              </a:rPr>
              <a:t>orthosis) has been postulated to influence mortality</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56</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dirty="0" smtClean="0">
                <a:latin typeface="Arial" pitchFamily="34" charset="0"/>
                <a:cs typeface="Arial" pitchFamily="34" charset="0"/>
              </a:rPr>
              <a:t>The images are of an 89 year old woman who slipped, fell forward hitting chin on coffee table.  She walks into triage with her daughter.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As you can see, there is significant  kyphosis from compression fractures.</a:t>
            </a:r>
          </a:p>
          <a:p>
            <a:endParaRPr lang="en-US" dirty="0" smtClean="0">
              <a:latin typeface="Arial" pitchFamily="34" charset="0"/>
              <a:cs typeface="Arial" pitchFamily="34" charset="0"/>
            </a:endParaRPr>
          </a:p>
          <a:p>
            <a:r>
              <a:rPr lang="en-US" dirty="0" smtClean="0">
                <a:latin typeface="Arial" pitchFamily="34" charset="0"/>
                <a:cs typeface="Arial" pitchFamily="34" charset="0"/>
              </a:rPr>
              <a:t>Is she a candidate for a hard collar, a Halo vest, surgical fixation?</a:t>
            </a:r>
          </a:p>
          <a:p>
            <a:r>
              <a:rPr lang="en-US" dirty="0" smtClean="0">
                <a:latin typeface="Arial" pitchFamily="34" charset="0"/>
                <a:cs typeface="Arial" pitchFamily="34" charset="0"/>
              </a:rPr>
              <a:t>The next slides will give you</a:t>
            </a:r>
            <a:r>
              <a:rPr lang="en-US" baseline="0" dirty="0" smtClean="0">
                <a:latin typeface="Arial" pitchFamily="34" charset="0"/>
                <a:cs typeface="Arial" pitchFamily="34" charset="0"/>
              </a:rPr>
              <a:t> the information you need to answer this question.</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57</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dirty="0" smtClean="0">
                <a:latin typeface="Arial" pitchFamily="34" charset="0"/>
                <a:cs typeface="Arial" pitchFamily="34" charset="0"/>
              </a:rPr>
              <a:t>This is an example of </a:t>
            </a:r>
            <a:r>
              <a:rPr lang="en-US" b="1" dirty="0" smtClean="0">
                <a:solidFill>
                  <a:srgbClr val="FF0000"/>
                </a:solidFill>
                <a:latin typeface="Arial" pitchFamily="34" charset="0"/>
                <a:cs typeface="Arial" pitchFamily="34" charset="0"/>
              </a:rPr>
              <a:t>nail fixation of an odontoid fracture</a:t>
            </a:r>
            <a:r>
              <a:rPr lang="en-US" dirty="0" smtClean="0">
                <a:latin typeface="Arial" pitchFamily="34" charset="0"/>
                <a:cs typeface="Arial" pitchFamily="34" charset="0"/>
              </a:rPr>
              <a:t>.</a:t>
            </a:r>
          </a:p>
          <a:p>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While there is no Class one evidence that surgical fixation is the treatment of choice for odontoid fractures in the elderly</a:t>
            </a:r>
          </a:p>
          <a:p>
            <a:pPr>
              <a:buFont typeface="Arial" pitchFamily="34" charset="0"/>
              <a:buChar char="•"/>
            </a:pPr>
            <a:r>
              <a:rPr lang="en-US" dirty="0" smtClean="0">
                <a:latin typeface="Arial" pitchFamily="34" charset="0"/>
                <a:cs typeface="Arial" pitchFamily="34" charset="0"/>
              </a:rPr>
              <a:t>There is evidence that mortality rates are less.</a:t>
            </a:r>
          </a:p>
          <a:p>
            <a:endParaRPr lang="en-US" dirty="0"/>
          </a:p>
        </p:txBody>
      </p:sp>
      <p:sp>
        <p:nvSpPr>
          <p:cNvPr id="4" name="Slide Number Placeholder 3"/>
          <p:cNvSpPr>
            <a:spLocks noGrp="1"/>
          </p:cNvSpPr>
          <p:nvPr>
            <p:ph type="sldNum" sz="quarter" idx="10"/>
          </p:nvPr>
        </p:nvSpPr>
        <p:spPr/>
        <p:txBody>
          <a:bodyPr/>
          <a:lstStyle/>
          <a:p>
            <a:fld id="{E020A93B-5C61-4F88-B0FD-38E1032B58F8}" type="slidenum">
              <a:rPr lang="en-US" smtClean="0"/>
              <a:pPr/>
              <a:t>58</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b="1" u="sng" dirty="0" smtClean="0">
                <a:latin typeface="Arial" pitchFamily="34" charset="0"/>
                <a:cs typeface="Arial" pitchFamily="34" charset="0"/>
              </a:rPr>
              <a:t>Fit Concerns</a:t>
            </a:r>
          </a:p>
          <a:p>
            <a:pPr>
              <a:buFont typeface="Arial" pitchFamily="34" charset="0"/>
              <a:buChar char="•"/>
            </a:pPr>
            <a:r>
              <a:rPr lang="en-US" dirty="0" smtClean="0">
                <a:latin typeface="Arial" pitchFamily="34" charset="0"/>
                <a:cs typeface="Arial" pitchFamily="34" charset="0"/>
              </a:rPr>
              <a:t>A stable fracture generally requires only a hard collar, however it will be very difficult to find a collar that fits her appropriately.</a:t>
            </a:r>
          </a:p>
          <a:p>
            <a:endParaRPr lang="en-US" dirty="0" smtClean="0">
              <a:latin typeface="Arial" pitchFamily="34" charset="0"/>
              <a:cs typeface="Arial" pitchFamily="34" charset="0"/>
            </a:endParaRPr>
          </a:p>
          <a:p>
            <a:r>
              <a:rPr lang="en-US" b="1" u="sng" dirty="0" smtClean="0">
                <a:latin typeface="Arial" pitchFamily="34" charset="0"/>
                <a:cs typeface="Arial" pitchFamily="34" charset="0"/>
              </a:rPr>
              <a:t>Complications of collars:</a:t>
            </a:r>
          </a:p>
          <a:p>
            <a:pPr>
              <a:buFont typeface="Arial" pitchFamily="34" charset="0"/>
              <a:buChar char="•"/>
            </a:pPr>
            <a:r>
              <a:rPr lang="en-US" dirty="0" smtClean="0">
                <a:latin typeface="Arial" pitchFamily="34" charset="0"/>
                <a:cs typeface="Arial" pitchFamily="34" charset="0"/>
              </a:rPr>
              <a:t>The most common adverse complication is skin breakdown</a:t>
            </a:r>
          </a:p>
          <a:p>
            <a:pPr>
              <a:buFont typeface="Arial" pitchFamily="34" charset="0"/>
              <a:buChar char="•"/>
            </a:pPr>
            <a:r>
              <a:rPr lang="en-US" dirty="0" smtClean="0">
                <a:latin typeface="Arial" pitchFamily="34" charset="0"/>
                <a:cs typeface="Arial" pitchFamily="34" charset="0"/>
              </a:rPr>
              <a:t>Indidence of skin breakdown as high as 8% of all trauma in some centers</a:t>
            </a:r>
          </a:p>
          <a:p>
            <a:pPr>
              <a:buFont typeface="Arial" pitchFamily="34" charset="0"/>
              <a:buChar char="•"/>
            </a:pPr>
            <a:r>
              <a:rPr lang="en-US" dirty="0" smtClean="0">
                <a:solidFill>
                  <a:srgbClr val="FF0000"/>
                </a:solidFill>
                <a:latin typeface="Arial" pitchFamily="34" charset="0"/>
                <a:cs typeface="Arial" pitchFamily="34" charset="0"/>
              </a:rPr>
              <a:t>Days in the cervical collar is a significant predictor of skin breakdown, along with presence of edema.</a:t>
            </a:r>
          </a:p>
          <a:p>
            <a:endParaRPr lang="en-US" dirty="0" smtClean="0">
              <a:latin typeface="Arial" pitchFamily="34" charset="0"/>
              <a:cs typeface="Arial" pitchFamily="34" charset="0"/>
            </a:endParaRPr>
          </a:p>
          <a:p>
            <a:r>
              <a:rPr lang="en-US" dirty="0" smtClean="0">
                <a:latin typeface="Arial" pitchFamily="34" charset="0"/>
                <a:cs typeface="Arial" pitchFamily="34" charset="0"/>
              </a:rPr>
              <a:t>How about a Halo Vest?</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59</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The baby boomer generation will swell the ranks of the elderly over the next decades.</a:t>
            </a:r>
          </a:p>
          <a:p>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The increased life span expectancy is related to:</a:t>
            </a:r>
          </a:p>
          <a:p>
            <a:pPr lvl="1">
              <a:buFont typeface="Arial" pitchFamily="34" charset="0"/>
              <a:buChar char="•"/>
            </a:pPr>
            <a:r>
              <a:rPr lang="en-US" dirty="0" smtClean="0">
                <a:latin typeface="Arial" pitchFamily="34" charset="0"/>
                <a:cs typeface="Arial" pitchFamily="34" charset="0"/>
              </a:rPr>
              <a:t>Improved health</a:t>
            </a:r>
          </a:p>
          <a:p>
            <a:pPr lvl="1">
              <a:buFont typeface="Arial" pitchFamily="34" charset="0"/>
              <a:buChar char="•"/>
            </a:pPr>
            <a:r>
              <a:rPr lang="en-US" dirty="0" smtClean="0">
                <a:latin typeface="Arial" pitchFamily="34" charset="0"/>
                <a:cs typeface="Arial" pitchFamily="34" charset="0"/>
              </a:rPr>
              <a:t>Better nutrition</a:t>
            </a:r>
          </a:p>
          <a:p>
            <a:pPr lvl="1">
              <a:buFont typeface="Arial" pitchFamily="34" charset="0"/>
              <a:buChar char="•"/>
            </a:pPr>
            <a:r>
              <a:rPr lang="en-US" dirty="0" smtClean="0">
                <a:latin typeface="Arial" pitchFamily="34" charset="0"/>
                <a:cs typeface="Arial" pitchFamily="34" charset="0"/>
              </a:rPr>
              <a:t>Better technology</a:t>
            </a:r>
          </a:p>
          <a:p>
            <a:pPr lvl="1">
              <a:buFont typeface="Arial" pitchFamily="34" charset="0"/>
              <a:buChar char="•"/>
            </a:pPr>
            <a:r>
              <a:rPr lang="en-US" dirty="0" smtClean="0">
                <a:latin typeface="Arial" pitchFamily="34" charset="0"/>
                <a:cs typeface="Arial" pitchFamily="34" charset="0"/>
              </a:rPr>
              <a:t>Social supports</a:t>
            </a:r>
          </a:p>
          <a:p>
            <a:pPr lvl="1">
              <a:buFont typeface="Arial" pitchFamily="34" charset="0"/>
              <a:buChar char="•"/>
            </a:pPr>
            <a:r>
              <a:rPr lang="en-US" dirty="0" smtClean="0">
                <a:latin typeface="Arial" pitchFamily="34" charset="0"/>
                <a:cs typeface="Arial" pitchFamily="34" charset="0"/>
              </a:rPr>
              <a:t>Better health care</a:t>
            </a:r>
          </a:p>
          <a:p>
            <a:pPr>
              <a:buFont typeface="Arial" pitchFamily="34" charset="0"/>
              <a:buChar char="•"/>
            </a:pP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6</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The halo vest, in particular, has been associated with an increased risk of complications and death in elderly patients. </a:t>
            </a:r>
          </a:p>
          <a:p>
            <a:endParaRPr lang="en-US" dirty="0" smtClean="0">
              <a:latin typeface="Arial" pitchFamily="34" charset="0"/>
              <a:cs typeface="Arial" pitchFamily="34" charset="0"/>
            </a:endParaRPr>
          </a:p>
          <a:p>
            <a:pPr>
              <a:buFont typeface="Arial" pitchFamily="34" charset="0"/>
              <a:buChar char="•"/>
            </a:pPr>
            <a:r>
              <a:rPr lang="en-US" b="1" dirty="0" smtClean="0">
                <a:latin typeface="Arial" pitchFamily="34" charset="0"/>
                <a:cs typeface="Arial" pitchFamily="34" charset="0"/>
              </a:rPr>
              <a:t>Reported complication rates </a:t>
            </a:r>
            <a:r>
              <a:rPr lang="en-US" dirty="0" smtClean="0">
                <a:latin typeface="Arial" pitchFamily="34" charset="0"/>
                <a:cs typeface="Arial" pitchFamily="34" charset="0"/>
              </a:rPr>
              <a:t>of halo use in the elderly:</a:t>
            </a:r>
          </a:p>
          <a:p>
            <a:pPr lvl="1">
              <a:buFont typeface="Arial" pitchFamily="34" charset="0"/>
              <a:buChar char="•"/>
            </a:pPr>
            <a:r>
              <a:rPr lang="en-US" dirty="0" smtClean="0">
                <a:latin typeface="Arial" pitchFamily="34" charset="0"/>
                <a:cs typeface="Arial" pitchFamily="34" charset="0"/>
              </a:rPr>
              <a:t> pneumonia (34%)</a:t>
            </a:r>
          </a:p>
          <a:p>
            <a:pPr lvl="1">
              <a:buFont typeface="Arial" pitchFamily="34" charset="0"/>
              <a:buChar char="•"/>
            </a:pPr>
            <a:r>
              <a:rPr lang="en-US" dirty="0" smtClean="0">
                <a:latin typeface="Arial" pitchFamily="34" charset="0"/>
                <a:cs typeface="Arial" pitchFamily="34" charset="0"/>
              </a:rPr>
              <a:t>cardiac arrest (26%)</a:t>
            </a:r>
          </a:p>
          <a:p>
            <a:pPr lvl="1">
              <a:buFont typeface="Arial" pitchFamily="34" charset="0"/>
              <a:buChar char="•"/>
            </a:pPr>
            <a:r>
              <a:rPr lang="en-US" dirty="0" smtClean="0">
                <a:latin typeface="Arial" pitchFamily="34" charset="0"/>
                <a:cs typeface="Arial" pitchFamily="34" charset="0"/>
              </a:rPr>
              <a:t>mortality (42%)</a:t>
            </a:r>
          </a:p>
          <a:p>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These complications may be the result of :</a:t>
            </a:r>
          </a:p>
          <a:p>
            <a:pPr lvl="1">
              <a:buFont typeface="Arial" pitchFamily="34" charset="0"/>
              <a:buChar char="•"/>
            </a:pPr>
            <a:r>
              <a:rPr lang="en-US" dirty="0" smtClean="0">
                <a:latin typeface="Arial" pitchFamily="34" charset="0"/>
                <a:cs typeface="Arial" pitchFamily="34" charset="0"/>
              </a:rPr>
              <a:t>the difficulty in swallowing </a:t>
            </a:r>
          </a:p>
          <a:p>
            <a:pPr lvl="1">
              <a:buFont typeface="Arial" pitchFamily="34" charset="0"/>
              <a:buChar char="•"/>
            </a:pPr>
            <a:r>
              <a:rPr lang="en-US" dirty="0" smtClean="0">
                <a:latin typeface="Arial" pitchFamily="34" charset="0"/>
                <a:cs typeface="Arial" pitchFamily="34" charset="0"/>
              </a:rPr>
              <a:t>the immobility that often results</a:t>
            </a:r>
          </a:p>
          <a:p>
            <a:pPr lvl="1">
              <a:buFont typeface="Arial" pitchFamily="34" charset="0"/>
              <a:buChar char="•"/>
            </a:pPr>
            <a:r>
              <a:rPr lang="en-US" dirty="0" smtClean="0">
                <a:latin typeface="Arial" pitchFamily="34" charset="0"/>
                <a:cs typeface="Arial" pitchFamily="34" charset="0"/>
              </a:rPr>
              <a:t>the issues of balance</a:t>
            </a:r>
          </a:p>
          <a:p>
            <a:pPr lvl="1">
              <a:buFont typeface="Arial" pitchFamily="34" charset="0"/>
              <a:buChar char="•"/>
            </a:pPr>
            <a:r>
              <a:rPr lang="en-US" dirty="0" smtClean="0">
                <a:latin typeface="Arial" pitchFamily="34" charset="0"/>
                <a:cs typeface="Arial" pitchFamily="34" charset="0"/>
              </a:rPr>
              <a:t>the presence of pre existing dementia</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60</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Rib fractures are a significant cause of pain and disability in patients with isolated thoracic injury and in patients with associated extrathoracic injuries. </a:t>
            </a:r>
          </a:p>
          <a:p>
            <a:pPr>
              <a:buFont typeface="Arial" pitchFamily="34" charset="0"/>
              <a:buChar char="•"/>
            </a:pPr>
            <a:r>
              <a:rPr lang="en-US" dirty="0" smtClean="0">
                <a:latin typeface="Arial" pitchFamily="34" charset="0"/>
                <a:cs typeface="Arial" pitchFamily="34" charset="0"/>
              </a:rPr>
              <a:t>Developing new therapies to accelerate pain relief and healing would substantially improve the outcome of patients with rib fractures.</a:t>
            </a:r>
            <a:br>
              <a:rPr lang="en-US" dirty="0" smtClean="0">
                <a:latin typeface="Arial" pitchFamily="34" charset="0"/>
                <a:cs typeface="Arial" pitchFamily="34" charset="0"/>
              </a:rPr>
            </a:br>
            <a:r>
              <a:rPr lang="en-US" b="1" dirty="0" smtClean="0">
                <a:latin typeface="Arial" pitchFamily="34" charset="0"/>
                <a:cs typeface="Arial" pitchFamily="34" charset="0"/>
              </a:rPr>
              <a:t>Note the rib fractures on this CT image.</a:t>
            </a:r>
            <a:r>
              <a:rPr lang="en-US" dirty="0" smtClean="0">
                <a:latin typeface="Arial" pitchFamily="34" charset="0"/>
                <a:cs typeface="Arial" pitchFamily="34" charset="0"/>
              </a:rPr>
              <a:t/>
            </a:r>
            <a:br>
              <a:rPr lang="en-US" dirty="0" smtClean="0">
                <a:latin typeface="Arial" pitchFamily="34" charset="0"/>
                <a:cs typeface="Arial" pitchFamily="34" charset="0"/>
              </a:rPr>
            </a:b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61</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Pneumonia</a:t>
            </a:r>
            <a:r>
              <a:rPr lang="en-US" baseline="0" dirty="0" smtClean="0">
                <a:latin typeface="Arial" pitchFamily="34" charset="0"/>
                <a:cs typeface="Arial" pitchFamily="34" charset="0"/>
              </a:rPr>
              <a:t> is significantly associated with mortality in the elderly patient with i</a:t>
            </a:r>
            <a:r>
              <a:rPr lang="en-US" dirty="0" smtClean="0">
                <a:latin typeface="Arial" pitchFamily="34" charset="0"/>
                <a:cs typeface="Arial" pitchFamily="34" charset="0"/>
              </a:rPr>
              <a:t>solated</a:t>
            </a:r>
            <a:r>
              <a:rPr lang="en-US" baseline="0" dirty="0" smtClean="0">
                <a:latin typeface="Arial" pitchFamily="34" charset="0"/>
                <a:cs typeface="Arial" pitchFamily="34" charset="0"/>
              </a:rPr>
              <a:t> rib fractures.</a:t>
            </a:r>
          </a:p>
          <a:p>
            <a:endParaRPr lang="en-US" sz="1300" dirty="0"/>
          </a:p>
          <a:p>
            <a:pPr>
              <a:buFont typeface="Arial" pitchFamily="34" charset="0"/>
              <a:buChar char="•"/>
            </a:pPr>
            <a:r>
              <a:rPr lang="en-US" sz="1300" dirty="0"/>
              <a:t>Aggressive attempts to relieve pain, prevent atelectasis, improve functional residual capacity and vital capacity, and improve the ability to clear secretions .</a:t>
            </a:r>
          </a:p>
          <a:p>
            <a:pPr>
              <a:buFont typeface="Arial" pitchFamily="34" charset="0"/>
              <a:buChar char="•"/>
            </a:pPr>
            <a:r>
              <a:rPr lang="en-US" sz="1300" b="1" dirty="0"/>
              <a:t>Image is a type of Incentive Spirometer.</a:t>
            </a:r>
            <a:endParaRPr lang="en-US" b="1" baseline="0"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62</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spcBef>
                <a:spcPts val="0"/>
              </a:spcBef>
            </a:pPr>
            <a:r>
              <a:rPr lang="en-US" b="1" u="sng" dirty="0" smtClean="0">
                <a:latin typeface="Arial" pitchFamily="34" charset="0"/>
                <a:cs typeface="Arial" pitchFamily="34" charset="0"/>
              </a:rPr>
              <a:t>Multi-modality</a:t>
            </a:r>
          </a:p>
          <a:p>
            <a:r>
              <a:rPr lang="en-US" dirty="0" smtClean="0">
                <a:latin typeface="Arial" pitchFamily="34" charset="0"/>
                <a:cs typeface="Arial" pitchFamily="34" charset="0"/>
              </a:rPr>
              <a:t>Multi-modality therapy for multiple rib fracture-related pain control has become increasingly common in recent years with the introduction of intravenous (IV) NSAIDs and regional analgesia using continuous bupivacaine infusions, both of which have been shown to decrease opiate requirements and their related side effects.</a:t>
            </a:r>
            <a:endParaRPr lang="en-US" b="1" u="sng" dirty="0" smtClean="0">
              <a:latin typeface="Arial" pitchFamily="34" charset="0"/>
              <a:cs typeface="Arial" pitchFamily="34" charset="0"/>
            </a:endParaRPr>
          </a:p>
          <a:p>
            <a:pPr>
              <a:spcBef>
                <a:spcPts val="0"/>
              </a:spcBef>
            </a:pPr>
            <a:endParaRPr lang="en-US" b="1" u="sng"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63</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spcBef>
                <a:spcPts val="0"/>
              </a:spcBef>
            </a:pPr>
            <a:r>
              <a:rPr lang="en-US" b="1" u="sng" dirty="0" smtClean="0">
                <a:latin typeface="Arial" pitchFamily="34" charset="0"/>
                <a:cs typeface="Arial" pitchFamily="34" charset="0"/>
              </a:rPr>
              <a:t>Opioid Side Effects </a:t>
            </a:r>
          </a:p>
          <a:p>
            <a:pPr>
              <a:spcBef>
                <a:spcPts val="0"/>
              </a:spcBef>
              <a:buFont typeface="Arial" pitchFamily="34" charset="0"/>
              <a:buChar char="•"/>
            </a:pPr>
            <a:r>
              <a:rPr lang="en-US" dirty="0" smtClean="0">
                <a:latin typeface="Arial" pitchFamily="34" charset="0"/>
                <a:cs typeface="Arial" pitchFamily="34" charset="0"/>
              </a:rPr>
              <a:t>Of all the unwanted effects of the opioids, the most difficult to deal with is that of constipation.  </a:t>
            </a:r>
          </a:p>
          <a:p>
            <a:pPr>
              <a:spcBef>
                <a:spcPts val="0"/>
              </a:spcBef>
              <a:buFont typeface="Arial" pitchFamily="34" charset="0"/>
              <a:buChar char="•"/>
            </a:pPr>
            <a:r>
              <a:rPr lang="en-US" dirty="0" smtClean="0">
                <a:latin typeface="Arial" pitchFamily="34" charset="0"/>
                <a:cs typeface="Arial" pitchFamily="34" charset="0"/>
              </a:rPr>
              <a:t>An aggressive approach using bowel stimulating laxatives is critical in order to prevent this problem</a:t>
            </a:r>
          </a:p>
          <a:p>
            <a:pPr>
              <a:spcBef>
                <a:spcPts val="0"/>
              </a:spcBef>
            </a:pPr>
            <a:endParaRPr lang="en-US" sz="1300" dirty="0"/>
          </a:p>
          <a:p>
            <a:pPr>
              <a:spcBef>
                <a:spcPts val="0"/>
              </a:spcBef>
            </a:pPr>
            <a:endParaRPr lang="en-US" sz="1300" dirty="0"/>
          </a:p>
          <a:p>
            <a:pPr>
              <a:spcBef>
                <a:spcPts val="0"/>
              </a:spcBef>
              <a:buFont typeface="Arial" pitchFamily="34" charset="0"/>
              <a:buChar char="•"/>
            </a:pPr>
            <a:r>
              <a:rPr lang="en-US" dirty="0" smtClean="0">
                <a:latin typeface="Arial" pitchFamily="34" charset="0"/>
                <a:cs typeface="Arial" pitchFamily="34" charset="0"/>
              </a:rPr>
              <a:t>Pain management is essential and in addition to opioids, tylenol and NSAIDS (if no contraindications), regional anesthesia/analgesia can provide excellent and prolonged postoperative analgesia that provides quicker and more comfortable patient mobility, decreases opioid requirements, facilitates participation in physical therapy, and expedites return-to-normal activities. </a:t>
            </a:r>
          </a:p>
          <a:p>
            <a:pPr>
              <a:spcBef>
                <a:spcPts val="0"/>
              </a:spcBef>
              <a:buFont typeface="Arial" pitchFamily="34" charset="0"/>
              <a:buChar char="•"/>
            </a:pPr>
            <a:endParaRPr lang="en-US" sz="1300" dirty="0"/>
          </a:p>
          <a:p>
            <a:pPr>
              <a:spcBef>
                <a:spcPts val="0"/>
              </a:spcBef>
            </a:pPr>
            <a:endParaRPr lang="en-US" dirty="0" smtClean="0">
              <a:latin typeface="Arial" pitchFamily="34" charset="0"/>
              <a:cs typeface="Arial" pitchFamily="34" charset="0"/>
            </a:endParaRPr>
          </a:p>
          <a:p>
            <a:pPr>
              <a:spcBef>
                <a:spcPts val="0"/>
              </a:spcBef>
            </a:pPr>
            <a:endParaRPr lang="en-US" sz="1300" dirty="0"/>
          </a:p>
          <a:p>
            <a:pPr>
              <a:spcBef>
                <a:spcPts val="0"/>
              </a:spcBef>
            </a:pP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64</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b="1" dirty="0" smtClean="0">
                <a:latin typeface="Arial" pitchFamily="34" charset="0"/>
                <a:cs typeface="Arial" pitchFamily="34" charset="0"/>
              </a:rPr>
              <a:t>Patient controlled analgesia (PCA) </a:t>
            </a:r>
            <a:r>
              <a:rPr lang="en-US" dirty="0" smtClean="0">
                <a:latin typeface="Arial" pitchFamily="34" charset="0"/>
                <a:cs typeface="Arial" pitchFamily="34" charset="0"/>
              </a:rPr>
              <a:t>is a method of pain control that gives the patient the power to control their pain. </a:t>
            </a:r>
          </a:p>
          <a:p>
            <a:pPr>
              <a:buFont typeface="Arial" pitchFamily="34" charset="0"/>
              <a:buChar char="•"/>
            </a:pPr>
            <a:r>
              <a:rPr lang="en-US" dirty="0" smtClean="0">
                <a:latin typeface="Arial" pitchFamily="34" charset="0"/>
                <a:cs typeface="Arial" pitchFamily="34" charset="0"/>
              </a:rPr>
              <a:t>In PCA, a computerized pump called the patient controlled analgesia pump -- that contains a syringe of pain  medication as prescribed by a doctor is connected directly to a patient's intravenous (IV) line.</a:t>
            </a:r>
          </a:p>
          <a:p>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In some cases, the pump is set to deliver a small, constant flow of pain medication. Additional doses of medication can be self-administered as needed by the having the patient press a button. Other times, a patient can control when he or she receives pain medication and does not receive a constant flow.</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The pump can be used whenever the patient is feeling pain. However, patients should not press the button on the machine if they are feeling too sleepy. The more alert the patient is, the more likely he or she is to participate in a therapy program to aid and possibly shorten recovery. Once the acute pain from surgery is controlled, the patient will be switched to pills for pain relief.</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65</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These Guidelines were published in the Journal of Trauma by  Eastern Association  for the Surgery of  Trauma  (EAST) in 2005.</a:t>
            </a:r>
          </a:p>
          <a:p>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However in a meta analysis published in 2009, Carrier et al in Quebec concluded that “</a:t>
            </a:r>
          </a:p>
          <a:p>
            <a:r>
              <a:rPr lang="en-US" b="1" dirty="0" smtClean="0">
                <a:latin typeface="Arial" pitchFamily="34" charset="0"/>
                <a:cs typeface="Arial" pitchFamily="34" charset="0"/>
              </a:rPr>
              <a:t>“No significant benefit of epidural analgesia on mortality, ICU and hospital LOS was observed compared to other analgesic modalities in adult patients with traumatic rib fractures. </a:t>
            </a:r>
          </a:p>
          <a:p>
            <a:endParaRPr lang="en-US" b="1"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However, there may be a benefit on the duration of mechanical ventilation with the use of thoracic epidural analgesia with local anesthetics. </a:t>
            </a:r>
          </a:p>
          <a:p>
            <a:pPr>
              <a:buFont typeface="Arial" pitchFamily="34" charset="0"/>
              <a:buChar char="•"/>
            </a:pPr>
            <a:r>
              <a:rPr lang="en-US" dirty="0" smtClean="0">
                <a:latin typeface="Arial" pitchFamily="34" charset="0"/>
                <a:cs typeface="Arial" pitchFamily="34" charset="0"/>
              </a:rPr>
              <a:t>Further research is required to evaluate the benefits and harms of epidural analgesia in this population before being considered as a standard of care therapy”. </a:t>
            </a: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66</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dirty="0" smtClean="0"/>
              <a:t>Documented benefits appear to be dependent on successfully improving analgesia, and include decreasing baseline/breakthrough/dynamic pain, supplemental analgesic requirements, opioid-related side effects, and sleep disturbances. </a:t>
            </a:r>
          </a:p>
          <a:p>
            <a:r>
              <a:rPr lang="en-US" dirty="0" smtClean="0"/>
              <a:t>In some cases, patient satisfaction and ambulation/functioning may be improved; an accelerated resumption of passive joint range-of-motion realized; and the time until discharge readiness as well as actual discharge from the hospital or rehabilitation center achieved. Lastly, postoperative joint inflammation and inflammatory markers may be decreased. </a:t>
            </a:r>
          </a:p>
          <a:p>
            <a:r>
              <a:rPr lang="en-US" dirty="0" smtClean="0"/>
              <a:t>Nearly all benefits occur during the infusion itself, but several randomized controlled trials suggest that in some situations there are prolonged benefits after catheter removal as well.</a:t>
            </a:r>
          </a:p>
          <a:p>
            <a:r>
              <a:rPr lang="en-US" dirty="0" smtClean="0"/>
              <a:t>Major risks including clinically relevant infection and nerve injury are relatively rare. </a:t>
            </a:r>
            <a:endParaRPr lang="en-US" dirty="0"/>
          </a:p>
        </p:txBody>
      </p:sp>
      <p:sp>
        <p:nvSpPr>
          <p:cNvPr id="4" name="Slide Number Placeholder 3"/>
          <p:cNvSpPr>
            <a:spLocks noGrp="1"/>
          </p:cNvSpPr>
          <p:nvPr>
            <p:ph type="sldNum" sz="quarter" idx="10"/>
          </p:nvPr>
        </p:nvSpPr>
        <p:spPr/>
        <p:txBody>
          <a:bodyPr/>
          <a:lstStyle/>
          <a:p>
            <a:fld id="{E020A93B-5C61-4F88-B0FD-38E1032B58F8}" type="slidenum">
              <a:rPr lang="en-US" smtClean="0"/>
              <a:pPr/>
              <a:t>67</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Surgical management of patients with severe flail chest is at present controversial</a:t>
            </a:r>
          </a:p>
          <a:p>
            <a:pPr>
              <a:buFont typeface="Arial" pitchFamily="34" charset="0"/>
              <a:buChar char="•"/>
            </a:pPr>
            <a:r>
              <a:rPr lang="en-US" dirty="0" smtClean="0">
                <a:latin typeface="Arial" pitchFamily="34" charset="0"/>
                <a:cs typeface="Arial" pitchFamily="34" charset="0"/>
              </a:rPr>
              <a:t>However, surgical stabilization is strongly indicated in specific clinical situations. </a:t>
            </a:r>
          </a:p>
          <a:p>
            <a:pPr>
              <a:buFont typeface="Arial" pitchFamily="34" charset="0"/>
              <a:buChar char="•"/>
            </a:pPr>
            <a:r>
              <a:rPr lang="en-US" dirty="0" smtClean="0">
                <a:latin typeface="Arial" pitchFamily="34" charset="0"/>
                <a:cs typeface="Arial" pitchFamily="34" charset="0"/>
              </a:rPr>
              <a:t>The effectiveness and the ideal timing of chest wall stabilization in patients on mechanical ventilation is related to the degree of the pulmonary parenchymal damage.</a:t>
            </a:r>
          </a:p>
          <a:p>
            <a:pPr>
              <a:buFont typeface="Arial" pitchFamily="34" charset="0"/>
              <a:buChar char="•"/>
            </a:pPr>
            <a:r>
              <a:rPr lang="en-US" dirty="0" smtClean="0">
                <a:latin typeface="Arial" pitchFamily="34" charset="0"/>
                <a:cs typeface="Arial" pitchFamily="34" charset="0"/>
              </a:rPr>
              <a:t>The presence of extensive pulmonary contusion is a relative contraindication to surgical stabilization. </a:t>
            </a:r>
          </a:p>
          <a:p>
            <a:pPr>
              <a:buFont typeface="Arial" pitchFamily="34" charset="0"/>
              <a:buChar char="•"/>
            </a:pPr>
            <a:r>
              <a:rPr lang="en-US" dirty="0" smtClean="0">
                <a:latin typeface="Arial" pitchFamily="34" charset="0"/>
                <a:cs typeface="Arial" pitchFamily="34" charset="0"/>
              </a:rPr>
              <a:t>Patients with mild or no pulmonary contusions, early surgical stabilization (within few days of internal pneumatic stabilization) may result in shorter intensive care unit stay with lower morbidity and prevention of pulmonary restrictive complications resulting in working incapacity .</a:t>
            </a:r>
          </a:p>
          <a:p>
            <a:pPr>
              <a:buFont typeface="Arial" pitchFamily="34" charset="0"/>
              <a:buChar char="•"/>
            </a:pPr>
            <a:r>
              <a:rPr lang="en-US" dirty="0" smtClean="0">
                <a:latin typeface="Arial" pitchFamily="34" charset="0"/>
                <a:cs typeface="Arial" pitchFamily="34" charset="0"/>
              </a:rPr>
              <a:t>Another indication for surgical stabilization is the presence of an extensive antero-lateral flail chest in a young patient even in the absence of severe respiratory failure. </a:t>
            </a:r>
          </a:p>
          <a:p>
            <a:pPr>
              <a:buFont typeface="Arial" pitchFamily="34" charset="0"/>
              <a:buChar char="•"/>
            </a:pPr>
            <a:r>
              <a:rPr lang="en-US" b="1" dirty="0" smtClean="0">
                <a:latin typeface="Arial" pitchFamily="34" charset="0"/>
                <a:cs typeface="Arial" pitchFamily="34" charset="0"/>
              </a:rPr>
              <a:t>Image is of internal fixation of a rib.</a:t>
            </a:r>
            <a:endParaRPr lang="en-US" b="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68</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dirty="0" smtClean="0">
                <a:latin typeface="Arial" pitchFamily="34" charset="0"/>
                <a:cs typeface="Arial" pitchFamily="34" charset="0"/>
              </a:rPr>
              <a:t>Using this case study, think about what special considerations  due to this patient’s age and injuries will be necessary as the plan of care is developed. </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69</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This chart shows the large growth of the population 65 and older from 1900 to 2008 and the even greater projected growth from 2008 to 2050.  </a:t>
            </a:r>
          </a:p>
          <a:p>
            <a:pPr>
              <a:buFont typeface="Arial" pitchFamily="34" charset="0"/>
              <a:buChar char="•"/>
            </a:pPr>
            <a:r>
              <a:rPr lang="en-US" dirty="0" smtClean="0">
                <a:latin typeface="Arial" pitchFamily="34" charset="0"/>
                <a:cs typeface="Arial" pitchFamily="34" charset="0"/>
              </a:rPr>
              <a:t>It also shows the growing numbers of persons 85 and older and their large projected growth to 2050.</a:t>
            </a:r>
          </a:p>
          <a:p>
            <a:pPr>
              <a:buFont typeface="Arial" pitchFamily="34" charset="0"/>
              <a:buChar char="•"/>
            </a:pPr>
            <a:r>
              <a:rPr lang="en-US" dirty="0" smtClean="0">
                <a:latin typeface="Arial" pitchFamily="34" charset="0"/>
                <a:cs typeface="Arial" pitchFamily="34" charset="0"/>
              </a:rPr>
              <a:t>As the U.S. population ages, the number of geriatric trauma victims will continue to grow. </a:t>
            </a:r>
          </a:p>
          <a:p>
            <a:pPr>
              <a:buFont typeface="Arial" pitchFamily="34" charset="0"/>
              <a:buChar char="•"/>
            </a:pPr>
            <a:r>
              <a:rPr lang="en-US" dirty="0" smtClean="0">
                <a:latin typeface="Arial" pitchFamily="34" charset="0"/>
                <a:cs typeface="Arial" pitchFamily="34" charset="0"/>
              </a:rPr>
              <a:t>This </a:t>
            </a:r>
            <a:r>
              <a:rPr lang="en-US" b="1" dirty="0" smtClean="0">
                <a:latin typeface="Arial" pitchFamily="34" charset="0"/>
                <a:cs typeface="Arial" pitchFamily="34" charset="0"/>
              </a:rPr>
              <a:t>tsunami</a:t>
            </a:r>
            <a:r>
              <a:rPr lang="en-US" dirty="0" smtClean="0">
                <a:latin typeface="Arial" pitchFamily="34" charset="0"/>
                <a:cs typeface="Arial" pitchFamily="34" charset="0"/>
              </a:rPr>
              <a:t> (wave) of geriatric patients are heading our way……..What percentage of geriatric patients now make up your trauma service population?</a:t>
            </a:r>
          </a:p>
        </p:txBody>
      </p:sp>
      <p:sp>
        <p:nvSpPr>
          <p:cNvPr id="4" name="Slide Number Placeholder 3"/>
          <p:cNvSpPr>
            <a:spLocks noGrp="1"/>
          </p:cNvSpPr>
          <p:nvPr>
            <p:ph type="sldNum" sz="quarter" idx="10"/>
          </p:nvPr>
        </p:nvSpPr>
        <p:spPr/>
        <p:txBody>
          <a:bodyPr/>
          <a:lstStyle/>
          <a:p>
            <a:fld id="{E020A93B-5C61-4F88-B0FD-38E1032B58F8}" type="slidenum">
              <a:rPr lang="en-US" smtClean="0"/>
              <a:pPr/>
              <a:t>7</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dirty="0" smtClean="0">
                <a:latin typeface="Arial" pitchFamily="34" charset="0"/>
                <a:cs typeface="Arial" pitchFamily="34" charset="0"/>
              </a:rPr>
              <a:t>You get this information via pre hospital radio report.</a:t>
            </a:r>
          </a:p>
          <a:p>
            <a:r>
              <a:rPr lang="en-US" dirty="0" smtClean="0">
                <a:latin typeface="Arial" pitchFamily="34" charset="0"/>
                <a:cs typeface="Arial" pitchFamily="34" charset="0"/>
              </a:rPr>
              <a:t>Will you activate your trauma team?</a:t>
            </a:r>
          </a:p>
          <a:p>
            <a:r>
              <a:rPr lang="en-US" dirty="0" smtClean="0">
                <a:latin typeface="Arial" pitchFamily="34" charset="0"/>
                <a:cs typeface="Arial" pitchFamily="34" charset="0"/>
              </a:rPr>
              <a:t>What level?</a:t>
            </a:r>
          </a:p>
          <a:p>
            <a:endParaRPr lang="en-US" dirty="0"/>
          </a:p>
        </p:txBody>
      </p:sp>
      <p:sp>
        <p:nvSpPr>
          <p:cNvPr id="4" name="Slide Number Placeholder 3"/>
          <p:cNvSpPr>
            <a:spLocks noGrp="1"/>
          </p:cNvSpPr>
          <p:nvPr>
            <p:ph type="sldNum" sz="quarter" idx="10"/>
          </p:nvPr>
        </p:nvSpPr>
        <p:spPr/>
        <p:txBody>
          <a:bodyPr/>
          <a:lstStyle/>
          <a:p>
            <a:fld id="{E020A93B-5C61-4F88-B0FD-38E1032B58F8}" type="slidenum">
              <a:rPr lang="en-US" smtClean="0"/>
              <a:pPr/>
              <a:t>70</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dirty="0" smtClean="0">
                <a:latin typeface="Arial" pitchFamily="34" charset="0"/>
                <a:cs typeface="Arial" pitchFamily="34" charset="0"/>
              </a:rPr>
              <a:t>What can cause an odor of alcohol?</a:t>
            </a:r>
          </a:p>
          <a:p>
            <a:r>
              <a:rPr lang="en-US" dirty="0" smtClean="0">
                <a:latin typeface="Arial" pitchFamily="34" charset="0"/>
                <a:cs typeface="Arial" pitchFamily="34" charset="0"/>
              </a:rPr>
              <a:t>How about wheezing?</a:t>
            </a:r>
          </a:p>
          <a:p>
            <a:r>
              <a:rPr lang="en-US" dirty="0" smtClean="0">
                <a:latin typeface="Arial" pitchFamily="34" charset="0"/>
                <a:cs typeface="Arial" pitchFamily="34" charset="0"/>
              </a:rPr>
              <a:t>Are distant heart sounds significant?</a:t>
            </a:r>
          </a:p>
          <a:p>
            <a:r>
              <a:rPr lang="en-US" dirty="0" smtClean="0">
                <a:latin typeface="Arial" pitchFamily="34" charset="0"/>
                <a:cs typeface="Arial" pitchFamily="34" charset="0"/>
              </a:rPr>
              <a:t>What are potential injuries so far?</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71</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dirty="0" smtClean="0">
                <a:latin typeface="Arial" pitchFamily="34" charset="0"/>
                <a:cs typeface="Arial" pitchFamily="34" charset="0"/>
              </a:rPr>
              <a:t>Now what are the injuries?</a:t>
            </a:r>
          </a:p>
          <a:p>
            <a:r>
              <a:rPr lang="en-US" dirty="0" smtClean="0">
                <a:latin typeface="Arial" pitchFamily="34" charset="0"/>
                <a:cs typeface="Arial" pitchFamily="34" charset="0"/>
              </a:rPr>
              <a:t>Potentially a head injury, fractured ribs, maybe pulmonary contusion along with fractured hip and possibly fractures of radius, ulna humerus.</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Three systems and we still don’t know his health history (co-morbidities)</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72</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dirty="0" smtClean="0">
                <a:latin typeface="Arial" pitchFamily="34" charset="0"/>
                <a:cs typeface="Arial" pitchFamily="34" charset="0"/>
              </a:rPr>
              <a:t>Is the drop in BP significant? He is still tachycardic.</a:t>
            </a:r>
          </a:p>
          <a:p>
            <a:r>
              <a:rPr lang="en-US" dirty="0" smtClean="0">
                <a:latin typeface="Arial" pitchFamily="34" charset="0"/>
                <a:cs typeface="Arial" pitchFamily="34" charset="0"/>
              </a:rPr>
              <a:t>What is the significance of the pulse oximetry result?</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73</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dirty="0" smtClean="0">
                <a:latin typeface="Arial" pitchFamily="34" charset="0"/>
                <a:cs typeface="Arial" pitchFamily="34" charset="0"/>
              </a:rPr>
              <a:t>Why is speech slurred? Did he have a stroke and then fall? Is he impaired by alcohol? Is an intracranial bleed expanding?</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74</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dirty="0" smtClean="0">
                <a:latin typeface="Arial" pitchFamily="34" charset="0"/>
                <a:cs typeface="Arial" pitchFamily="34" charset="0"/>
              </a:rPr>
              <a:t>A drug list is found in his wallet.</a:t>
            </a:r>
          </a:p>
          <a:p>
            <a:r>
              <a:rPr lang="en-US" dirty="0" smtClean="0">
                <a:latin typeface="Arial" pitchFamily="34" charset="0"/>
                <a:cs typeface="Arial" pitchFamily="34" charset="0"/>
              </a:rPr>
              <a:t>What are his comorbidities?</a:t>
            </a:r>
          </a:p>
          <a:p>
            <a:r>
              <a:rPr lang="en-US" dirty="0" smtClean="0">
                <a:latin typeface="Arial" pitchFamily="34" charset="0"/>
                <a:cs typeface="Arial" pitchFamily="34" charset="0"/>
              </a:rPr>
              <a:t>Diabetes? Does this explain the alcohol breath?</a:t>
            </a:r>
          </a:p>
          <a:p>
            <a:r>
              <a:rPr lang="en-US" dirty="0" smtClean="0">
                <a:latin typeface="Arial" pitchFamily="34" charset="0"/>
                <a:cs typeface="Arial" pitchFamily="34" charset="0"/>
              </a:rPr>
              <a:t>High Blood Pressure?  Atrial Fibrillation</a:t>
            </a:r>
          </a:p>
          <a:p>
            <a:r>
              <a:rPr lang="en-US" dirty="0" smtClean="0">
                <a:latin typeface="Arial" pitchFamily="34" charset="0"/>
                <a:cs typeface="Arial" pitchFamily="34" charset="0"/>
              </a:rPr>
              <a:t>Why the  Warfarin?</a:t>
            </a:r>
          </a:p>
          <a:p>
            <a:r>
              <a:rPr lang="en-US" dirty="0" smtClean="0">
                <a:latin typeface="Arial" pitchFamily="34" charset="0"/>
                <a:cs typeface="Arial" pitchFamily="34" charset="0"/>
              </a:rPr>
              <a:t>Does he have COPD?</a:t>
            </a:r>
          </a:p>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E020A93B-5C61-4F88-B0FD-38E1032B58F8}" type="slidenum">
              <a:rPr lang="en-US" smtClean="0"/>
              <a:pPr/>
              <a:t>75</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dirty="0" smtClean="0">
                <a:latin typeface="Arial" pitchFamily="34" charset="0"/>
                <a:cs typeface="Arial" pitchFamily="34" charset="0"/>
              </a:rPr>
              <a:t>What do the ABS’s tell us?</a:t>
            </a:r>
          </a:p>
          <a:p>
            <a:r>
              <a:rPr lang="en-US" dirty="0" smtClean="0">
                <a:latin typeface="Arial" pitchFamily="34" charset="0"/>
                <a:cs typeface="Arial" pitchFamily="34" charset="0"/>
              </a:rPr>
              <a:t>The H&amp;H?</a:t>
            </a:r>
          </a:p>
          <a:p>
            <a:r>
              <a:rPr lang="en-US" dirty="0" smtClean="0">
                <a:latin typeface="Arial" pitchFamily="34" charset="0"/>
                <a:cs typeface="Arial" pitchFamily="34" charset="0"/>
              </a:rPr>
              <a:t>How about the WBC? The Glucose and the INR?</a:t>
            </a:r>
          </a:p>
          <a:p>
            <a:r>
              <a:rPr lang="en-US" dirty="0" smtClean="0">
                <a:latin typeface="Arial" pitchFamily="34" charset="0"/>
                <a:cs typeface="Arial" pitchFamily="34" charset="0"/>
              </a:rPr>
              <a:t>And of course the BAC.</a:t>
            </a:r>
          </a:p>
          <a:p>
            <a:endParaRPr lang="en-US" dirty="0" smtClean="0">
              <a:latin typeface="Arial" pitchFamily="34" charset="0"/>
              <a:cs typeface="Arial" pitchFamily="34" charset="0"/>
            </a:endParaRPr>
          </a:p>
          <a:p>
            <a:r>
              <a:rPr lang="en-US" dirty="0" smtClean="0">
                <a:latin typeface="Arial" pitchFamily="34" charset="0"/>
                <a:cs typeface="Arial" pitchFamily="34" charset="0"/>
              </a:rPr>
              <a:t>Is there a component of metabolic acidosis?</a:t>
            </a:r>
          </a:p>
          <a:p>
            <a:r>
              <a:rPr lang="en-US" dirty="0" smtClean="0">
                <a:latin typeface="Arial" pitchFamily="34" charset="0"/>
                <a:cs typeface="Arial" pitchFamily="34" charset="0"/>
              </a:rPr>
              <a:t>Does he have a urinary tract infection, or is the WBC related to the inflammatory response?</a:t>
            </a:r>
          </a:p>
          <a:p>
            <a:r>
              <a:rPr lang="en-US" dirty="0" smtClean="0">
                <a:latin typeface="Arial" pitchFamily="34" charset="0"/>
                <a:cs typeface="Arial" pitchFamily="34" charset="0"/>
              </a:rPr>
              <a:t>Is he taking his Coumadin?</a:t>
            </a:r>
          </a:p>
          <a:p>
            <a:r>
              <a:rPr lang="en-US" dirty="0" smtClean="0">
                <a:latin typeface="Arial" pitchFamily="34" charset="0"/>
                <a:cs typeface="Arial" pitchFamily="34" charset="0"/>
              </a:rPr>
              <a:t>We now know he drinks</a:t>
            </a:r>
          </a:p>
          <a:p>
            <a:endParaRPr lang="en-US"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76</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dirty="0" smtClean="0">
                <a:latin typeface="Arial" pitchFamily="34" charset="0"/>
                <a:cs typeface="Arial" pitchFamily="34" charset="0"/>
              </a:rPr>
              <a:t>What are potential complications for this patient?</a:t>
            </a:r>
          </a:p>
          <a:p>
            <a:pPr>
              <a:buFont typeface="Arial" pitchFamily="34" charset="0"/>
              <a:buChar char="•"/>
            </a:pPr>
            <a:r>
              <a:rPr lang="en-US" dirty="0" smtClean="0">
                <a:latin typeface="Arial" pitchFamily="34" charset="0"/>
                <a:cs typeface="Arial" pitchFamily="34" charset="0"/>
              </a:rPr>
              <a:t>Pneumonia</a:t>
            </a:r>
          </a:p>
          <a:p>
            <a:pPr>
              <a:buFont typeface="Arial" pitchFamily="34" charset="0"/>
              <a:buChar char="•"/>
            </a:pPr>
            <a:r>
              <a:rPr lang="en-US" dirty="0" smtClean="0">
                <a:latin typeface="Arial" pitchFamily="34" charset="0"/>
                <a:cs typeface="Arial" pitchFamily="34" charset="0"/>
              </a:rPr>
              <a:t>Atalectasis</a:t>
            </a:r>
          </a:p>
          <a:p>
            <a:pPr>
              <a:buFont typeface="Arial" pitchFamily="34" charset="0"/>
              <a:buChar char="•"/>
            </a:pPr>
            <a:r>
              <a:rPr lang="en-US" dirty="0" smtClean="0">
                <a:latin typeface="Arial" pitchFamily="34" charset="0"/>
                <a:cs typeface="Arial" pitchFamily="34" charset="0"/>
              </a:rPr>
              <a:t>Alcohol withdrawal</a:t>
            </a:r>
          </a:p>
          <a:p>
            <a:pPr>
              <a:buFont typeface="Arial" pitchFamily="34" charset="0"/>
              <a:buChar char="•"/>
            </a:pPr>
            <a:r>
              <a:rPr lang="en-US" dirty="0" smtClean="0">
                <a:latin typeface="Arial" pitchFamily="34" charset="0"/>
                <a:cs typeface="Arial" pitchFamily="34" charset="0"/>
              </a:rPr>
              <a:t>DVT</a:t>
            </a:r>
          </a:p>
          <a:p>
            <a:pPr>
              <a:buFont typeface="Arial" pitchFamily="34" charset="0"/>
              <a:buChar char="•"/>
            </a:pPr>
            <a:r>
              <a:rPr lang="en-US" dirty="0" smtClean="0">
                <a:latin typeface="Arial" pitchFamily="34" charset="0"/>
                <a:cs typeface="Arial" pitchFamily="34" charset="0"/>
              </a:rPr>
              <a:t>Sepsis from pre existing UTI</a:t>
            </a:r>
          </a:p>
          <a:p>
            <a:pPr>
              <a:buFont typeface="Arial" pitchFamily="34" charset="0"/>
              <a:buChar char="•"/>
            </a:pPr>
            <a:r>
              <a:rPr lang="en-US" dirty="0" smtClean="0">
                <a:latin typeface="Arial" pitchFamily="34" charset="0"/>
                <a:cs typeface="Arial" pitchFamily="34" charset="0"/>
              </a:rPr>
              <a:t>Skin Breakdown</a:t>
            </a:r>
          </a:p>
          <a:p>
            <a:pPr>
              <a:buFont typeface="Arial" pitchFamily="34" charset="0"/>
              <a:buChar char="•"/>
            </a:pPr>
            <a:r>
              <a:rPr lang="en-US" dirty="0" smtClean="0">
                <a:latin typeface="Arial" pitchFamily="34" charset="0"/>
                <a:cs typeface="Arial" pitchFamily="34" charset="0"/>
              </a:rPr>
              <a:t>Prolonged  length of stay</a:t>
            </a:r>
          </a:p>
          <a:p>
            <a:pPr>
              <a:buFont typeface="Arial" pitchFamily="34" charset="0"/>
              <a:buChar char="•"/>
            </a:pPr>
            <a:endParaRPr lang="en-US" dirty="0" smtClean="0">
              <a:latin typeface="Arial" pitchFamily="34" charset="0"/>
              <a:cs typeface="Arial" pitchFamily="34" charset="0"/>
            </a:endParaRPr>
          </a:p>
          <a:p>
            <a:r>
              <a:rPr lang="en-US" dirty="0" smtClean="0">
                <a:latin typeface="Arial" pitchFamily="34" charset="0"/>
                <a:cs typeface="Arial" pitchFamily="34" charset="0"/>
              </a:rPr>
              <a:t>What are some of the coordination of care issues?</a:t>
            </a:r>
          </a:p>
          <a:p>
            <a:pPr>
              <a:buFont typeface="Arial" pitchFamily="34" charset="0"/>
              <a:buChar char="•"/>
            </a:pPr>
            <a:r>
              <a:rPr lang="en-US" dirty="0" smtClean="0">
                <a:latin typeface="Arial" pitchFamily="34" charset="0"/>
                <a:cs typeface="Arial" pitchFamily="34" charset="0"/>
              </a:rPr>
              <a:t>Communication with out of town family </a:t>
            </a:r>
          </a:p>
          <a:p>
            <a:pPr>
              <a:buFont typeface="Arial" pitchFamily="34" charset="0"/>
              <a:buChar char="•"/>
            </a:pPr>
            <a:r>
              <a:rPr lang="en-US" dirty="0" smtClean="0">
                <a:latin typeface="Arial" pitchFamily="34" charset="0"/>
                <a:cs typeface="Arial" pitchFamily="34" charset="0"/>
              </a:rPr>
              <a:t>Discharge planning</a:t>
            </a:r>
          </a:p>
          <a:p>
            <a:pPr lvl="1">
              <a:buFont typeface="Arial" pitchFamily="34" charset="0"/>
              <a:buChar char="•"/>
            </a:pPr>
            <a:r>
              <a:rPr lang="en-US" dirty="0" smtClean="0">
                <a:latin typeface="Arial" pitchFamily="34" charset="0"/>
                <a:cs typeface="Arial" pitchFamily="34" charset="0"/>
              </a:rPr>
              <a:t>Acute vs subacute rehab</a:t>
            </a:r>
          </a:p>
          <a:p>
            <a:pPr lvl="1">
              <a:buFont typeface="Arial" pitchFamily="34" charset="0"/>
              <a:buChar char="•"/>
            </a:pPr>
            <a:r>
              <a:rPr lang="en-US" dirty="0" smtClean="0">
                <a:latin typeface="Arial" pitchFamily="34" charset="0"/>
                <a:cs typeface="Arial" pitchFamily="34" charset="0"/>
              </a:rPr>
              <a:t>Potential transfer to be near children</a:t>
            </a:r>
          </a:p>
          <a:p>
            <a:pPr lvl="1">
              <a:buFont typeface="Arial" pitchFamily="34" charset="0"/>
              <a:buChar char="•"/>
            </a:pPr>
            <a:endParaRPr lang="en-US" dirty="0" smtClean="0">
              <a:latin typeface="Arial" pitchFamily="34" charset="0"/>
              <a:cs typeface="Arial" pitchFamily="34" charset="0"/>
            </a:endParaRPr>
          </a:p>
          <a:p>
            <a:pPr>
              <a:buFont typeface="Arial" pitchFamily="34" charset="0"/>
              <a:buChar char="•"/>
            </a:pPr>
            <a:endParaRPr lang="en-US" dirty="0" smtClean="0">
              <a:latin typeface="Arial" pitchFamily="34" charset="0"/>
              <a:cs typeface="Arial" pitchFamily="34" charset="0"/>
            </a:endParaRPr>
          </a:p>
          <a:p>
            <a:pPr>
              <a:buFont typeface="Arial" pitchFamily="34" charset="0"/>
              <a:buChar char="•"/>
            </a:pPr>
            <a:endParaRPr lang="en-US" dirty="0" smtClean="0">
              <a:latin typeface="Arial" pitchFamily="34" charset="0"/>
              <a:cs typeface="Arial" pitchFamily="34" charset="0"/>
            </a:endParaRPr>
          </a:p>
          <a:p>
            <a:pPr>
              <a:buFont typeface="Arial" pitchFamily="34" charset="0"/>
              <a:buChar char="•"/>
            </a:pP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77</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r>
              <a:rPr lang="en-US" b="1" dirty="0" smtClean="0">
                <a:latin typeface="Arial" pitchFamily="34" charset="0"/>
                <a:cs typeface="Arial" pitchFamily="34" charset="0"/>
              </a:rPr>
              <a:t>The image</a:t>
            </a:r>
            <a:r>
              <a:rPr lang="en-US" b="1" baseline="0" dirty="0" smtClean="0">
                <a:latin typeface="Arial" pitchFamily="34" charset="0"/>
                <a:cs typeface="Arial" pitchFamily="34" charset="0"/>
              </a:rPr>
              <a:t> is a group of members of a local Senior Citizen Center.  </a:t>
            </a:r>
            <a:endParaRPr lang="en-US" b="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78</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1056640" y="472059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How can we, as trauma professionals, impact these numbers? </a:t>
            </a:r>
          </a:p>
          <a:p>
            <a:pPr>
              <a:buFont typeface="Arial" pitchFamily="34" charset="0"/>
              <a:buChar char="•"/>
            </a:pPr>
            <a:r>
              <a:rPr lang="en-US" dirty="0" smtClean="0">
                <a:latin typeface="Arial" pitchFamily="34" charset="0"/>
                <a:cs typeface="Arial" pitchFamily="34" charset="0"/>
              </a:rPr>
              <a:t>Prevention initiatives are part of  the answer. </a:t>
            </a:r>
          </a:p>
          <a:p>
            <a:pPr>
              <a:buFont typeface="Arial" pitchFamily="34" charset="0"/>
              <a:buChar char="•"/>
            </a:pPr>
            <a:r>
              <a:rPr lang="en-US" dirty="0" smtClean="0">
                <a:latin typeface="Arial" pitchFamily="34" charset="0"/>
                <a:cs typeface="Arial" pitchFamily="34" charset="0"/>
              </a:rPr>
              <a:t>Including age criteria in triage protocols may help early identification</a:t>
            </a:r>
          </a:p>
          <a:p>
            <a:pPr>
              <a:buFont typeface="Arial" pitchFamily="34" charset="0"/>
              <a:buChar char="•"/>
            </a:pPr>
            <a:r>
              <a:rPr lang="en-US" dirty="0" smtClean="0">
                <a:latin typeface="Arial" pitchFamily="34" charset="0"/>
                <a:cs typeface="Arial" pitchFamily="34" charset="0"/>
              </a:rPr>
              <a:t>Implementation of specific geriatric trauma protocols may improve outcomes</a:t>
            </a:r>
          </a:p>
          <a:p>
            <a:endParaRPr lang="en-US" dirty="0"/>
          </a:p>
        </p:txBody>
      </p:sp>
      <p:sp>
        <p:nvSpPr>
          <p:cNvPr id="4" name="Slide Number Placeholder 3"/>
          <p:cNvSpPr>
            <a:spLocks noGrp="1"/>
          </p:cNvSpPr>
          <p:nvPr>
            <p:ph type="sldNum" sz="quarter" idx="10"/>
          </p:nvPr>
        </p:nvSpPr>
        <p:spPr/>
        <p:txBody>
          <a:bodyPr/>
          <a:lstStyle/>
          <a:p>
            <a:fld id="{E020A93B-5C61-4F88-B0FD-38E1032B58F8}" type="slidenum">
              <a:rPr lang="en-US" smtClean="0"/>
              <a:pPr/>
              <a:t>8</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0175" y="879475"/>
            <a:ext cx="4800600" cy="3600450"/>
          </a:xfrm>
        </p:spPr>
      </p:sp>
      <p:sp>
        <p:nvSpPr>
          <p:cNvPr id="3" name="Notes Placeholder 2"/>
          <p:cNvSpPr>
            <a:spLocks noGrp="1"/>
          </p:cNvSpPr>
          <p:nvPr>
            <p:ph type="body" idx="1"/>
          </p:nvPr>
        </p:nvSpPr>
        <p:spPr>
          <a:xfrm>
            <a:off x="975360" y="4560570"/>
            <a:ext cx="5364480" cy="4320540"/>
          </a:xfrm>
          <a:prstGeom prst="rect">
            <a:avLst/>
          </a:prstGeom>
        </p:spPr>
        <p:txBody>
          <a:bodyPr>
            <a:normAutofit/>
          </a:bodyPr>
          <a:lstStyle/>
          <a:p>
            <a:pPr>
              <a:buFont typeface="Arial" pitchFamily="34" charset="0"/>
              <a:buChar char="•"/>
            </a:pPr>
            <a:r>
              <a:rPr lang="en-US" dirty="0" smtClean="0">
                <a:latin typeface="Arial" pitchFamily="34" charset="0"/>
                <a:cs typeface="Arial" pitchFamily="34" charset="0"/>
              </a:rPr>
              <a:t>Everyone defines geriatric differently</a:t>
            </a:r>
          </a:p>
          <a:p>
            <a:pPr>
              <a:buFont typeface="Arial" pitchFamily="34" charset="0"/>
              <a:buChar char="•"/>
            </a:pPr>
            <a:r>
              <a:rPr lang="en-US" dirty="0" smtClean="0">
                <a:latin typeface="Arial" pitchFamily="34" charset="0"/>
                <a:cs typeface="Arial" pitchFamily="34" charset="0"/>
              </a:rPr>
              <a:t>Is this 97 year old an example of the “old, old”  or the “elderly, elderly”?</a:t>
            </a:r>
          </a:p>
          <a:p>
            <a:pPr>
              <a:buFont typeface="Arial" pitchFamily="34" charset="0"/>
              <a:buChar char="•"/>
            </a:pPr>
            <a:r>
              <a:rPr lang="en-US" dirty="0" smtClean="0">
                <a:latin typeface="Arial" pitchFamily="34" charset="0"/>
                <a:cs typeface="Arial" pitchFamily="34" charset="0"/>
              </a:rPr>
              <a:t>She is frail, walks with a walker, occasionally uses oxygen and is on Coumadin.  </a:t>
            </a:r>
          </a:p>
          <a:p>
            <a:pPr>
              <a:buFont typeface="Arial" pitchFamily="34" charset="0"/>
              <a:buChar char="•"/>
            </a:pPr>
            <a:r>
              <a:rPr lang="en-US" dirty="0" smtClean="0">
                <a:latin typeface="Arial" pitchFamily="34" charset="0"/>
                <a:cs typeface="Arial" pitchFamily="34" charset="0"/>
              </a:rPr>
              <a:t>If she falls and breaks a rib, a hip or has an intracranial bleed, she has an expected mortality of 100%</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020A93B-5C61-4F88-B0FD-38E1032B58F8}" type="slidenum">
              <a:rPr lang="en-US" smtClean="0"/>
              <a:pPr/>
              <a:t>9</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16_Geriatric Trauma</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667000"/>
            <a:ext cx="9144000" cy="1143000"/>
          </a:xfrm>
        </p:spPr>
        <p:txBody>
          <a:bodyPr/>
          <a:lstStyle>
            <a:lvl1pPr>
              <a:defRPr/>
            </a:lvl1pPr>
          </a:lstStyle>
          <a:p>
            <a:r>
              <a:rPr lang="en-US" dirty="0"/>
              <a:t>Click to edit Master title style</a:t>
            </a:r>
          </a:p>
        </p:txBody>
      </p:sp>
      <p:sp>
        <p:nvSpPr>
          <p:cNvPr id="3075" name="Rectangle 3"/>
          <p:cNvSpPr>
            <a:spLocks noGrp="1" noChangeArrowheads="1"/>
          </p:cNvSpPr>
          <p:nvPr>
            <p:ph type="subTitle" idx="1"/>
          </p:nvPr>
        </p:nvSpPr>
        <p:spPr>
          <a:xfrm>
            <a:off x="0" y="3886200"/>
            <a:ext cx="9144000" cy="609600"/>
          </a:xfrm>
        </p:spPr>
        <p:txBody>
          <a:bodyPr/>
          <a:lstStyle>
            <a:lvl1pPr marL="0" indent="0" algn="ctr">
              <a:buFontTx/>
              <a:buNone/>
              <a:defRPr sz="2800" b="1">
                <a:solidFill>
                  <a:schemeClr val="bg1"/>
                </a:solidFill>
                <a:latin typeface="Arial" pitchFamily="34" charset="0"/>
                <a:cs typeface="Arial"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305EB3C-3CA5-4848-BC2F-A2275922B70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52861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5ED454-E269-40F8-9095-F63C5470DC2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87812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3429D9-9C70-4B2B-9C72-E59124D879C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1148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0190" y="301625"/>
            <a:ext cx="7313788"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0189" y="1827213"/>
            <a:ext cx="358845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094113" y="1827213"/>
            <a:ext cx="3589867" cy="4114800"/>
          </a:xfrm>
        </p:spPr>
        <p:txBody>
          <a:bodyPr/>
          <a:lstStyle/>
          <a:p>
            <a:endParaRPr lang="en-US" dirty="0"/>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41C75D67-EEFA-41B3-8F4D-B864C5290E38}"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667000"/>
            <a:ext cx="9144000" cy="1143000"/>
          </a:xfrm>
        </p:spPr>
        <p:txBody>
          <a:bodyPr/>
          <a:lstStyle>
            <a:lvl1pPr>
              <a:defRPr/>
            </a:lvl1pPr>
          </a:lstStyle>
          <a:p>
            <a:r>
              <a:rPr lang="en-US" dirty="0"/>
              <a:t>Click to edit Master title style</a:t>
            </a:r>
          </a:p>
        </p:txBody>
      </p:sp>
      <p:sp>
        <p:nvSpPr>
          <p:cNvPr id="3075" name="Rectangle 3"/>
          <p:cNvSpPr>
            <a:spLocks noGrp="1" noChangeArrowheads="1"/>
          </p:cNvSpPr>
          <p:nvPr>
            <p:ph type="subTitle" idx="1"/>
          </p:nvPr>
        </p:nvSpPr>
        <p:spPr>
          <a:xfrm>
            <a:off x="0" y="3886200"/>
            <a:ext cx="9144000" cy="609600"/>
          </a:xfrm>
        </p:spPr>
        <p:txBody>
          <a:bodyPr/>
          <a:lstStyle>
            <a:lvl1pPr marL="0" indent="0" algn="ctr">
              <a:buFontTx/>
              <a:buNone/>
              <a:defRPr sz="2800" b="1">
                <a:solidFill>
                  <a:schemeClr val="bg1"/>
                </a:solidFill>
                <a:latin typeface="Arial" pitchFamily="34" charset="0"/>
                <a:cs typeface="Arial"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305EB3C-3CA5-4848-BC2F-A2275922B70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47148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424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defRPr>
                <a:solidFill>
                  <a:schemeClr val="accent2"/>
                </a:solidFill>
              </a:defRPr>
            </a:lvl2pPr>
            <a:lvl3pPr>
              <a:defRPr>
                <a:solidFill>
                  <a:schemeClr val="accent2">
                    <a:lumMod val="75000"/>
                  </a:schemeClr>
                </a:solidFill>
              </a:defRPr>
            </a:lvl3pPr>
            <a:lvl4pPr>
              <a:defRPr>
                <a:solidFill>
                  <a:schemeClr val="accent2">
                    <a:lumMod val="50000"/>
                  </a:schemeClr>
                </a:solidFill>
              </a:defRPr>
            </a:lvl4pPr>
            <a:lvl5pPr>
              <a:defRPr>
                <a:solidFill>
                  <a:schemeClr val="accent6">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704C2A-EB32-4023-8CFB-351FE184BAB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90250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138FC0-4700-47A4-BFBF-FCE76BAC216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3499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0084101-E8E7-4854-B1D4-26112E35D1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71617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7C012AE-BF16-40A1-9811-C59622DBC4D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41529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44D9F08-4BF2-4593-BEAB-781777692FC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0251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291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5469DE-41B3-483C-9BC5-E8912E721CB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27084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57E589-6346-471C-BC0B-D2D213298F4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39719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5ED454-E269-40F8-9095-F63C5470DC2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9243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3429D9-9C70-4B2B-9C72-E59124D879C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70166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defRPr>
                <a:solidFill>
                  <a:schemeClr val="accent2"/>
                </a:solidFill>
              </a:defRPr>
            </a:lvl2pPr>
            <a:lvl3pPr>
              <a:defRPr>
                <a:solidFill>
                  <a:schemeClr val="accent2">
                    <a:lumMod val="75000"/>
                  </a:schemeClr>
                </a:solidFill>
              </a:defRPr>
            </a:lvl3pPr>
            <a:lvl4pPr>
              <a:defRPr>
                <a:solidFill>
                  <a:schemeClr val="accent2">
                    <a:lumMod val="50000"/>
                  </a:schemeClr>
                </a:solidFill>
              </a:defRPr>
            </a:lvl4pPr>
            <a:lvl5pPr>
              <a:defRPr>
                <a:solidFill>
                  <a:schemeClr val="accent6">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704C2A-EB32-4023-8CFB-351FE184BAB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35894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138FC0-4700-47A4-BFBF-FCE76BAC216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31482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0084101-E8E7-4854-B1D4-26112E35D1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62809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7C012AE-BF16-40A1-9811-C59622DBC4D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81476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44D9F08-4BF2-4593-BEAB-781777692FC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69489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5469DE-41B3-483C-9BC5-E8912E721CB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7891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57E589-6346-471C-BC0B-D2D213298F4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82968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762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447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latin typeface="Times" pitchFamily="-16"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latin typeface="Times" pitchFamily="-16"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612E24D-0B6F-44D0-9C17-85A26FBF12B6}" type="slidenum">
              <a:rPr lang="en-US">
                <a:solidFill>
                  <a:srgbClr val="000000"/>
                </a:solidFill>
                <a:latin typeface="Times" pitchFamily="-16" charset="0"/>
              </a:rPr>
              <a:pPr>
                <a:defRPr/>
              </a:pPr>
              <a:t>‹#›</a:t>
            </a:fld>
            <a:endParaRPr lang="en-US" dirty="0">
              <a:solidFill>
                <a:srgbClr val="000000"/>
              </a:solidFill>
              <a:latin typeface="Times" pitchFamily="-16" charset="0"/>
            </a:endParaRPr>
          </a:p>
        </p:txBody>
      </p:sp>
    </p:spTree>
    <p:extLst>
      <p:ext uri="{BB962C8B-B14F-4D97-AF65-F5344CB8AC3E}">
        <p14:creationId xmlns:p14="http://schemas.microsoft.com/office/powerpoint/2010/main" val="164817352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algn="ctr" rtl="0" eaLnBrk="0" fontAlgn="base" hangingPunct="0">
        <a:spcBef>
          <a:spcPct val="0"/>
        </a:spcBef>
        <a:spcAft>
          <a:spcPct val="0"/>
        </a:spcAft>
        <a:defRPr sz="3600" b="1">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bg1"/>
          </a:solidFill>
          <a:latin typeface="Arial" charset="0"/>
          <a:cs typeface="Arial" charset="0"/>
        </a:defRPr>
      </a:lvl2pPr>
      <a:lvl3pPr algn="ctr" rtl="0" eaLnBrk="0" fontAlgn="base" hangingPunct="0">
        <a:spcBef>
          <a:spcPct val="0"/>
        </a:spcBef>
        <a:spcAft>
          <a:spcPct val="0"/>
        </a:spcAft>
        <a:defRPr sz="3600" b="1">
          <a:solidFill>
            <a:schemeClr val="bg1"/>
          </a:solidFill>
          <a:latin typeface="Arial" charset="0"/>
          <a:cs typeface="Arial" charset="0"/>
        </a:defRPr>
      </a:lvl3pPr>
      <a:lvl4pPr algn="ctr" rtl="0" eaLnBrk="0" fontAlgn="base" hangingPunct="0">
        <a:spcBef>
          <a:spcPct val="0"/>
        </a:spcBef>
        <a:spcAft>
          <a:spcPct val="0"/>
        </a:spcAft>
        <a:defRPr sz="3600" b="1">
          <a:solidFill>
            <a:schemeClr val="bg1"/>
          </a:solidFill>
          <a:latin typeface="Arial" charset="0"/>
          <a:cs typeface="Arial" charset="0"/>
        </a:defRPr>
      </a:lvl4pPr>
      <a:lvl5pPr algn="ctr" rtl="0" eaLnBrk="0" fontAlgn="base" hangingPunct="0">
        <a:spcBef>
          <a:spcPct val="0"/>
        </a:spcBef>
        <a:spcAft>
          <a:spcPct val="0"/>
        </a:spcAft>
        <a:defRPr sz="3600" b="1">
          <a:solidFill>
            <a:schemeClr val="bg1"/>
          </a:solidFill>
          <a:latin typeface="Arial" charset="0"/>
          <a:cs typeface="Arial" charset="0"/>
        </a:defRPr>
      </a:lvl5pPr>
      <a:lvl6pPr marL="457200" algn="ctr" rtl="0" fontAlgn="base">
        <a:spcBef>
          <a:spcPct val="0"/>
        </a:spcBef>
        <a:spcAft>
          <a:spcPct val="0"/>
        </a:spcAft>
        <a:defRPr sz="3600" b="1">
          <a:solidFill>
            <a:srgbClr val="0088CC"/>
          </a:solidFill>
          <a:latin typeface="Verdana" pitchFamily="-16" charset="0"/>
        </a:defRPr>
      </a:lvl6pPr>
      <a:lvl7pPr marL="914400" algn="ctr" rtl="0" fontAlgn="base">
        <a:spcBef>
          <a:spcPct val="0"/>
        </a:spcBef>
        <a:spcAft>
          <a:spcPct val="0"/>
        </a:spcAft>
        <a:defRPr sz="3600" b="1">
          <a:solidFill>
            <a:srgbClr val="0088CC"/>
          </a:solidFill>
          <a:latin typeface="Verdana" pitchFamily="-16" charset="0"/>
        </a:defRPr>
      </a:lvl7pPr>
      <a:lvl8pPr marL="1371600" algn="ctr" rtl="0" fontAlgn="base">
        <a:spcBef>
          <a:spcPct val="0"/>
        </a:spcBef>
        <a:spcAft>
          <a:spcPct val="0"/>
        </a:spcAft>
        <a:defRPr sz="3600" b="1">
          <a:solidFill>
            <a:srgbClr val="0088CC"/>
          </a:solidFill>
          <a:latin typeface="Verdana" pitchFamily="-16" charset="0"/>
        </a:defRPr>
      </a:lvl8pPr>
      <a:lvl9pPr marL="1828800" algn="ctr" rtl="0" fontAlgn="base">
        <a:spcBef>
          <a:spcPct val="0"/>
        </a:spcBef>
        <a:spcAft>
          <a:spcPct val="0"/>
        </a:spcAft>
        <a:defRPr sz="3600" b="1">
          <a:solidFill>
            <a:srgbClr val="0088CC"/>
          </a:solidFill>
          <a:latin typeface="Verdana" pitchFamily="-16" charset="0"/>
        </a:defRPr>
      </a:lvl9pPr>
    </p:titleStyle>
    <p:bodyStyle>
      <a:lvl1pPr marL="457200" indent="-457200" algn="l" rtl="0" eaLnBrk="0" fontAlgn="base" hangingPunct="0">
        <a:spcBef>
          <a:spcPct val="20000"/>
        </a:spcBef>
        <a:spcAft>
          <a:spcPct val="0"/>
        </a:spcAft>
        <a:buFont typeface="Arial" charset="0"/>
        <a:buChar char="•"/>
        <a:defRPr sz="3200">
          <a:solidFill>
            <a:schemeClr val="tx1"/>
          </a:solidFill>
          <a:latin typeface="Arial" pitchFamily="34" charset="0"/>
          <a:ea typeface="+mn-ea"/>
          <a:cs typeface="Arial" pitchFamily="34" charset="0"/>
        </a:defRPr>
      </a:lvl1pPr>
      <a:lvl2pPr marL="914400" indent="-457200" algn="l" rtl="0" eaLnBrk="0" fontAlgn="base" hangingPunct="0">
        <a:spcBef>
          <a:spcPct val="20000"/>
        </a:spcBef>
        <a:spcAft>
          <a:spcPct val="0"/>
        </a:spcAft>
        <a:buFont typeface="Arial" charset="0"/>
        <a:buChar char="•"/>
        <a:defRPr sz="2800">
          <a:solidFill>
            <a:schemeClr val="accent2"/>
          </a:solidFill>
          <a:latin typeface="Arial" pitchFamily="34" charset="0"/>
          <a:cs typeface="Arial" pitchFamily="34" charset="0"/>
        </a:defRPr>
      </a:lvl2pPr>
      <a:lvl3pPr marL="1257300" indent="-342900" algn="l" rtl="0" eaLnBrk="0" fontAlgn="base" hangingPunct="0">
        <a:spcBef>
          <a:spcPct val="20000"/>
        </a:spcBef>
        <a:spcAft>
          <a:spcPct val="0"/>
        </a:spcAft>
        <a:buFont typeface="Arial" charset="0"/>
        <a:buChar char="•"/>
        <a:defRPr sz="2400">
          <a:solidFill>
            <a:srgbClr val="262673"/>
          </a:solidFill>
          <a:latin typeface="Arial" pitchFamily="34" charset="0"/>
          <a:cs typeface="Arial" pitchFamily="34" charset="0"/>
        </a:defRPr>
      </a:lvl3pPr>
      <a:lvl4pPr marL="1714500" indent="-342900" algn="l" rtl="0" eaLnBrk="0" fontAlgn="base" hangingPunct="0">
        <a:spcBef>
          <a:spcPct val="20000"/>
        </a:spcBef>
        <a:spcAft>
          <a:spcPct val="0"/>
        </a:spcAft>
        <a:buFont typeface="Arial" charset="0"/>
        <a:buChar char="•"/>
        <a:defRPr sz="2000">
          <a:solidFill>
            <a:srgbClr val="19194D"/>
          </a:solidFill>
          <a:latin typeface="Arial" pitchFamily="34" charset="0"/>
          <a:cs typeface="Arial" pitchFamily="34" charset="0"/>
        </a:defRPr>
      </a:lvl4pPr>
      <a:lvl5pPr marL="2171700" indent="-342900" algn="l" rtl="0" eaLnBrk="0" fontAlgn="base" hangingPunct="0">
        <a:spcBef>
          <a:spcPct val="20000"/>
        </a:spcBef>
        <a:spcAft>
          <a:spcPct val="0"/>
        </a:spcAft>
        <a:buFont typeface="Arial" charset="0"/>
        <a:buChar char="•"/>
        <a:defRPr sz="2000">
          <a:solidFill>
            <a:schemeClr val="tx1"/>
          </a:solidFill>
          <a:latin typeface="Arial" pitchFamily="34" charset="0"/>
          <a:cs typeface="Arial" pitchFamily="34" charset="0"/>
        </a:defRPr>
      </a:lvl5pPr>
      <a:lvl6pPr marL="2514600" indent="-228600" algn="l" rtl="0" fontAlgn="base">
        <a:spcBef>
          <a:spcPct val="20000"/>
        </a:spcBef>
        <a:spcAft>
          <a:spcPct val="0"/>
        </a:spcAft>
        <a:buClr>
          <a:srgbClr val="0089CD"/>
        </a:buClr>
        <a:buChar char="»"/>
        <a:defRPr sz="2000">
          <a:solidFill>
            <a:schemeClr val="tx1"/>
          </a:solidFill>
          <a:latin typeface="+mn-lt"/>
        </a:defRPr>
      </a:lvl6pPr>
      <a:lvl7pPr marL="2971800" indent="-228600" algn="l" rtl="0" fontAlgn="base">
        <a:spcBef>
          <a:spcPct val="20000"/>
        </a:spcBef>
        <a:spcAft>
          <a:spcPct val="0"/>
        </a:spcAft>
        <a:buClr>
          <a:srgbClr val="0089CD"/>
        </a:buClr>
        <a:buChar char="»"/>
        <a:defRPr sz="2000">
          <a:solidFill>
            <a:schemeClr val="tx1"/>
          </a:solidFill>
          <a:latin typeface="+mn-lt"/>
        </a:defRPr>
      </a:lvl7pPr>
      <a:lvl8pPr marL="3429000" indent="-228600" algn="l" rtl="0" fontAlgn="base">
        <a:spcBef>
          <a:spcPct val="20000"/>
        </a:spcBef>
        <a:spcAft>
          <a:spcPct val="0"/>
        </a:spcAft>
        <a:buClr>
          <a:srgbClr val="0089CD"/>
        </a:buClr>
        <a:buChar char="»"/>
        <a:defRPr sz="2000">
          <a:solidFill>
            <a:schemeClr val="tx1"/>
          </a:solidFill>
          <a:latin typeface="+mn-lt"/>
        </a:defRPr>
      </a:lvl8pPr>
      <a:lvl9pPr marL="3886200" indent="-228600" algn="l" rtl="0" fontAlgn="base">
        <a:spcBef>
          <a:spcPct val="20000"/>
        </a:spcBef>
        <a:spcAft>
          <a:spcPct val="0"/>
        </a:spcAft>
        <a:buClr>
          <a:srgbClr val="0089C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762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447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latin typeface="Times" pitchFamily="-16"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latin typeface="Times" pitchFamily="-16"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612E24D-0B6F-44D0-9C17-85A26FBF12B6}" type="slidenum">
              <a:rPr lang="en-US">
                <a:solidFill>
                  <a:srgbClr val="000000"/>
                </a:solidFill>
                <a:latin typeface="Times" pitchFamily="-16" charset="0"/>
              </a:rPr>
              <a:pPr>
                <a:defRPr/>
              </a:pPr>
              <a:t>‹#›</a:t>
            </a:fld>
            <a:endParaRPr lang="en-US" dirty="0">
              <a:solidFill>
                <a:srgbClr val="000000"/>
              </a:solidFill>
              <a:latin typeface="Times" pitchFamily="-16" charset="0"/>
            </a:endParaRPr>
          </a:p>
        </p:txBody>
      </p:sp>
    </p:spTree>
    <p:extLst>
      <p:ext uri="{BB962C8B-B14F-4D97-AF65-F5344CB8AC3E}">
        <p14:creationId xmlns:p14="http://schemas.microsoft.com/office/powerpoint/2010/main" val="181319948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rtl="0" eaLnBrk="0" fontAlgn="base" hangingPunct="0">
        <a:spcBef>
          <a:spcPct val="0"/>
        </a:spcBef>
        <a:spcAft>
          <a:spcPct val="0"/>
        </a:spcAft>
        <a:defRPr sz="3600" b="1">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bg1"/>
          </a:solidFill>
          <a:latin typeface="Arial" charset="0"/>
          <a:cs typeface="Arial" charset="0"/>
        </a:defRPr>
      </a:lvl2pPr>
      <a:lvl3pPr algn="ctr" rtl="0" eaLnBrk="0" fontAlgn="base" hangingPunct="0">
        <a:spcBef>
          <a:spcPct val="0"/>
        </a:spcBef>
        <a:spcAft>
          <a:spcPct val="0"/>
        </a:spcAft>
        <a:defRPr sz="3600" b="1">
          <a:solidFill>
            <a:schemeClr val="bg1"/>
          </a:solidFill>
          <a:latin typeface="Arial" charset="0"/>
          <a:cs typeface="Arial" charset="0"/>
        </a:defRPr>
      </a:lvl3pPr>
      <a:lvl4pPr algn="ctr" rtl="0" eaLnBrk="0" fontAlgn="base" hangingPunct="0">
        <a:spcBef>
          <a:spcPct val="0"/>
        </a:spcBef>
        <a:spcAft>
          <a:spcPct val="0"/>
        </a:spcAft>
        <a:defRPr sz="3600" b="1">
          <a:solidFill>
            <a:schemeClr val="bg1"/>
          </a:solidFill>
          <a:latin typeface="Arial" charset="0"/>
          <a:cs typeface="Arial" charset="0"/>
        </a:defRPr>
      </a:lvl4pPr>
      <a:lvl5pPr algn="ctr" rtl="0" eaLnBrk="0" fontAlgn="base" hangingPunct="0">
        <a:spcBef>
          <a:spcPct val="0"/>
        </a:spcBef>
        <a:spcAft>
          <a:spcPct val="0"/>
        </a:spcAft>
        <a:defRPr sz="3600" b="1">
          <a:solidFill>
            <a:schemeClr val="bg1"/>
          </a:solidFill>
          <a:latin typeface="Arial" charset="0"/>
          <a:cs typeface="Arial" charset="0"/>
        </a:defRPr>
      </a:lvl5pPr>
      <a:lvl6pPr marL="457200" algn="ctr" rtl="0" fontAlgn="base">
        <a:spcBef>
          <a:spcPct val="0"/>
        </a:spcBef>
        <a:spcAft>
          <a:spcPct val="0"/>
        </a:spcAft>
        <a:defRPr sz="3600" b="1">
          <a:solidFill>
            <a:srgbClr val="0088CC"/>
          </a:solidFill>
          <a:latin typeface="Verdana" pitchFamily="-16" charset="0"/>
        </a:defRPr>
      </a:lvl6pPr>
      <a:lvl7pPr marL="914400" algn="ctr" rtl="0" fontAlgn="base">
        <a:spcBef>
          <a:spcPct val="0"/>
        </a:spcBef>
        <a:spcAft>
          <a:spcPct val="0"/>
        </a:spcAft>
        <a:defRPr sz="3600" b="1">
          <a:solidFill>
            <a:srgbClr val="0088CC"/>
          </a:solidFill>
          <a:latin typeface="Verdana" pitchFamily="-16" charset="0"/>
        </a:defRPr>
      </a:lvl7pPr>
      <a:lvl8pPr marL="1371600" algn="ctr" rtl="0" fontAlgn="base">
        <a:spcBef>
          <a:spcPct val="0"/>
        </a:spcBef>
        <a:spcAft>
          <a:spcPct val="0"/>
        </a:spcAft>
        <a:defRPr sz="3600" b="1">
          <a:solidFill>
            <a:srgbClr val="0088CC"/>
          </a:solidFill>
          <a:latin typeface="Verdana" pitchFamily="-16" charset="0"/>
        </a:defRPr>
      </a:lvl8pPr>
      <a:lvl9pPr marL="1828800" algn="ctr" rtl="0" fontAlgn="base">
        <a:spcBef>
          <a:spcPct val="0"/>
        </a:spcBef>
        <a:spcAft>
          <a:spcPct val="0"/>
        </a:spcAft>
        <a:defRPr sz="3600" b="1">
          <a:solidFill>
            <a:srgbClr val="0088CC"/>
          </a:solidFill>
          <a:latin typeface="Verdana" pitchFamily="-16" charset="0"/>
        </a:defRPr>
      </a:lvl9pPr>
    </p:titleStyle>
    <p:bodyStyle>
      <a:lvl1pPr marL="457200" indent="-457200" algn="l" rtl="0" eaLnBrk="0" fontAlgn="base" hangingPunct="0">
        <a:spcBef>
          <a:spcPct val="20000"/>
        </a:spcBef>
        <a:spcAft>
          <a:spcPct val="0"/>
        </a:spcAft>
        <a:buFont typeface="Arial" charset="0"/>
        <a:buChar char="•"/>
        <a:defRPr sz="3200">
          <a:solidFill>
            <a:schemeClr val="tx1"/>
          </a:solidFill>
          <a:latin typeface="Arial" pitchFamily="34" charset="0"/>
          <a:ea typeface="+mn-ea"/>
          <a:cs typeface="Arial" pitchFamily="34" charset="0"/>
        </a:defRPr>
      </a:lvl1pPr>
      <a:lvl2pPr marL="914400" indent="-457200" algn="l" rtl="0" eaLnBrk="0" fontAlgn="base" hangingPunct="0">
        <a:spcBef>
          <a:spcPct val="20000"/>
        </a:spcBef>
        <a:spcAft>
          <a:spcPct val="0"/>
        </a:spcAft>
        <a:buFont typeface="Arial" charset="0"/>
        <a:buChar char="•"/>
        <a:defRPr sz="2800">
          <a:solidFill>
            <a:schemeClr val="accent2"/>
          </a:solidFill>
          <a:latin typeface="Arial" pitchFamily="34" charset="0"/>
          <a:cs typeface="Arial" pitchFamily="34" charset="0"/>
        </a:defRPr>
      </a:lvl2pPr>
      <a:lvl3pPr marL="1257300" indent="-342900" algn="l" rtl="0" eaLnBrk="0" fontAlgn="base" hangingPunct="0">
        <a:spcBef>
          <a:spcPct val="20000"/>
        </a:spcBef>
        <a:spcAft>
          <a:spcPct val="0"/>
        </a:spcAft>
        <a:buFont typeface="Arial" charset="0"/>
        <a:buChar char="•"/>
        <a:defRPr sz="2400">
          <a:solidFill>
            <a:srgbClr val="262673"/>
          </a:solidFill>
          <a:latin typeface="Arial" pitchFamily="34" charset="0"/>
          <a:cs typeface="Arial" pitchFamily="34" charset="0"/>
        </a:defRPr>
      </a:lvl3pPr>
      <a:lvl4pPr marL="1714500" indent="-342900" algn="l" rtl="0" eaLnBrk="0" fontAlgn="base" hangingPunct="0">
        <a:spcBef>
          <a:spcPct val="20000"/>
        </a:spcBef>
        <a:spcAft>
          <a:spcPct val="0"/>
        </a:spcAft>
        <a:buFont typeface="Arial" charset="0"/>
        <a:buChar char="•"/>
        <a:defRPr sz="2000">
          <a:solidFill>
            <a:srgbClr val="19194D"/>
          </a:solidFill>
          <a:latin typeface="Arial" pitchFamily="34" charset="0"/>
          <a:cs typeface="Arial" pitchFamily="34" charset="0"/>
        </a:defRPr>
      </a:lvl4pPr>
      <a:lvl5pPr marL="2171700" indent="-342900" algn="l" rtl="0" eaLnBrk="0" fontAlgn="base" hangingPunct="0">
        <a:spcBef>
          <a:spcPct val="20000"/>
        </a:spcBef>
        <a:spcAft>
          <a:spcPct val="0"/>
        </a:spcAft>
        <a:buFont typeface="Arial" charset="0"/>
        <a:buChar char="•"/>
        <a:defRPr sz="2000">
          <a:solidFill>
            <a:schemeClr val="tx1"/>
          </a:solidFill>
          <a:latin typeface="Arial" pitchFamily="34" charset="0"/>
          <a:cs typeface="Arial" pitchFamily="34" charset="0"/>
        </a:defRPr>
      </a:lvl5pPr>
      <a:lvl6pPr marL="2514600" indent="-228600" algn="l" rtl="0" fontAlgn="base">
        <a:spcBef>
          <a:spcPct val="20000"/>
        </a:spcBef>
        <a:spcAft>
          <a:spcPct val="0"/>
        </a:spcAft>
        <a:buClr>
          <a:srgbClr val="0089CD"/>
        </a:buClr>
        <a:buChar char="»"/>
        <a:defRPr sz="2000">
          <a:solidFill>
            <a:schemeClr val="tx1"/>
          </a:solidFill>
          <a:latin typeface="+mn-lt"/>
        </a:defRPr>
      </a:lvl6pPr>
      <a:lvl7pPr marL="2971800" indent="-228600" algn="l" rtl="0" fontAlgn="base">
        <a:spcBef>
          <a:spcPct val="20000"/>
        </a:spcBef>
        <a:spcAft>
          <a:spcPct val="0"/>
        </a:spcAft>
        <a:buClr>
          <a:srgbClr val="0089CD"/>
        </a:buClr>
        <a:buChar char="»"/>
        <a:defRPr sz="2000">
          <a:solidFill>
            <a:schemeClr val="tx1"/>
          </a:solidFill>
          <a:latin typeface="+mn-lt"/>
        </a:defRPr>
      </a:lvl7pPr>
      <a:lvl8pPr marL="3429000" indent="-228600" algn="l" rtl="0" fontAlgn="base">
        <a:spcBef>
          <a:spcPct val="20000"/>
        </a:spcBef>
        <a:spcAft>
          <a:spcPct val="0"/>
        </a:spcAft>
        <a:buClr>
          <a:srgbClr val="0089CD"/>
        </a:buClr>
        <a:buChar char="»"/>
        <a:defRPr sz="2000">
          <a:solidFill>
            <a:schemeClr val="tx1"/>
          </a:solidFill>
          <a:latin typeface="+mn-lt"/>
        </a:defRPr>
      </a:lvl8pPr>
      <a:lvl9pPr marL="3886200" indent="-228600" algn="l" rtl="0" fontAlgn="base">
        <a:spcBef>
          <a:spcPct val="20000"/>
        </a:spcBef>
        <a:spcAft>
          <a:spcPct val="0"/>
        </a:spcAft>
        <a:buClr>
          <a:srgbClr val="0089C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38.jpeg"/><Relationship Id="rId4" Type="http://schemas.openxmlformats.org/officeDocument/2006/relationships/hyperlink" Target="http://www.emedicine.com/cgi-bin/foxweb.exe/makezoom@/em/makezoom?picture=\websites\emedicine\orthoped\images\Large\154815481548DSCN0007_2_.jpg&amp;template=izoom2"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9600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1143000"/>
          </a:xfrm>
        </p:spPr>
        <p:txBody>
          <a:bodyPr/>
          <a:lstStyle/>
          <a:p>
            <a:pPr algn="ctr"/>
            <a:r>
              <a:rPr lang="en-US" dirty="0" smtClean="0"/>
              <a:t>Most Common Mechanisms of </a:t>
            </a:r>
            <a:br>
              <a:rPr lang="en-US" dirty="0" smtClean="0"/>
            </a:br>
            <a:r>
              <a:rPr lang="en-US" dirty="0" smtClean="0"/>
              <a:t>Unintentional Injury </a:t>
            </a:r>
            <a:endParaRPr lang="en-US" dirty="0"/>
          </a:p>
        </p:txBody>
      </p:sp>
      <p:sp>
        <p:nvSpPr>
          <p:cNvPr id="3" name="Content Placeholder 2"/>
          <p:cNvSpPr>
            <a:spLocks noGrp="1"/>
          </p:cNvSpPr>
          <p:nvPr>
            <p:ph sz="half" idx="1"/>
          </p:nvPr>
        </p:nvSpPr>
        <p:spPr>
          <a:xfrm>
            <a:off x="5046133" y="1981200"/>
            <a:ext cx="3588455" cy="4572000"/>
          </a:xfrm>
        </p:spPr>
        <p:txBody>
          <a:bodyPr/>
          <a:lstStyle/>
          <a:p>
            <a:pPr marL="514350" indent="-514350">
              <a:buFont typeface="+mj-lt"/>
              <a:buAutoNum type="arabicPeriod"/>
            </a:pPr>
            <a:r>
              <a:rPr lang="en-US" sz="3200" dirty="0" smtClean="0"/>
              <a:t>Falls</a:t>
            </a:r>
          </a:p>
          <a:p>
            <a:pPr marL="514350" indent="-514350">
              <a:buFont typeface="+mj-lt"/>
              <a:buAutoNum type="arabicPeriod"/>
            </a:pPr>
            <a:r>
              <a:rPr lang="en-US" sz="3200" dirty="0" smtClean="0"/>
              <a:t>Motor Vehicle Crash</a:t>
            </a:r>
          </a:p>
          <a:p>
            <a:pPr marL="514350" indent="-514350">
              <a:buFont typeface="+mj-lt"/>
              <a:buAutoNum type="arabicPeriod"/>
            </a:pPr>
            <a:r>
              <a:rPr lang="en-US" sz="3200" dirty="0" smtClean="0"/>
              <a:t>Burns</a:t>
            </a:r>
          </a:p>
          <a:p>
            <a:pPr marL="514350" indent="-514350">
              <a:buFont typeface="+mj-lt"/>
              <a:buAutoNum type="arabicPeriod"/>
            </a:pPr>
            <a:r>
              <a:rPr lang="en-US" sz="3200" dirty="0" smtClean="0"/>
              <a:t>Pedestrian</a:t>
            </a:r>
          </a:p>
          <a:p>
            <a:pPr marL="514350" indent="-514350">
              <a:buNone/>
            </a:pPr>
            <a:endParaRPr lang="en-US" sz="3200" dirty="0" smtClean="0"/>
          </a:p>
          <a:p>
            <a:pPr marL="514350" indent="-514350">
              <a:buNone/>
            </a:pPr>
            <a:endParaRPr lang="en-US" sz="3200" dirty="0" smtClean="0"/>
          </a:p>
          <a:p>
            <a:pPr marL="514350" indent="-514350">
              <a:buNone/>
            </a:pPr>
            <a:endParaRPr lang="en-US" sz="3200" dirty="0"/>
          </a:p>
        </p:txBody>
      </p:sp>
      <p:pic>
        <p:nvPicPr>
          <p:cNvPr id="11266" name="Picture 2"/>
          <p:cNvPicPr>
            <a:picLocks noGrp="1" noChangeAspect="1" noChangeArrowheads="1"/>
          </p:cNvPicPr>
          <p:nvPr>
            <p:ph sz="half" idx="2"/>
          </p:nvPr>
        </p:nvPicPr>
        <p:blipFill>
          <a:blip r:embed="rId3" cstate="print"/>
          <a:srcRect t="12000" b="6000"/>
          <a:stretch>
            <a:fillRect/>
          </a:stretch>
        </p:blipFill>
        <p:spPr bwMode="auto">
          <a:xfrm>
            <a:off x="135466" y="1981200"/>
            <a:ext cx="4132003" cy="4648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2930" name="Rectangle 1026"/>
          <p:cNvSpPr>
            <a:spLocks noChangeArrowheads="1"/>
          </p:cNvSpPr>
          <p:nvPr/>
        </p:nvSpPr>
        <p:spPr bwMode="auto">
          <a:xfrm>
            <a:off x="685800" y="6400800"/>
            <a:ext cx="1905000" cy="457200"/>
          </a:xfrm>
          <a:prstGeom prst="rect">
            <a:avLst/>
          </a:prstGeom>
          <a:noFill/>
          <a:ln w="12700">
            <a:noFill/>
            <a:miter lim="800000"/>
            <a:headEnd/>
            <a:tailEnd/>
          </a:ln>
          <a:effectLst/>
        </p:spPr>
        <p:txBody>
          <a:bodyPr wrap="none" anchor="ctr"/>
          <a:lstStyle/>
          <a:p>
            <a:endParaRPr lang="en-US" dirty="0"/>
          </a:p>
        </p:txBody>
      </p:sp>
      <p:sp>
        <p:nvSpPr>
          <p:cNvPr id="252931" name="Rectangle 1027"/>
          <p:cNvSpPr>
            <a:spLocks noChangeArrowheads="1"/>
          </p:cNvSpPr>
          <p:nvPr/>
        </p:nvSpPr>
        <p:spPr bwMode="auto">
          <a:xfrm>
            <a:off x="3124200" y="6400800"/>
            <a:ext cx="2895600" cy="457200"/>
          </a:xfrm>
          <a:prstGeom prst="rect">
            <a:avLst/>
          </a:prstGeom>
          <a:noFill/>
          <a:ln w="12700">
            <a:noFill/>
            <a:miter lim="800000"/>
            <a:headEnd/>
            <a:tailEnd/>
          </a:ln>
          <a:effectLst/>
        </p:spPr>
        <p:txBody>
          <a:bodyPr wrap="none" anchor="ctr"/>
          <a:lstStyle/>
          <a:p>
            <a:endParaRPr lang="en-US" dirty="0"/>
          </a:p>
        </p:txBody>
      </p:sp>
      <p:sp>
        <p:nvSpPr>
          <p:cNvPr id="252932" name="Rectangle 1028"/>
          <p:cNvSpPr>
            <a:spLocks noGrp="1" noChangeArrowheads="1"/>
          </p:cNvSpPr>
          <p:nvPr>
            <p:ph type="title"/>
          </p:nvPr>
        </p:nvSpPr>
        <p:spPr>
          <a:xfrm>
            <a:off x="101600" y="76200"/>
            <a:ext cx="8991600" cy="1143000"/>
          </a:xfrm>
          <a:noFill/>
          <a:ln/>
        </p:spPr>
        <p:txBody>
          <a:bodyPr lIns="90488" tIns="44450" rIns="90488" bIns="44450" anchor="ctr"/>
          <a:lstStyle/>
          <a:p>
            <a:r>
              <a:rPr lang="en-US" b="1" dirty="0" smtClean="0"/>
              <a:t>Falls</a:t>
            </a:r>
            <a:endParaRPr lang="en-US" dirty="0"/>
          </a:p>
        </p:txBody>
      </p:sp>
      <p:sp>
        <p:nvSpPr>
          <p:cNvPr id="252933" name="Rectangle 1029"/>
          <p:cNvSpPr>
            <a:spLocks noGrp="1" noChangeArrowheads="1"/>
          </p:cNvSpPr>
          <p:nvPr>
            <p:ph sz="half" idx="1"/>
          </p:nvPr>
        </p:nvSpPr>
        <p:spPr>
          <a:noFill/>
          <a:ln/>
        </p:spPr>
        <p:txBody>
          <a:bodyPr lIns="90488" tIns="44450" rIns="90488" bIns="44450"/>
          <a:lstStyle/>
          <a:p>
            <a:endParaRPr lang="en-US" sz="2400" dirty="0" smtClean="0"/>
          </a:p>
          <a:p>
            <a:endParaRPr lang="en-US" sz="2400" dirty="0"/>
          </a:p>
        </p:txBody>
      </p:sp>
      <p:sp>
        <p:nvSpPr>
          <p:cNvPr id="7" name="Content Placeholder 6"/>
          <p:cNvSpPr>
            <a:spLocks noGrp="1"/>
          </p:cNvSpPr>
          <p:nvPr>
            <p:ph sz="half" idx="2"/>
          </p:nvPr>
        </p:nvSpPr>
        <p:spPr>
          <a:xfrm>
            <a:off x="304800" y="1600200"/>
            <a:ext cx="5215467" cy="5181600"/>
          </a:xfrm>
        </p:spPr>
        <p:txBody>
          <a:bodyPr/>
          <a:lstStyle/>
          <a:p>
            <a:pPr>
              <a:buNone/>
            </a:pPr>
            <a:r>
              <a:rPr lang="en-US" sz="3200" dirty="0" smtClean="0"/>
              <a:t>In the next 17 seconds:</a:t>
            </a:r>
          </a:p>
          <a:p>
            <a:pPr lvl="1"/>
            <a:r>
              <a:rPr lang="en-US" sz="2800" dirty="0" smtClean="0"/>
              <a:t>An older adult will be treated in ED for injuries related to a fall</a:t>
            </a:r>
          </a:p>
          <a:p>
            <a:pPr lvl="1">
              <a:buNone/>
            </a:pPr>
            <a:endParaRPr lang="en-US" sz="2800" dirty="0" smtClean="0"/>
          </a:p>
          <a:p>
            <a:pPr>
              <a:buNone/>
            </a:pPr>
            <a:r>
              <a:rPr lang="en-US" sz="3200" dirty="0" smtClean="0"/>
              <a:t>In the next 30 minutes:</a:t>
            </a:r>
          </a:p>
          <a:p>
            <a:pPr lvl="1"/>
            <a:r>
              <a:rPr lang="en-US" sz="2800" dirty="0" smtClean="0"/>
              <a:t>An older adult will die from injuries sustained in a fall</a:t>
            </a:r>
          </a:p>
          <a:p>
            <a:endParaRPr lang="en-US" dirty="0" smtClean="0"/>
          </a:p>
          <a:p>
            <a:endParaRPr lang="en-US" dirty="0"/>
          </a:p>
        </p:txBody>
      </p:sp>
      <p:pic>
        <p:nvPicPr>
          <p:cNvPr id="146434" name="Picture 2" descr="http://upload.wikimedia.org/wikipedia/commons/thumb/d/d6/Wall_clock.jpg/300px-Wall_clock.jpg"/>
          <p:cNvPicPr>
            <a:picLocks noChangeAspect="1" noChangeArrowheads="1"/>
          </p:cNvPicPr>
          <p:nvPr/>
        </p:nvPicPr>
        <p:blipFill>
          <a:blip r:embed="rId3" cstate="print"/>
          <a:srcRect/>
          <a:stretch>
            <a:fillRect/>
          </a:stretch>
        </p:blipFill>
        <p:spPr bwMode="auto">
          <a:xfrm>
            <a:off x="5201265" y="1600200"/>
            <a:ext cx="3736257" cy="4343400"/>
          </a:xfrm>
          <a:prstGeom prst="rect">
            <a:avLst/>
          </a:prstGeom>
          <a:noFill/>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3954" name="Rectangle 2"/>
          <p:cNvSpPr>
            <a:spLocks noChangeArrowheads="1"/>
          </p:cNvSpPr>
          <p:nvPr/>
        </p:nvSpPr>
        <p:spPr bwMode="auto">
          <a:xfrm>
            <a:off x="685800" y="6400800"/>
            <a:ext cx="1905000" cy="457200"/>
          </a:xfrm>
          <a:prstGeom prst="rect">
            <a:avLst/>
          </a:prstGeom>
          <a:noFill/>
          <a:ln w="12700">
            <a:noFill/>
            <a:miter lim="800000"/>
            <a:headEnd/>
            <a:tailEnd/>
          </a:ln>
          <a:effectLst/>
        </p:spPr>
        <p:txBody>
          <a:bodyPr wrap="none" anchor="ctr"/>
          <a:lstStyle/>
          <a:p>
            <a:endParaRPr lang="en-US" dirty="0"/>
          </a:p>
        </p:txBody>
      </p:sp>
      <p:sp>
        <p:nvSpPr>
          <p:cNvPr id="253955" name="Rectangle 3"/>
          <p:cNvSpPr>
            <a:spLocks noChangeArrowheads="1"/>
          </p:cNvSpPr>
          <p:nvPr/>
        </p:nvSpPr>
        <p:spPr bwMode="auto">
          <a:xfrm>
            <a:off x="3124200" y="6400800"/>
            <a:ext cx="2895600" cy="457200"/>
          </a:xfrm>
          <a:prstGeom prst="rect">
            <a:avLst/>
          </a:prstGeom>
          <a:noFill/>
          <a:ln w="12700">
            <a:noFill/>
            <a:miter lim="800000"/>
            <a:headEnd/>
            <a:tailEnd/>
          </a:ln>
          <a:effectLst/>
        </p:spPr>
        <p:txBody>
          <a:bodyPr wrap="none" anchor="ctr"/>
          <a:lstStyle/>
          <a:p>
            <a:endParaRPr lang="en-US" dirty="0"/>
          </a:p>
        </p:txBody>
      </p:sp>
      <p:sp>
        <p:nvSpPr>
          <p:cNvPr id="253956" name="Rectangle 4"/>
          <p:cNvSpPr>
            <a:spLocks noGrp="1" noChangeArrowheads="1"/>
          </p:cNvSpPr>
          <p:nvPr>
            <p:ph type="title"/>
          </p:nvPr>
        </p:nvSpPr>
        <p:spPr>
          <a:noFill/>
          <a:ln/>
        </p:spPr>
        <p:txBody>
          <a:bodyPr lIns="90488" tIns="44450" rIns="90488" bIns="44450" anchor="ctr"/>
          <a:lstStyle/>
          <a:p>
            <a:r>
              <a:rPr lang="en-US" b="1" dirty="0" smtClean="0"/>
              <a:t>Possible Causes of Falls</a:t>
            </a:r>
            <a:endParaRPr lang="en-US" dirty="0"/>
          </a:p>
        </p:txBody>
      </p:sp>
      <p:sp>
        <p:nvSpPr>
          <p:cNvPr id="253957" name="Rectangle 5"/>
          <p:cNvSpPr>
            <a:spLocks noGrp="1" noChangeArrowheads="1"/>
          </p:cNvSpPr>
          <p:nvPr>
            <p:ph idx="1"/>
          </p:nvPr>
        </p:nvSpPr>
        <p:spPr>
          <a:noFill/>
          <a:ln/>
        </p:spPr>
        <p:txBody>
          <a:bodyPr lIns="90488" tIns="44450" rIns="90488" bIns="44450"/>
          <a:lstStyle/>
          <a:p>
            <a:r>
              <a:rPr lang="en-US" sz="3300" dirty="0"/>
              <a:t>Primary cardiac problems</a:t>
            </a:r>
          </a:p>
          <a:p>
            <a:r>
              <a:rPr lang="en-US" sz="3300" dirty="0" smtClean="0"/>
              <a:t>Altered </a:t>
            </a:r>
            <a:r>
              <a:rPr lang="en-US" sz="3300" dirty="0"/>
              <a:t>BP control</a:t>
            </a:r>
          </a:p>
          <a:p>
            <a:r>
              <a:rPr lang="en-US" sz="3300" dirty="0" smtClean="0"/>
              <a:t>Ineffective </a:t>
            </a:r>
            <a:r>
              <a:rPr lang="en-US" sz="3300" dirty="0"/>
              <a:t>cerebral blood flow</a:t>
            </a:r>
          </a:p>
          <a:p>
            <a:r>
              <a:rPr lang="en-US" sz="3300" dirty="0"/>
              <a:t>Metabolic/respiratory derangements</a:t>
            </a:r>
          </a:p>
          <a:p>
            <a:r>
              <a:rPr lang="en-US" sz="3300" dirty="0"/>
              <a:t>Balance/musculoskeletal problems</a:t>
            </a:r>
          </a:p>
          <a:p>
            <a:r>
              <a:rPr lang="en-US" sz="3300" dirty="0"/>
              <a:t>ETOH</a:t>
            </a:r>
          </a:p>
          <a:p>
            <a:r>
              <a:rPr lang="en-US" sz="3300" dirty="0"/>
              <a:t>Polypharmacy</a:t>
            </a: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7570" name="Picture 2" descr="auto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sq">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print"/>
          <a:srcRect/>
          <a:stretch/>
        </p:blipFill>
        <p:spPr bwMode="auto">
          <a:xfrm>
            <a:off x="0" y="0"/>
            <a:ext cx="9144000" cy="6858000"/>
          </a:xfrm>
          <a:prstGeom prst="rect">
            <a:avLst/>
          </a:prstGeom>
          <a:noFill/>
          <a:ln w="9525">
            <a:noFill/>
            <a:miter lim="800000"/>
            <a:headEnd/>
            <a:tailEnd/>
          </a:ln>
          <a:effectLst/>
        </p:spPr>
      </p:pic>
      <p:sp>
        <p:nvSpPr>
          <p:cNvPr id="5" name="TextBox 4"/>
          <p:cNvSpPr txBox="1"/>
          <p:nvPr/>
        </p:nvSpPr>
        <p:spPr>
          <a:xfrm>
            <a:off x="4167577" y="191870"/>
            <a:ext cx="5755357" cy="646331"/>
          </a:xfrm>
          <a:prstGeom prst="rect">
            <a:avLst/>
          </a:prstGeom>
          <a:noFill/>
        </p:spPr>
        <p:txBody>
          <a:bodyPr wrap="square" rtlCol="0">
            <a:spAutoFit/>
          </a:bodyPr>
          <a:lstStyle/>
          <a:p>
            <a:r>
              <a:rPr lang="en-US" sz="3600" b="1" dirty="0" smtClean="0">
                <a:latin typeface="Arial" pitchFamily="34" charset="0"/>
                <a:cs typeface="Arial" pitchFamily="34" charset="0"/>
              </a:rPr>
              <a:t>What caused the fall?</a:t>
            </a:r>
            <a:endParaRPr lang="en-US" sz="3600" b="1" dirty="0">
              <a:latin typeface="Arial" pitchFamily="34" charset="0"/>
              <a:cs typeface="Arial" pitchFamily="34" charset="0"/>
            </a:endParaRPr>
          </a:p>
        </p:txBody>
      </p:sp>
      <p:sp>
        <p:nvSpPr>
          <p:cNvPr id="6" name="TextBox 5"/>
          <p:cNvSpPr txBox="1"/>
          <p:nvPr/>
        </p:nvSpPr>
        <p:spPr>
          <a:xfrm>
            <a:off x="169334" y="5410200"/>
            <a:ext cx="4741333" cy="1200329"/>
          </a:xfrm>
          <a:prstGeom prst="rect">
            <a:avLst/>
          </a:prstGeom>
          <a:noFill/>
        </p:spPr>
        <p:txBody>
          <a:bodyPr wrap="square" rtlCol="0">
            <a:spAutoFit/>
          </a:bodyPr>
          <a:lstStyle/>
          <a:p>
            <a:r>
              <a:rPr lang="en-US" sz="3600" b="1" dirty="0" smtClean="0">
                <a:latin typeface="Arial" pitchFamily="34" charset="0"/>
                <a:cs typeface="Arial" pitchFamily="34" charset="0"/>
              </a:rPr>
              <a:t>What are the injuries?</a:t>
            </a:r>
            <a:endParaRPr lang="en-US" sz="36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72533" y="304800"/>
            <a:ext cx="8466667" cy="688975"/>
          </a:xfrm>
        </p:spPr>
        <p:txBody>
          <a:bodyPr/>
          <a:lstStyle/>
          <a:p>
            <a:r>
              <a:rPr lang="en-US" dirty="0" smtClean="0"/>
              <a:t>Motor Vehicle Crashes</a:t>
            </a:r>
            <a:endParaRPr lang="en-US" dirty="0"/>
          </a:p>
        </p:txBody>
      </p:sp>
      <p:sp>
        <p:nvSpPr>
          <p:cNvPr id="3" name="Content Placeholder 2"/>
          <p:cNvSpPr>
            <a:spLocks noGrp="1"/>
          </p:cNvSpPr>
          <p:nvPr>
            <p:ph idx="1"/>
          </p:nvPr>
        </p:nvSpPr>
        <p:spPr>
          <a:xfrm>
            <a:off x="4775200" y="1449387"/>
            <a:ext cx="4199467" cy="4722813"/>
          </a:xfrm>
        </p:spPr>
        <p:txBody>
          <a:bodyPr/>
          <a:lstStyle/>
          <a:p>
            <a:pPr>
              <a:buNone/>
            </a:pPr>
            <a:r>
              <a:rPr lang="en-US" dirty="0" smtClean="0"/>
              <a:t>2nd most common cause of unintentional injury in the elderly</a:t>
            </a:r>
          </a:p>
          <a:p>
            <a:pPr>
              <a:buNone/>
            </a:pPr>
            <a:endParaRPr lang="en-US" dirty="0" smtClean="0"/>
          </a:p>
          <a:p>
            <a:pPr>
              <a:buNone/>
            </a:pPr>
            <a:r>
              <a:rPr lang="en-US" sz="3200" dirty="0" smtClean="0"/>
              <a:t>Older adults (&gt;65):</a:t>
            </a:r>
          </a:p>
          <a:p>
            <a:pPr lvl="1"/>
            <a:r>
              <a:rPr lang="en-US" sz="2800" dirty="0" smtClean="0"/>
              <a:t>16% of all traffic fatalities </a:t>
            </a:r>
          </a:p>
          <a:p>
            <a:pPr lvl="1"/>
            <a:r>
              <a:rPr lang="en-US" sz="2800" dirty="0" smtClean="0"/>
              <a:t>8% of all injuries</a:t>
            </a:r>
          </a:p>
          <a:p>
            <a:endParaRPr lang="en-US" dirty="0" smtClean="0"/>
          </a:p>
          <a:p>
            <a:pPr>
              <a:buNone/>
            </a:pPr>
            <a:endParaRPr lang="en-US" dirty="0"/>
          </a:p>
        </p:txBody>
      </p:sp>
      <p:pic>
        <p:nvPicPr>
          <p:cNvPr id="1026" name="Picture 2" descr="C:\Users\Pat\Documents\Pictures\2011\117.JPG"/>
          <p:cNvPicPr>
            <a:picLocks noChangeAspect="1" noChangeArrowheads="1"/>
          </p:cNvPicPr>
          <p:nvPr/>
        </p:nvPicPr>
        <p:blipFill>
          <a:blip r:embed="rId3" cstate="print"/>
          <a:srcRect/>
          <a:stretch>
            <a:fillRect/>
          </a:stretch>
        </p:blipFill>
        <p:spPr bwMode="auto">
          <a:xfrm>
            <a:off x="281296" y="1524001"/>
            <a:ext cx="4247944" cy="4461757"/>
          </a:xfrm>
          <a:prstGeom prst="rect">
            <a:avLst/>
          </a:prstGeom>
          <a:noFill/>
          <a:ln w="19050">
            <a:solidFill>
              <a:schemeClr val="tx1"/>
            </a:solid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7810" name="Rectangle 2"/>
          <p:cNvSpPr>
            <a:spLocks noChangeArrowheads="1"/>
          </p:cNvSpPr>
          <p:nvPr/>
        </p:nvSpPr>
        <p:spPr bwMode="auto">
          <a:xfrm>
            <a:off x="685800" y="6400800"/>
            <a:ext cx="1905000" cy="457200"/>
          </a:xfrm>
          <a:prstGeom prst="rect">
            <a:avLst/>
          </a:prstGeom>
          <a:noFill/>
          <a:ln w="12700">
            <a:noFill/>
            <a:miter lim="800000"/>
            <a:headEnd/>
            <a:tailEnd/>
          </a:ln>
          <a:effectLst/>
        </p:spPr>
        <p:txBody>
          <a:bodyPr wrap="none" anchor="ctr"/>
          <a:lstStyle/>
          <a:p>
            <a:endParaRPr lang="en-US" dirty="0"/>
          </a:p>
        </p:txBody>
      </p:sp>
      <p:sp>
        <p:nvSpPr>
          <p:cNvPr id="247811" name="Rectangle 3"/>
          <p:cNvSpPr>
            <a:spLocks noChangeArrowheads="1"/>
          </p:cNvSpPr>
          <p:nvPr/>
        </p:nvSpPr>
        <p:spPr bwMode="auto">
          <a:xfrm>
            <a:off x="3124200" y="6400800"/>
            <a:ext cx="2895600" cy="457200"/>
          </a:xfrm>
          <a:prstGeom prst="rect">
            <a:avLst/>
          </a:prstGeom>
          <a:noFill/>
          <a:ln w="12700">
            <a:noFill/>
            <a:miter lim="800000"/>
            <a:headEnd/>
            <a:tailEnd/>
          </a:ln>
          <a:effectLst/>
        </p:spPr>
        <p:txBody>
          <a:bodyPr wrap="none" anchor="ctr"/>
          <a:lstStyle/>
          <a:p>
            <a:endParaRPr lang="en-US" dirty="0"/>
          </a:p>
        </p:txBody>
      </p:sp>
      <p:sp>
        <p:nvSpPr>
          <p:cNvPr id="247812" name="Rectangle 4"/>
          <p:cNvSpPr>
            <a:spLocks noGrp="1" noChangeArrowheads="1"/>
          </p:cNvSpPr>
          <p:nvPr>
            <p:ph type="title"/>
          </p:nvPr>
        </p:nvSpPr>
        <p:spPr>
          <a:noFill/>
          <a:ln/>
        </p:spPr>
        <p:txBody>
          <a:bodyPr lIns="90488" tIns="44450" rIns="90488" bIns="44450" anchor="ctr"/>
          <a:lstStyle/>
          <a:p>
            <a:pPr algn="ctr"/>
            <a:r>
              <a:rPr lang="en-US" b="1" dirty="0" smtClean="0"/>
              <a:t>Common Patterns Seen </a:t>
            </a:r>
            <a:br>
              <a:rPr lang="en-US" b="1" dirty="0" smtClean="0"/>
            </a:br>
            <a:r>
              <a:rPr lang="en-US" b="1" dirty="0" smtClean="0"/>
              <a:t>in Elderly Crashes</a:t>
            </a:r>
            <a:endParaRPr lang="en-US" dirty="0"/>
          </a:p>
        </p:txBody>
      </p:sp>
      <p:sp>
        <p:nvSpPr>
          <p:cNvPr id="247813" name="Rectangle 5"/>
          <p:cNvSpPr>
            <a:spLocks noGrp="1" noChangeArrowheads="1"/>
          </p:cNvSpPr>
          <p:nvPr>
            <p:ph sz="half" idx="1"/>
          </p:nvPr>
        </p:nvSpPr>
        <p:spPr>
          <a:xfrm>
            <a:off x="372534" y="1676400"/>
            <a:ext cx="4064000" cy="4572000"/>
          </a:xfrm>
          <a:noFill/>
          <a:ln/>
        </p:spPr>
        <p:txBody>
          <a:bodyPr lIns="90488" tIns="44450" rIns="90488" bIns="44450"/>
          <a:lstStyle/>
          <a:p>
            <a:pPr>
              <a:buFont typeface="Arial" pitchFamily="34" charset="0"/>
              <a:buChar char="•"/>
            </a:pPr>
            <a:r>
              <a:rPr lang="en-US" sz="3200" dirty="0" smtClean="0"/>
              <a:t>Turning left into oncoming traffic</a:t>
            </a:r>
          </a:p>
          <a:p>
            <a:pPr>
              <a:buFont typeface="Arial" pitchFamily="34" charset="0"/>
              <a:buChar char="•"/>
            </a:pPr>
            <a:r>
              <a:rPr lang="en-US" sz="3200" dirty="0" smtClean="0"/>
              <a:t>Intersections</a:t>
            </a:r>
            <a:endParaRPr lang="en-US" sz="3200" dirty="0"/>
          </a:p>
          <a:p>
            <a:pPr>
              <a:buFont typeface="Arial" pitchFamily="34" charset="0"/>
              <a:buChar char="•"/>
            </a:pPr>
            <a:r>
              <a:rPr lang="en-US" sz="3200" dirty="0" smtClean="0"/>
              <a:t>In Good </a:t>
            </a:r>
            <a:r>
              <a:rPr lang="en-US" sz="3200" dirty="0"/>
              <a:t>weather</a:t>
            </a:r>
          </a:p>
          <a:p>
            <a:pPr>
              <a:buFont typeface="Arial" pitchFamily="34" charset="0"/>
              <a:buChar char="•"/>
            </a:pPr>
            <a:r>
              <a:rPr lang="en-US" sz="3200" dirty="0"/>
              <a:t>Close to home</a:t>
            </a:r>
          </a:p>
          <a:p>
            <a:pPr>
              <a:buFont typeface="Arial" pitchFamily="34" charset="0"/>
              <a:buChar char="•"/>
            </a:pPr>
            <a:r>
              <a:rPr lang="en-US" sz="3200" dirty="0"/>
              <a:t>During </a:t>
            </a:r>
            <a:r>
              <a:rPr lang="en-US" sz="3200" dirty="0" smtClean="0"/>
              <a:t>the day</a:t>
            </a:r>
            <a:endParaRPr lang="en-US" sz="3200" dirty="0"/>
          </a:p>
          <a:p>
            <a:pPr>
              <a:buFont typeface="Arial" pitchFamily="34" charset="0"/>
              <a:buChar char="•"/>
            </a:pPr>
            <a:r>
              <a:rPr lang="en-US" sz="3200" dirty="0"/>
              <a:t>80% “at fault”</a:t>
            </a:r>
          </a:p>
        </p:txBody>
      </p:sp>
      <p:sp>
        <p:nvSpPr>
          <p:cNvPr id="6" name="Rectangle 5"/>
          <p:cNvSpPr/>
          <p:nvPr/>
        </p:nvSpPr>
        <p:spPr>
          <a:xfrm>
            <a:off x="778933" y="5486400"/>
            <a:ext cx="5994400" cy="923330"/>
          </a:xfrm>
          <a:prstGeom prst="rect">
            <a:avLst/>
          </a:prstGeom>
        </p:spPr>
        <p:txBody>
          <a:bodyPr wrap="square">
            <a:spAutoFit/>
          </a:bodyPr>
          <a:lstStyle/>
          <a:p>
            <a:endParaRPr lang="en-US" dirty="0" smtClean="0"/>
          </a:p>
          <a:p>
            <a:endParaRPr lang="en-US" dirty="0" smtClean="0"/>
          </a:p>
          <a:p>
            <a:endParaRPr lang="en-US" dirty="0"/>
          </a:p>
        </p:txBody>
      </p:sp>
      <p:pic>
        <p:nvPicPr>
          <p:cNvPr id="2052" name="Picture 4" descr="http://farm1.static.flickr.com/176/419165004_760b119fe3.jpg"/>
          <p:cNvPicPr>
            <a:picLocks noChangeAspect="1" noChangeArrowheads="1"/>
          </p:cNvPicPr>
          <p:nvPr/>
        </p:nvPicPr>
        <p:blipFill>
          <a:blip r:embed="rId3" cstate="print"/>
          <a:srcRect l="9600" r="7680"/>
          <a:stretch>
            <a:fillRect/>
          </a:stretch>
        </p:blipFill>
        <p:spPr bwMode="auto">
          <a:xfrm>
            <a:off x="4632935" y="1828800"/>
            <a:ext cx="4170342" cy="3810000"/>
          </a:xfrm>
          <a:prstGeom prst="rect">
            <a:avLst/>
          </a:prstGeom>
          <a:noFill/>
          <a:ln w="19050">
            <a:solidFill>
              <a:schemeClr val="tx1"/>
            </a:solidFill>
          </a:ln>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685800" y="6400800"/>
            <a:ext cx="1905000" cy="457200"/>
          </a:xfrm>
          <a:prstGeom prst="rect">
            <a:avLst/>
          </a:prstGeom>
          <a:noFill/>
          <a:ln w="12700">
            <a:noFill/>
            <a:miter lim="800000"/>
            <a:headEnd/>
            <a:tailEnd/>
          </a:ln>
          <a:effectLst/>
        </p:spPr>
        <p:txBody>
          <a:bodyPr wrap="none" anchor="ctr"/>
          <a:lstStyle/>
          <a:p>
            <a:endParaRPr lang="en-US" dirty="0"/>
          </a:p>
        </p:txBody>
      </p:sp>
      <p:sp>
        <p:nvSpPr>
          <p:cNvPr id="246787" name="Rectangle 3"/>
          <p:cNvSpPr>
            <a:spLocks noChangeArrowheads="1"/>
          </p:cNvSpPr>
          <p:nvPr/>
        </p:nvSpPr>
        <p:spPr bwMode="auto">
          <a:xfrm>
            <a:off x="3124200" y="6400800"/>
            <a:ext cx="2895600" cy="457200"/>
          </a:xfrm>
          <a:prstGeom prst="rect">
            <a:avLst/>
          </a:prstGeom>
          <a:noFill/>
          <a:ln w="12700">
            <a:noFill/>
            <a:miter lim="800000"/>
            <a:headEnd/>
            <a:tailEnd/>
          </a:ln>
          <a:effectLst/>
        </p:spPr>
        <p:txBody>
          <a:bodyPr wrap="none" anchor="ctr"/>
          <a:lstStyle/>
          <a:p>
            <a:endParaRPr lang="en-US" dirty="0"/>
          </a:p>
        </p:txBody>
      </p:sp>
      <p:sp>
        <p:nvSpPr>
          <p:cNvPr id="246788" name="Rectangle 4"/>
          <p:cNvSpPr>
            <a:spLocks noGrp="1" noChangeArrowheads="1"/>
          </p:cNvSpPr>
          <p:nvPr>
            <p:ph type="title"/>
          </p:nvPr>
        </p:nvSpPr>
        <p:spPr>
          <a:xfrm>
            <a:off x="982134" y="152400"/>
            <a:ext cx="7313788" cy="914400"/>
          </a:xfrm>
          <a:noFill/>
          <a:ln/>
        </p:spPr>
        <p:txBody>
          <a:bodyPr lIns="90488" tIns="44450" rIns="90488" bIns="44450" anchor="ctr"/>
          <a:lstStyle/>
          <a:p>
            <a:pPr algn="ctr"/>
            <a:r>
              <a:rPr lang="en-US" b="1" dirty="0" smtClean="0"/>
              <a:t>Increased Effort of Self Protection</a:t>
            </a:r>
            <a:endParaRPr lang="en-US" dirty="0"/>
          </a:p>
        </p:txBody>
      </p:sp>
      <p:sp>
        <p:nvSpPr>
          <p:cNvPr id="246789" name="Rectangle 5"/>
          <p:cNvSpPr>
            <a:spLocks noGrp="1" noChangeArrowheads="1"/>
          </p:cNvSpPr>
          <p:nvPr>
            <p:ph sz="half" idx="1"/>
          </p:nvPr>
        </p:nvSpPr>
        <p:spPr>
          <a:xfrm>
            <a:off x="4233333" y="1600200"/>
            <a:ext cx="4876800" cy="5257800"/>
          </a:xfrm>
          <a:noFill/>
          <a:ln/>
        </p:spPr>
        <p:txBody>
          <a:bodyPr lIns="90488" tIns="44450" rIns="90488" bIns="44450"/>
          <a:lstStyle/>
          <a:p>
            <a:pPr>
              <a:buFont typeface="Arial" pitchFamily="34" charset="0"/>
              <a:buChar char="•"/>
            </a:pPr>
            <a:r>
              <a:rPr lang="en-US" dirty="0"/>
              <a:t>Decrease daily driving </a:t>
            </a:r>
          </a:p>
          <a:p>
            <a:pPr>
              <a:buFont typeface="Arial" pitchFamily="34" charset="0"/>
              <a:buChar char="•"/>
            </a:pPr>
            <a:r>
              <a:rPr lang="en-US" dirty="0"/>
              <a:t>Avoid driving at night</a:t>
            </a:r>
          </a:p>
          <a:p>
            <a:pPr>
              <a:buFont typeface="Arial" pitchFamily="34" charset="0"/>
              <a:buChar char="•"/>
            </a:pPr>
            <a:r>
              <a:rPr lang="en-US" dirty="0"/>
              <a:t>Avoid driving at peak hours</a:t>
            </a:r>
          </a:p>
          <a:p>
            <a:pPr>
              <a:buFont typeface="Arial" pitchFamily="34" charset="0"/>
              <a:buChar char="•"/>
            </a:pPr>
            <a:r>
              <a:rPr lang="en-US" dirty="0"/>
              <a:t>Avoid driving on freeways</a:t>
            </a:r>
          </a:p>
          <a:p>
            <a:pPr>
              <a:buFont typeface="Arial" pitchFamily="34" charset="0"/>
              <a:buChar char="•"/>
            </a:pPr>
            <a:r>
              <a:rPr lang="en-US" dirty="0"/>
              <a:t>Drive at lower speeds</a:t>
            </a:r>
          </a:p>
          <a:p>
            <a:pPr>
              <a:buFont typeface="Arial" pitchFamily="34" charset="0"/>
              <a:buChar char="•"/>
            </a:pPr>
            <a:r>
              <a:rPr lang="en-US" dirty="0"/>
              <a:t>Drive larger vehicles</a:t>
            </a:r>
          </a:p>
          <a:p>
            <a:pPr>
              <a:buFont typeface="Arial" pitchFamily="34" charset="0"/>
              <a:buChar char="•"/>
            </a:pPr>
            <a:r>
              <a:rPr lang="en-US" dirty="0"/>
              <a:t>Carry fewer passengers</a:t>
            </a:r>
            <a:endParaRPr lang="en-US" sz="2400" dirty="0"/>
          </a:p>
        </p:txBody>
      </p:sp>
      <p:pic>
        <p:nvPicPr>
          <p:cNvPr id="128003" name="Picture 3"/>
          <p:cNvPicPr>
            <a:picLocks noGrp="1" noChangeAspect="1" noChangeArrowheads="1"/>
          </p:cNvPicPr>
          <p:nvPr>
            <p:ph sz="half" idx="2"/>
          </p:nvPr>
        </p:nvPicPr>
        <p:blipFill>
          <a:blip r:embed="rId3" cstate="print"/>
          <a:srcRect/>
          <a:stretch>
            <a:fillRect/>
          </a:stretch>
        </p:blipFill>
        <p:spPr bwMode="auto">
          <a:xfrm>
            <a:off x="237067" y="1600200"/>
            <a:ext cx="3725333" cy="4648200"/>
          </a:xfrm>
          <a:prstGeom prst="rect">
            <a:avLst/>
          </a:prstGeom>
          <a:noFill/>
          <a:ln w="19050">
            <a:solidFill>
              <a:schemeClr val="tx1"/>
            </a:solidFill>
            <a:miter lim="800000"/>
            <a:headEnd/>
            <a:tailEnd/>
          </a:ln>
          <a:effectLst/>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6546" name="Picture 1026" descr="auto0"/>
          <p:cNvPicPr>
            <a:picLocks noChangeAspect="1" noChangeArrowheads="1"/>
          </p:cNvPicPr>
          <p:nvPr/>
        </p:nvPicPr>
        <p:blipFill>
          <a:blip r:embed="rId3" cstate="print"/>
          <a:srcRect l="23545" t="5000" r="18499" b="15001"/>
          <a:stretch>
            <a:fillRect/>
          </a:stretch>
        </p:blipFill>
        <p:spPr bwMode="auto">
          <a:xfrm>
            <a:off x="5249334" y="1828800"/>
            <a:ext cx="3702068" cy="3961957"/>
          </a:xfrm>
          <a:prstGeom prst="rect">
            <a:avLst/>
          </a:prstGeom>
          <a:noFill/>
          <a:ln w="19050" cap="sq">
            <a:solidFill>
              <a:schemeClr val="tx1"/>
            </a:solidFill>
            <a:miter lim="800000"/>
            <a:headEnd type="none" w="sm" len="sm"/>
            <a:tailEnd type="none" w="sm" len="sm"/>
          </a:ln>
          <a:effectLst/>
        </p:spPr>
      </p:pic>
      <p:sp>
        <p:nvSpPr>
          <p:cNvPr id="3" name="Title 2"/>
          <p:cNvSpPr>
            <a:spLocks noGrp="1"/>
          </p:cNvSpPr>
          <p:nvPr>
            <p:ph type="title"/>
          </p:nvPr>
        </p:nvSpPr>
        <p:spPr>
          <a:xfrm>
            <a:off x="304801" y="76200"/>
            <a:ext cx="8511133" cy="1143000"/>
          </a:xfrm>
        </p:spPr>
        <p:txBody>
          <a:bodyPr/>
          <a:lstStyle/>
          <a:p>
            <a:r>
              <a:rPr lang="en-US" dirty="0" smtClean="0"/>
              <a:t>Next Most Common Mechanisms of Injury</a:t>
            </a:r>
            <a:endParaRPr lang="en-US" dirty="0"/>
          </a:p>
        </p:txBody>
      </p:sp>
      <p:sp>
        <p:nvSpPr>
          <p:cNvPr id="10" name="Content Placeholder 9"/>
          <p:cNvSpPr>
            <a:spLocks noGrp="1"/>
          </p:cNvSpPr>
          <p:nvPr>
            <p:ph sz="half" idx="1"/>
          </p:nvPr>
        </p:nvSpPr>
        <p:spPr>
          <a:xfrm>
            <a:off x="304800" y="1409478"/>
            <a:ext cx="4944533" cy="4800600"/>
          </a:xfrm>
        </p:spPr>
        <p:txBody>
          <a:bodyPr/>
          <a:lstStyle/>
          <a:p>
            <a:pPr>
              <a:buNone/>
            </a:pPr>
            <a:r>
              <a:rPr lang="en-US" sz="3200" u="sng" dirty="0" smtClean="0"/>
              <a:t>Burns</a:t>
            </a:r>
          </a:p>
          <a:p>
            <a:pPr>
              <a:buFont typeface="Arial" pitchFamily="34" charset="0"/>
              <a:buChar char="•"/>
            </a:pPr>
            <a:r>
              <a:rPr lang="en-US" dirty="0" smtClean="0"/>
              <a:t>25% of all burn deaths occur in ages &gt;65</a:t>
            </a:r>
          </a:p>
          <a:p>
            <a:pPr>
              <a:buFont typeface="Arial" pitchFamily="34" charset="0"/>
              <a:buChar char="•"/>
            </a:pPr>
            <a:r>
              <a:rPr lang="en-US" dirty="0" smtClean="0"/>
              <a:t>Elderly have the highest fatality rate among burns </a:t>
            </a:r>
          </a:p>
          <a:p>
            <a:pPr>
              <a:buNone/>
            </a:pPr>
            <a:r>
              <a:rPr lang="en-US" sz="3200" u="sng" dirty="0" smtClean="0"/>
              <a:t>Pedestrian</a:t>
            </a:r>
          </a:p>
          <a:p>
            <a:pPr>
              <a:buFont typeface="Arial" pitchFamily="34" charset="0"/>
              <a:buChar char="•"/>
            </a:pPr>
            <a:r>
              <a:rPr lang="en-US" dirty="0" smtClean="0"/>
              <a:t>38% of deaths at a crosswalk </a:t>
            </a:r>
          </a:p>
          <a:p>
            <a:pPr>
              <a:buFont typeface="Arial" pitchFamily="34" charset="0"/>
              <a:buChar char="•"/>
            </a:pPr>
            <a:r>
              <a:rPr lang="en-US" dirty="0" smtClean="0"/>
              <a:t>Females &gt; males</a:t>
            </a:r>
          </a:p>
          <a:p>
            <a:pPr>
              <a:buFont typeface="Arial" pitchFamily="34" charset="0"/>
              <a:buChar char="•"/>
            </a:pPr>
            <a:r>
              <a:rPr lang="en-US" dirty="0" smtClean="0"/>
              <a:t>50% at night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812" y="228601"/>
            <a:ext cx="7313788" cy="917575"/>
          </a:xfrm>
        </p:spPr>
        <p:txBody>
          <a:bodyPr/>
          <a:lstStyle/>
          <a:p>
            <a:pPr algn="ctr"/>
            <a:r>
              <a:rPr lang="en-US" sz="4000" dirty="0" smtClean="0"/>
              <a:t>Intentional Elderly Trauma: </a:t>
            </a:r>
            <a:br>
              <a:rPr lang="en-US" sz="4000" dirty="0" smtClean="0"/>
            </a:br>
            <a:r>
              <a:rPr lang="en-US" sz="4000" dirty="0" smtClean="0"/>
              <a:t>Serious Public Health Issue</a:t>
            </a:r>
            <a:endParaRPr lang="en-US" sz="4000" dirty="0"/>
          </a:p>
        </p:txBody>
      </p:sp>
      <p:sp>
        <p:nvSpPr>
          <p:cNvPr id="5" name="Content Placeholder 4"/>
          <p:cNvSpPr>
            <a:spLocks noGrp="1"/>
          </p:cNvSpPr>
          <p:nvPr>
            <p:ph sz="half" idx="1"/>
          </p:nvPr>
        </p:nvSpPr>
        <p:spPr>
          <a:xfrm>
            <a:off x="4368800" y="1752600"/>
            <a:ext cx="4809067" cy="4876800"/>
          </a:xfrm>
        </p:spPr>
        <p:txBody>
          <a:bodyPr/>
          <a:lstStyle/>
          <a:p>
            <a:pPr>
              <a:buNone/>
            </a:pPr>
            <a:r>
              <a:rPr lang="en-US" u="sng" dirty="0" smtClean="0"/>
              <a:t>Elder Maltreatment</a:t>
            </a:r>
          </a:p>
          <a:p>
            <a:pPr lvl="1"/>
            <a:r>
              <a:rPr lang="en-US" dirty="0" smtClean="0"/>
              <a:t>Classified as: physical, sexual, emotional, neglect, abandonment, and financial</a:t>
            </a:r>
          </a:p>
          <a:p>
            <a:pPr lvl="1"/>
            <a:endParaRPr lang="en-US" dirty="0" smtClean="0"/>
          </a:p>
          <a:p>
            <a:pPr lvl="1"/>
            <a:r>
              <a:rPr lang="en-US" dirty="0" smtClean="0"/>
              <a:t>Often a caregiver</a:t>
            </a:r>
          </a:p>
          <a:p>
            <a:pPr lvl="1"/>
            <a:r>
              <a:rPr lang="en-US" dirty="0" smtClean="0"/>
              <a:t>Frequently underreported</a:t>
            </a:r>
          </a:p>
          <a:p>
            <a:pPr lvl="1"/>
            <a:r>
              <a:rPr lang="en-US" dirty="0" smtClean="0"/>
              <a:t>Frequently undiagnosed</a:t>
            </a:r>
          </a:p>
          <a:p>
            <a:pPr lvl="1"/>
            <a:r>
              <a:rPr lang="en-US" dirty="0" smtClean="0"/>
              <a:t>True incidence unknown</a:t>
            </a:r>
            <a:endParaRPr lang="en-US" dirty="0"/>
          </a:p>
        </p:txBody>
      </p:sp>
      <p:pic>
        <p:nvPicPr>
          <p:cNvPr id="10242" name="Picture 2"/>
          <p:cNvPicPr>
            <a:picLocks noChangeAspect="1" noChangeArrowheads="1"/>
          </p:cNvPicPr>
          <p:nvPr/>
        </p:nvPicPr>
        <p:blipFill>
          <a:blip r:embed="rId3" cstate="print"/>
          <a:srcRect/>
          <a:stretch>
            <a:fillRect/>
          </a:stretch>
        </p:blipFill>
        <p:spPr bwMode="auto">
          <a:xfrm>
            <a:off x="304800" y="1828801"/>
            <a:ext cx="3928533" cy="4134001"/>
          </a:xfrm>
          <a:prstGeom prst="rect">
            <a:avLst/>
          </a:prstGeom>
          <a:noFill/>
          <a:ln w="19050">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0" y="2514600"/>
            <a:ext cx="9144000" cy="1143000"/>
          </a:xfrm>
        </p:spPr>
        <p:txBody>
          <a:bodyPr/>
          <a:lstStyle/>
          <a:p>
            <a:r>
              <a:rPr lang="en-US" sz="4800" dirty="0" smtClean="0"/>
              <a:t>Geriatric Trauma</a:t>
            </a:r>
            <a:endParaRPr lang="en-US" sz="4800" dirty="0"/>
          </a:p>
        </p:txBody>
      </p:sp>
      <p:pic>
        <p:nvPicPr>
          <p:cNvPr id="30725" name="Picture 5" descr="C:\My Pictures2\Daddy at Peggys.jpg"/>
          <p:cNvPicPr>
            <a:picLocks noChangeAspect="1" noChangeArrowheads="1"/>
          </p:cNvPicPr>
          <p:nvPr/>
        </p:nvPicPr>
        <p:blipFill>
          <a:blip r:embed="rId3" cstate="print"/>
          <a:srcRect/>
          <a:stretch>
            <a:fillRect/>
          </a:stretch>
        </p:blipFill>
        <p:spPr bwMode="auto">
          <a:xfrm>
            <a:off x="3307644" y="3821879"/>
            <a:ext cx="2483556" cy="2811463"/>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5812" y="76200"/>
            <a:ext cx="7313788" cy="1143000"/>
          </a:xfrm>
        </p:spPr>
        <p:txBody>
          <a:bodyPr/>
          <a:lstStyle/>
          <a:p>
            <a:r>
              <a:rPr lang="en-US" dirty="0" smtClean="0"/>
              <a:t>Suicide</a:t>
            </a:r>
            <a:endParaRPr lang="en-US" dirty="0"/>
          </a:p>
        </p:txBody>
      </p:sp>
      <p:sp>
        <p:nvSpPr>
          <p:cNvPr id="6" name="Content Placeholder 5"/>
          <p:cNvSpPr>
            <a:spLocks noGrp="1"/>
          </p:cNvSpPr>
          <p:nvPr>
            <p:ph sz="half" idx="1"/>
          </p:nvPr>
        </p:nvSpPr>
        <p:spPr>
          <a:xfrm>
            <a:off x="508002" y="1752600"/>
            <a:ext cx="3588455" cy="4114800"/>
          </a:xfrm>
        </p:spPr>
        <p:txBody>
          <a:bodyPr/>
          <a:lstStyle/>
          <a:p>
            <a:r>
              <a:rPr lang="en-US" sz="3200" dirty="0" smtClean="0"/>
              <a:t>Males &gt; 75 Highest Rate of Suicide in the U.S.</a:t>
            </a:r>
          </a:p>
          <a:p>
            <a:endParaRPr lang="en-US" sz="3200" dirty="0" smtClean="0"/>
          </a:p>
          <a:p>
            <a:r>
              <a:rPr lang="en-US" sz="3200" dirty="0" smtClean="0"/>
              <a:t>Among Elderly:</a:t>
            </a:r>
          </a:p>
          <a:p>
            <a:pPr lvl="1"/>
            <a:r>
              <a:rPr lang="en-US" sz="2800" dirty="0" smtClean="0"/>
              <a:t>4 attempts</a:t>
            </a:r>
          </a:p>
          <a:p>
            <a:pPr lvl="1"/>
            <a:r>
              <a:rPr lang="en-US" sz="2800" dirty="0" smtClean="0"/>
              <a:t>For every 1 suicide</a:t>
            </a:r>
            <a:endParaRPr lang="en-US" sz="2800" dirty="0"/>
          </a:p>
        </p:txBody>
      </p:sp>
      <p:pic>
        <p:nvPicPr>
          <p:cNvPr id="7170" name="Picture 2"/>
          <p:cNvPicPr>
            <a:picLocks noGrp="1" noChangeAspect="1" noChangeArrowheads="1"/>
          </p:cNvPicPr>
          <p:nvPr>
            <p:ph sz="half" idx="2"/>
          </p:nvPr>
        </p:nvPicPr>
        <p:blipFill>
          <a:blip r:embed="rId3" cstate="print"/>
          <a:srcRect/>
          <a:stretch>
            <a:fillRect/>
          </a:stretch>
        </p:blipFill>
        <p:spPr bwMode="auto">
          <a:xfrm>
            <a:off x="4165600" y="1752600"/>
            <a:ext cx="4673600" cy="4045726"/>
          </a:xfrm>
          <a:prstGeom prst="rect">
            <a:avLst/>
          </a:prstGeom>
          <a:noFill/>
          <a:ln w="19050">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a:xfrm>
            <a:off x="914400" y="228601"/>
            <a:ext cx="7313788" cy="765175"/>
          </a:xfrm>
        </p:spPr>
        <p:txBody>
          <a:bodyPr/>
          <a:lstStyle/>
          <a:p>
            <a:r>
              <a:rPr lang="en-US" b="1" dirty="0" smtClean="0"/>
              <a:t>Co-morbidities </a:t>
            </a:r>
            <a:r>
              <a:rPr lang="en-US" sz="4400" b="1" dirty="0" smtClean="0"/>
              <a:t> </a:t>
            </a:r>
            <a:endParaRPr lang="en-US" sz="4400" b="1" dirty="0"/>
          </a:p>
        </p:txBody>
      </p:sp>
      <p:sp>
        <p:nvSpPr>
          <p:cNvPr id="357379" name="Rectangle 3"/>
          <p:cNvSpPr>
            <a:spLocks noGrp="1" noChangeArrowheads="1"/>
          </p:cNvSpPr>
          <p:nvPr>
            <p:ph sz="half" idx="1"/>
          </p:nvPr>
        </p:nvSpPr>
        <p:spPr>
          <a:xfrm>
            <a:off x="4800600" y="1524000"/>
            <a:ext cx="4106333" cy="3962400"/>
          </a:xfrm>
        </p:spPr>
        <p:txBody>
          <a:bodyPr/>
          <a:lstStyle/>
          <a:p>
            <a:r>
              <a:rPr lang="en-US" sz="3200" dirty="0" smtClean="0"/>
              <a:t>36</a:t>
            </a:r>
            <a:r>
              <a:rPr lang="en-US" sz="3200" dirty="0"/>
              <a:t>% </a:t>
            </a:r>
            <a:r>
              <a:rPr lang="en-US" sz="3200" dirty="0" smtClean="0"/>
              <a:t>of </a:t>
            </a:r>
            <a:r>
              <a:rPr lang="en-US" sz="3200" dirty="0"/>
              <a:t>elderly </a:t>
            </a:r>
            <a:r>
              <a:rPr lang="en-US" sz="3200" dirty="0" smtClean="0"/>
              <a:t>trauma patients:</a:t>
            </a:r>
          </a:p>
          <a:p>
            <a:pPr lvl="1"/>
            <a:r>
              <a:rPr lang="en-US" sz="2800" dirty="0" smtClean="0"/>
              <a:t>pre-existing disease</a:t>
            </a:r>
          </a:p>
          <a:p>
            <a:pPr lvl="1">
              <a:buNone/>
            </a:pPr>
            <a:r>
              <a:rPr lang="en-US" sz="2800" dirty="0" smtClean="0"/>
              <a:t> </a:t>
            </a:r>
          </a:p>
          <a:p>
            <a:r>
              <a:rPr lang="en-US" sz="3200" dirty="0" smtClean="0"/>
              <a:t>Worst outcomes noted with:</a:t>
            </a:r>
          </a:p>
          <a:p>
            <a:pPr lvl="1"/>
            <a:r>
              <a:rPr lang="en-US" sz="2800" dirty="0" smtClean="0"/>
              <a:t>Renal </a:t>
            </a:r>
            <a:r>
              <a:rPr lang="en-US" sz="2800" dirty="0"/>
              <a:t>disease </a:t>
            </a:r>
            <a:endParaRPr lang="en-US" sz="2800" dirty="0" smtClean="0"/>
          </a:p>
          <a:p>
            <a:pPr lvl="1"/>
            <a:r>
              <a:rPr lang="en-US" sz="2800" dirty="0" smtClean="0"/>
              <a:t>Cancer </a:t>
            </a:r>
            <a:endParaRPr lang="en-US" sz="2800" u="sng" dirty="0"/>
          </a:p>
          <a:p>
            <a:endParaRPr lang="en-US"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2773303623"/>
              </p:ext>
            </p:extLst>
          </p:nvPr>
        </p:nvGraphicFramePr>
        <p:xfrm>
          <a:off x="372533" y="381000"/>
          <a:ext cx="5080000" cy="6324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685800" y="6400800"/>
            <a:ext cx="1905000" cy="457200"/>
          </a:xfrm>
          <a:prstGeom prst="rect">
            <a:avLst/>
          </a:prstGeom>
          <a:noFill/>
          <a:ln w="12700">
            <a:noFill/>
            <a:miter lim="800000"/>
            <a:headEnd/>
            <a:tailEnd/>
          </a:ln>
          <a:effectLst/>
        </p:spPr>
        <p:txBody>
          <a:bodyPr wrap="none" anchor="ctr"/>
          <a:lstStyle/>
          <a:p>
            <a:endParaRPr lang="en-US" dirty="0"/>
          </a:p>
        </p:txBody>
      </p:sp>
      <p:sp>
        <p:nvSpPr>
          <p:cNvPr id="270339" name="Rectangle 3"/>
          <p:cNvSpPr>
            <a:spLocks noChangeArrowheads="1"/>
          </p:cNvSpPr>
          <p:nvPr/>
        </p:nvSpPr>
        <p:spPr bwMode="auto">
          <a:xfrm>
            <a:off x="3124200" y="6400800"/>
            <a:ext cx="2895600" cy="457200"/>
          </a:xfrm>
          <a:prstGeom prst="rect">
            <a:avLst/>
          </a:prstGeom>
          <a:noFill/>
          <a:ln w="12700">
            <a:noFill/>
            <a:miter lim="800000"/>
            <a:headEnd/>
            <a:tailEnd/>
          </a:ln>
          <a:effectLst/>
        </p:spPr>
        <p:txBody>
          <a:bodyPr wrap="none" anchor="ctr"/>
          <a:lstStyle/>
          <a:p>
            <a:endParaRPr lang="en-US" dirty="0"/>
          </a:p>
        </p:txBody>
      </p:sp>
      <p:sp>
        <p:nvSpPr>
          <p:cNvPr id="270340" name="Rectangle 4"/>
          <p:cNvSpPr>
            <a:spLocks noGrp="1" noChangeArrowheads="1"/>
          </p:cNvSpPr>
          <p:nvPr>
            <p:ph type="title"/>
          </p:nvPr>
        </p:nvSpPr>
        <p:spPr>
          <a:xfrm>
            <a:off x="152400" y="152400"/>
            <a:ext cx="8991600" cy="1143000"/>
          </a:xfrm>
          <a:noFill/>
          <a:ln/>
        </p:spPr>
        <p:txBody>
          <a:bodyPr lIns="90488" tIns="44450" rIns="90488" bIns="44450" anchor="ctr"/>
          <a:lstStyle/>
          <a:p>
            <a:pPr algn="ctr"/>
            <a:r>
              <a:rPr lang="en-US" b="1" dirty="0" smtClean="0"/>
              <a:t>Unique Anatomic and Physiologic Considerations</a:t>
            </a:r>
            <a:endParaRPr lang="en-US" dirty="0"/>
          </a:p>
        </p:txBody>
      </p:sp>
      <p:pic>
        <p:nvPicPr>
          <p:cNvPr id="270342" name="Picture 6" descr="C:\My Pictures\Cottontop2.jpg"/>
          <p:cNvPicPr>
            <a:picLocks noChangeAspect="1" noChangeArrowheads="1"/>
          </p:cNvPicPr>
          <p:nvPr/>
        </p:nvPicPr>
        <p:blipFill>
          <a:blip r:embed="rId3" cstate="print">
            <a:lum bright="20000"/>
          </a:blip>
          <a:srcRect l="1056" t="4695" r="1056" b="938"/>
          <a:stretch>
            <a:fillRect/>
          </a:stretch>
        </p:blipFill>
        <p:spPr bwMode="auto">
          <a:xfrm>
            <a:off x="1557867" y="1600200"/>
            <a:ext cx="5994400" cy="4953000"/>
          </a:xfrm>
          <a:prstGeom prst="rect">
            <a:avLst/>
          </a:prstGeom>
          <a:noFill/>
          <a:ln w="19050">
            <a:solidFill>
              <a:schemeClr val="tx1"/>
            </a:solidFill>
          </a:ln>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1362" name="Rectangle 2"/>
          <p:cNvSpPr>
            <a:spLocks noChangeArrowheads="1"/>
          </p:cNvSpPr>
          <p:nvPr/>
        </p:nvSpPr>
        <p:spPr bwMode="auto">
          <a:xfrm>
            <a:off x="685800" y="6400800"/>
            <a:ext cx="1905000" cy="457200"/>
          </a:xfrm>
          <a:prstGeom prst="rect">
            <a:avLst/>
          </a:prstGeom>
          <a:noFill/>
          <a:ln w="12700">
            <a:noFill/>
            <a:miter lim="800000"/>
            <a:headEnd/>
            <a:tailEnd/>
          </a:ln>
          <a:effectLst/>
        </p:spPr>
        <p:txBody>
          <a:bodyPr wrap="none" anchor="ctr"/>
          <a:lstStyle/>
          <a:p>
            <a:endParaRPr lang="en-US" dirty="0"/>
          </a:p>
        </p:txBody>
      </p:sp>
      <p:sp>
        <p:nvSpPr>
          <p:cNvPr id="271363" name="Rectangle 3"/>
          <p:cNvSpPr>
            <a:spLocks noChangeArrowheads="1"/>
          </p:cNvSpPr>
          <p:nvPr/>
        </p:nvSpPr>
        <p:spPr bwMode="auto">
          <a:xfrm>
            <a:off x="3124200" y="6400800"/>
            <a:ext cx="2895600" cy="457200"/>
          </a:xfrm>
          <a:prstGeom prst="rect">
            <a:avLst/>
          </a:prstGeom>
          <a:noFill/>
          <a:ln w="12700">
            <a:noFill/>
            <a:miter lim="800000"/>
            <a:headEnd/>
            <a:tailEnd/>
          </a:ln>
          <a:effectLst/>
        </p:spPr>
        <p:txBody>
          <a:bodyPr wrap="none" anchor="ctr"/>
          <a:lstStyle/>
          <a:p>
            <a:endParaRPr lang="en-US" dirty="0"/>
          </a:p>
        </p:txBody>
      </p:sp>
      <p:sp>
        <p:nvSpPr>
          <p:cNvPr id="271364" name="Rectangle 4"/>
          <p:cNvSpPr>
            <a:spLocks noGrp="1" noChangeArrowheads="1"/>
          </p:cNvSpPr>
          <p:nvPr>
            <p:ph type="title"/>
          </p:nvPr>
        </p:nvSpPr>
        <p:spPr>
          <a:noFill/>
          <a:ln/>
        </p:spPr>
        <p:txBody>
          <a:bodyPr lIns="90488" tIns="44450" rIns="90488" bIns="44450" anchor="ctr"/>
          <a:lstStyle/>
          <a:p>
            <a:r>
              <a:rPr lang="en-US" b="1" dirty="0" smtClean="0"/>
              <a:t>Sensory Considerations</a:t>
            </a:r>
            <a:endParaRPr lang="en-US" dirty="0"/>
          </a:p>
        </p:txBody>
      </p:sp>
      <p:sp>
        <p:nvSpPr>
          <p:cNvPr id="271365" name="Rectangle 5"/>
          <p:cNvSpPr>
            <a:spLocks noGrp="1" noChangeArrowheads="1"/>
          </p:cNvSpPr>
          <p:nvPr>
            <p:ph sz="half" idx="1"/>
          </p:nvPr>
        </p:nvSpPr>
        <p:spPr>
          <a:xfrm>
            <a:off x="508000" y="1611086"/>
            <a:ext cx="5689600" cy="5029200"/>
          </a:xfrm>
          <a:noFill/>
          <a:ln/>
        </p:spPr>
        <p:txBody>
          <a:bodyPr lIns="90488" tIns="44450" rIns="90488" bIns="44450"/>
          <a:lstStyle/>
          <a:p>
            <a:r>
              <a:rPr lang="en-US" sz="3200" dirty="0" smtClean="0"/>
              <a:t>Decreased:</a:t>
            </a:r>
          </a:p>
          <a:p>
            <a:pPr lvl="1"/>
            <a:r>
              <a:rPr lang="en-US" sz="2800" dirty="0" smtClean="0"/>
              <a:t>Hearing</a:t>
            </a:r>
          </a:p>
          <a:p>
            <a:pPr lvl="1"/>
            <a:r>
              <a:rPr lang="en-US" sz="2800" dirty="0" smtClean="0"/>
              <a:t>Vision</a:t>
            </a:r>
          </a:p>
          <a:p>
            <a:pPr lvl="1"/>
            <a:r>
              <a:rPr lang="en-US" sz="2800" dirty="0" smtClean="0"/>
              <a:t>Taste</a:t>
            </a:r>
          </a:p>
          <a:p>
            <a:pPr lvl="1"/>
            <a:r>
              <a:rPr lang="en-US" sz="2800" dirty="0" smtClean="0"/>
              <a:t>Smell</a:t>
            </a:r>
          </a:p>
          <a:p>
            <a:pPr lvl="1"/>
            <a:r>
              <a:rPr lang="en-US" sz="2800" dirty="0" smtClean="0"/>
              <a:t>Tactile sensation</a:t>
            </a:r>
          </a:p>
          <a:p>
            <a:pPr>
              <a:buNone/>
            </a:pPr>
            <a:endParaRPr lang="en-US" sz="2500" dirty="0"/>
          </a:p>
        </p:txBody>
      </p:sp>
      <p:pic>
        <p:nvPicPr>
          <p:cNvPr id="4098" name="Picture 2"/>
          <p:cNvPicPr>
            <a:picLocks noGrp="1" noChangeAspect="1" noChangeArrowheads="1"/>
          </p:cNvPicPr>
          <p:nvPr>
            <p:ph sz="half" idx="2"/>
          </p:nvPr>
        </p:nvPicPr>
        <p:blipFill>
          <a:blip r:embed="rId3" cstate="print"/>
          <a:srcRect l="12000"/>
          <a:stretch>
            <a:fillRect/>
          </a:stretch>
        </p:blipFill>
        <p:spPr bwMode="auto">
          <a:xfrm>
            <a:off x="4436533" y="1600200"/>
            <a:ext cx="4572000" cy="4888450"/>
          </a:xfrm>
          <a:prstGeom prst="rect">
            <a:avLst/>
          </a:prstGeom>
          <a:noFill/>
          <a:ln w="9525">
            <a:noFill/>
            <a:miter lim="800000"/>
            <a:headEnd/>
            <a:tailEnd/>
          </a:ln>
          <a:effectLst/>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6" name="Rectangle 2"/>
          <p:cNvSpPr>
            <a:spLocks noChangeArrowheads="1"/>
          </p:cNvSpPr>
          <p:nvPr/>
        </p:nvSpPr>
        <p:spPr bwMode="auto">
          <a:xfrm>
            <a:off x="685800" y="6400800"/>
            <a:ext cx="1905000" cy="457200"/>
          </a:xfrm>
          <a:prstGeom prst="rect">
            <a:avLst/>
          </a:prstGeom>
          <a:noFill/>
          <a:ln w="12700">
            <a:noFill/>
            <a:miter lim="800000"/>
            <a:headEnd/>
            <a:tailEnd/>
          </a:ln>
          <a:effectLst/>
        </p:spPr>
        <p:txBody>
          <a:bodyPr wrap="none" anchor="ctr"/>
          <a:lstStyle/>
          <a:p>
            <a:endParaRPr lang="en-US" dirty="0"/>
          </a:p>
        </p:txBody>
      </p:sp>
      <p:sp>
        <p:nvSpPr>
          <p:cNvPr id="272387" name="Rectangle 3"/>
          <p:cNvSpPr>
            <a:spLocks noChangeArrowheads="1"/>
          </p:cNvSpPr>
          <p:nvPr/>
        </p:nvSpPr>
        <p:spPr bwMode="auto">
          <a:xfrm>
            <a:off x="3124200" y="6400800"/>
            <a:ext cx="2895600" cy="457200"/>
          </a:xfrm>
          <a:prstGeom prst="rect">
            <a:avLst/>
          </a:prstGeom>
          <a:noFill/>
          <a:ln w="12700">
            <a:noFill/>
            <a:miter lim="800000"/>
            <a:headEnd/>
            <a:tailEnd/>
          </a:ln>
          <a:effectLst/>
        </p:spPr>
        <p:txBody>
          <a:bodyPr wrap="none" anchor="ctr"/>
          <a:lstStyle/>
          <a:p>
            <a:endParaRPr lang="en-US" dirty="0"/>
          </a:p>
        </p:txBody>
      </p:sp>
      <p:sp>
        <p:nvSpPr>
          <p:cNvPr id="272388" name="Rectangle 4"/>
          <p:cNvSpPr>
            <a:spLocks noGrp="1" noChangeArrowheads="1"/>
          </p:cNvSpPr>
          <p:nvPr>
            <p:ph type="title"/>
          </p:nvPr>
        </p:nvSpPr>
        <p:spPr>
          <a:noFill/>
          <a:ln/>
        </p:spPr>
        <p:txBody>
          <a:bodyPr lIns="90488" tIns="44450" rIns="90488" bIns="44450" anchor="ctr"/>
          <a:lstStyle/>
          <a:p>
            <a:r>
              <a:rPr lang="en-US" b="1" dirty="0" smtClean="0"/>
              <a:t>Neurologic Considerations</a:t>
            </a:r>
            <a:endParaRPr lang="en-US" dirty="0"/>
          </a:p>
        </p:txBody>
      </p:sp>
      <p:sp>
        <p:nvSpPr>
          <p:cNvPr id="272389" name="Rectangle 5"/>
          <p:cNvSpPr>
            <a:spLocks noGrp="1" noChangeArrowheads="1"/>
          </p:cNvSpPr>
          <p:nvPr>
            <p:ph sz="half" idx="1"/>
          </p:nvPr>
        </p:nvSpPr>
        <p:spPr>
          <a:xfrm>
            <a:off x="4436533" y="1600200"/>
            <a:ext cx="4538133" cy="4876800"/>
          </a:xfrm>
          <a:noFill/>
          <a:ln/>
        </p:spPr>
        <p:txBody>
          <a:bodyPr lIns="90488" tIns="44450" rIns="90488" bIns="44450"/>
          <a:lstStyle/>
          <a:p>
            <a:r>
              <a:rPr lang="en-US" dirty="0" smtClean="0"/>
              <a:t>Declining:</a:t>
            </a:r>
          </a:p>
          <a:p>
            <a:pPr lvl="1"/>
            <a:r>
              <a:rPr lang="en-US" dirty="0" smtClean="0"/>
              <a:t>Perceptual </a:t>
            </a:r>
            <a:r>
              <a:rPr lang="en-US" dirty="0"/>
              <a:t>motor skills</a:t>
            </a:r>
          </a:p>
          <a:p>
            <a:pPr lvl="1"/>
            <a:r>
              <a:rPr lang="en-US" dirty="0"/>
              <a:t>Concept formation</a:t>
            </a:r>
          </a:p>
          <a:p>
            <a:pPr lvl="1"/>
            <a:r>
              <a:rPr lang="en-US" dirty="0"/>
              <a:t>Complex memory tasks</a:t>
            </a:r>
          </a:p>
          <a:p>
            <a:pPr lvl="1"/>
            <a:r>
              <a:rPr lang="en-US" dirty="0" smtClean="0"/>
              <a:t>Quick </a:t>
            </a:r>
            <a:r>
              <a:rPr lang="en-US" dirty="0"/>
              <a:t>decision </a:t>
            </a:r>
            <a:r>
              <a:rPr lang="en-US" dirty="0" smtClean="0"/>
              <a:t>tasks</a:t>
            </a:r>
          </a:p>
          <a:p>
            <a:pPr lvl="1"/>
            <a:r>
              <a:rPr lang="en-US" dirty="0" smtClean="0"/>
              <a:t>Slower reflex times</a:t>
            </a:r>
          </a:p>
          <a:p>
            <a:r>
              <a:rPr lang="en-US" sz="2900" dirty="0" smtClean="0"/>
              <a:t>Alters response to:</a:t>
            </a:r>
          </a:p>
          <a:p>
            <a:pPr lvl="1"/>
            <a:r>
              <a:rPr lang="en-US" dirty="0" smtClean="0"/>
              <a:t>Drugs</a:t>
            </a:r>
          </a:p>
          <a:p>
            <a:pPr lvl="1"/>
            <a:r>
              <a:rPr lang="en-US" dirty="0" smtClean="0"/>
              <a:t>Pain</a:t>
            </a:r>
          </a:p>
          <a:p>
            <a:pPr lvl="1"/>
            <a:r>
              <a:rPr lang="en-US" dirty="0" smtClean="0"/>
              <a:t>Environment</a:t>
            </a:r>
          </a:p>
          <a:p>
            <a:pPr lvl="1">
              <a:buNone/>
            </a:pPr>
            <a:endParaRPr lang="en-US" sz="2500" dirty="0" smtClean="0"/>
          </a:p>
          <a:p>
            <a:pPr>
              <a:buNone/>
            </a:pPr>
            <a:endParaRPr lang="en-US" sz="2900" dirty="0"/>
          </a:p>
        </p:txBody>
      </p:sp>
      <p:pic>
        <p:nvPicPr>
          <p:cNvPr id="6146" name="Picture 2"/>
          <p:cNvPicPr>
            <a:picLocks noGrp="1" noChangeAspect="1" noChangeArrowheads="1"/>
          </p:cNvPicPr>
          <p:nvPr>
            <p:ph sz="half" idx="2"/>
          </p:nvPr>
        </p:nvPicPr>
        <p:blipFill>
          <a:blip r:embed="rId3" cstate="print"/>
          <a:srcRect/>
          <a:stretch>
            <a:fillRect/>
          </a:stretch>
        </p:blipFill>
        <p:spPr bwMode="auto">
          <a:xfrm>
            <a:off x="440267" y="1600200"/>
            <a:ext cx="3904684" cy="4553089"/>
          </a:xfrm>
          <a:prstGeom prst="rect">
            <a:avLst/>
          </a:prstGeom>
          <a:noFill/>
          <a:ln w="19050">
            <a:solidFill>
              <a:schemeClr val="tx1"/>
            </a:solidFill>
            <a:miter lim="800000"/>
            <a:headEnd/>
            <a:tailEnd/>
          </a:ln>
          <a:effectLst/>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90540" y="412752"/>
            <a:ext cx="8212137" cy="487363"/>
          </a:xfrm>
        </p:spPr>
        <p:txBody>
          <a:bodyPr/>
          <a:lstStyle/>
          <a:p>
            <a:pPr algn="ctr"/>
            <a:r>
              <a:rPr lang="en-US" dirty="0"/>
              <a:t>Postoperative Cognitive Disorders</a:t>
            </a:r>
          </a:p>
        </p:txBody>
      </p:sp>
      <p:sp>
        <p:nvSpPr>
          <p:cNvPr id="18443" name="Rectangle 11"/>
          <p:cNvSpPr>
            <a:spLocks noGrp="1" noChangeArrowheads="1"/>
          </p:cNvSpPr>
          <p:nvPr>
            <p:ph idx="1"/>
          </p:nvPr>
        </p:nvSpPr>
        <p:spPr>
          <a:xfrm>
            <a:off x="440266" y="2819400"/>
            <a:ext cx="8602134" cy="3962400"/>
          </a:xfrm>
          <a:noFill/>
          <a:ln/>
        </p:spPr>
        <p:txBody>
          <a:bodyPr/>
          <a:lstStyle/>
          <a:p>
            <a:pPr>
              <a:lnSpc>
                <a:spcPct val="95000"/>
              </a:lnSpc>
              <a:spcBef>
                <a:spcPct val="0"/>
              </a:spcBef>
            </a:pPr>
            <a:r>
              <a:rPr lang="en-US" sz="2800" b="1" dirty="0"/>
              <a:t>Delirium </a:t>
            </a:r>
          </a:p>
          <a:p>
            <a:pPr lvl="1">
              <a:lnSpc>
                <a:spcPct val="95000"/>
              </a:lnSpc>
              <a:spcBef>
                <a:spcPct val="0"/>
              </a:spcBef>
            </a:pPr>
            <a:r>
              <a:rPr lang="en-US" sz="2400" dirty="0"/>
              <a:t>10-15% of elderly patients after </a:t>
            </a:r>
            <a:r>
              <a:rPr lang="en-US" sz="2400" dirty="0" smtClean="0"/>
              <a:t>general anesthesia</a:t>
            </a:r>
            <a:endParaRPr lang="en-US" sz="2400" dirty="0"/>
          </a:p>
          <a:p>
            <a:pPr>
              <a:lnSpc>
                <a:spcPct val="95000"/>
              </a:lnSpc>
              <a:spcBef>
                <a:spcPct val="0"/>
              </a:spcBef>
            </a:pPr>
            <a:r>
              <a:rPr lang="en-US" sz="2800" b="1" dirty="0" smtClean="0"/>
              <a:t>POCD </a:t>
            </a:r>
          </a:p>
          <a:p>
            <a:pPr lvl="1">
              <a:lnSpc>
                <a:spcPct val="95000"/>
              </a:lnSpc>
              <a:spcBef>
                <a:spcPct val="0"/>
              </a:spcBef>
            </a:pPr>
            <a:r>
              <a:rPr lang="en-US" sz="2400" dirty="0" smtClean="0"/>
              <a:t>Mild neurocognitive disorder presenting as impaired memory or concentration</a:t>
            </a:r>
          </a:p>
          <a:p>
            <a:pPr>
              <a:lnSpc>
                <a:spcPct val="95000"/>
              </a:lnSpc>
              <a:spcBef>
                <a:spcPct val="0"/>
              </a:spcBef>
            </a:pPr>
            <a:r>
              <a:rPr lang="en-US" sz="2800" b="1" dirty="0" smtClean="0"/>
              <a:t>Dementia </a:t>
            </a:r>
            <a:r>
              <a:rPr lang="en-US" sz="2800" b="1" dirty="0"/>
              <a:t>(rare)</a:t>
            </a:r>
          </a:p>
          <a:p>
            <a:pPr lvl="1">
              <a:lnSpc>
                <a:spcPct val="95000"/>
              </a:lnSpc>
              <a:spcBef>
                <a:spcPct val="0"/>
              </a:spcBef>
            </a:pPr>
            <a:r>
              <a:rPr lang="en-US" sz="2400" dirty="0"/>
              <a:t>Multiple cognitive deficits </a:t>
            </a:r>
          </a:p>
          <a:p>
            <a:pPr lvl="1">
              <a:lnSpc>
                <a:spcPct val="95000"/>
              </a:lnSpc>
              <a:spcBef>
                <a:spcPct val="0"/>
              </a:spcBef>
            </a:pPr>
            <a:r>
              <a:rPr lang="en-US" sz="2400" dirty="0"/>
              <a:t>Impairment in occupational and social function</a:t>
            </a:r>
          </a:p>
          <a:p>
            <a:pPr lvl="1">
              <a:lnSpc>
                <a:spcPct val="95000"/>
              </a:lnSpc>
              <a:spcBef>
                <a:spcPct val="0"/>
              </a:spcBef>
            </a:pPr>
            <a:endParaRPr lang="en-US" dirty="0"/>
          </a:p>
        </p:txBody>
      </p:sp>
      <p:sp>
        <p:nvSpPr>
          <p:cNvPr id="18438" name="Text Box 6"/>
          <p:cNvSpPr txBox="1">
            <a:spLocks noChangeArrowheads="1"/>
          </p:cNvSpPr>
          <p:nvPr/>
        </p:nvSpPr>
        <p:spPr bwMode="auto">
          <a:xfrm>
            <a:off x="920506" y="1752600"/>
            <a:ext cx="1109279" cy="369332"/>
          </a:xfrm>
          <a:prstGeom prst="rect">
            <a:avLst/>
          </a:prstGeom>
          <a:noFill/>
          <a:ln w="9525">
            <a:noFill/>
            <a:miter lim="800000"/>
            <a:headEnd/>
            <a:tailEnd/>
          </a:ln>
          <a:effectLst/>
        </p:spPr>
        <p:txBody>
          <a:bodyPr wrap="none" lIns="0" tIns="0" rIns="0" bIns="0" anchor="ctr">
            <a:spAutoFit/>
          </a:bodyPr>
          <a:lstStyle/>
          <a:p>
            <a:pPr algn="ctr" defTabSz="820738" eaLnBrk="0" hangingPunct="0">
              <a:spcBef>
                <a:spcPct val="50000"/>
              </a:spcBef>
            </a:pPr>
            <a:r>
              <a:rPr lang="en-US" sz="2400" dirty="0">
                <a:solidFill>
                  <a:schemeClr val="accent2">
                    <a:lumMod val="60000"/>
                    <a:lumOff val="40000"/>
                  </a:schemeClr>
                </a:solidFill>
                <a:effectLst>
                  <a:outerShdw blurRad="38100" dist="38100" dir="2700000" algn="tl">
                    <a:srgbClr val="000000"/>
                  </a:outerShdw>
                </a:effectLst>
                <a:latin typeface="Times New Roman" charset="0"/>
              </a:rPr>
              <a:t>Delirium</a:t>
            </a:r>
          </a:p>
        </p:txBody>
      </p:sp>
      <p:sp>
        <p:nvSpPr>
          <p:cNvPr id="18439" name="Text Box 7"/>
          <p:cNvSpPr txBox="1">
            <a:spLocks noChangeArrowheads="1"/>
          </p:cNvSpPr>
          <p:nvPr/>
        </p:nvSpPr>
        <p:spPr bwMode="auto">
          <a:xfrm>
            <a:off x="2965967" y="1676400"/>
            <a:ext cx="3305392" cy="923330"/>
          </a:xfrm>
          <a:prstGeom prst="rect">
            <a:avLst/>
          </a:prstGeom>
          <a:noFill/>
          <a:ln w="9525">
            <a:noFill/>
            <a:miter lim="800000"/>
            <a:headEnd/>
            <a:tailEnd/>
          </a:ln>
          <a:effectLst/>
        </p:spPr>
        <p:txBody>
          <a:bodyPr wrap="none" lIns="0" tIns="0" rIns="0" bIns="0" anchor="ctr">
            <a:spAutoFit/>
          </a:bodyPr>
          <a:lstStyle/>
          <a:p>
            <a:pPr algn="ctr" defTabSz="820738" eaLnBrk="0" hangingPunct="0">
              <a:spcBef>
                <a:spcPct val="50000"/>
              </a:spcBef>
            </a:pPr>
            <a:r>
              <a:rPr lang="en-US" sz="2400" dirty="0" smtClean="0">
                <a:solidFill>
                  <a:schemeClr val="accent2">
                    <a:lumMod val="60000"/>
                    <a:lumOff val="40000"/>
                  </a:schemeClr>
                </a:solidFill>
                <a:effectLst>
                  <a:outerShdw blurRad="38100" dist="38100" dir="2700000" algn="tl">
                    <a:srgbClr val="000000"/>
                  </a:outerShdw>
                </a:effectLst>
                <a:latin typeface="Times New Roman" charset="0"/>
              </a:rPr>
              <a:t>Post Op Cognitive Decline</a:t>
            </a:r>
          </a:p>
          <a:p>
            <a:pPr algn="ctr" defTabSz="820738" eaLnBrk="0" hangingPunct="0">
              <a:spcBef>
                <a:spcPct val="50000"/>
              </a:spcBef>
            </a:pPr>
            <a:r>
              <a:rPr lang="en-US" sz="2400" dirty="0" smtClean="0">
                <a:solidFill>
                  <a:schemeClr val="accent2">
                    <a:lumMod val="60000"/>
                    <a:lumOff val="40000"/>
                  </a:schemeClr>
                </a:solidFill>
                <a:effectLst>
                  <a:outerShdw blurRad="38100" dist="38100" dir="2700000" algn="tl">
                    <a:srgbClr val="000000"/>
                  </a:outerShdw>
                </a:effectLst>
                <a:latin typeface="Times New Roman" charset="0"/>
              </a:rPr>
              <a:t> (POCD)</a:t>
            </a:r>
            <a:endParaRPr lang="en-US" sz="2400" dirty="0">
              <a:solidFill>
                <a:schemeClr val="accent2">
                  <a:lumMod val="60000"/>
                  <a:lumOff val="40000"/>
                </a:schemeClr>
              </a:solidFill>
              <a:effectLst>
                <a:outerShdw blurRad="38100" dist="38100" dir="2700000" algn="tl">
                  <a:srgbClr val="000000"/>
                </a:outerShdw>
              </a:effectLst>
              <a:latin typeface="Times New Roman" charset="0"/>
            </a:endParaRPr>
          </a:p>
        </p:txBody>
      </p:sp>
      <p:sp>
        <p:nvSpPr>
          <p:cNvPr id="18440" name="Text Box 8"/>
          <p:cNvSpPr txBox="1">
            <a:spLocks noChangeArrowheads="1"/>
          </p:cNvSpPr>
          <p:nvPr/>
        </p:nvSpPr>
        <p:spPr bwMode="auto">
          <a:xfrm>
            <a:off x="6553200" y="1752600"/>
            <a:ext cx="2099731" cy="369332"/>
          </a:xfrm>
          <a:prstGeom prst="rect">
            <a:avLst/>
          </a:prstGeom>
          <a:noFill/>
          <a:ln w="9525">
            <a:noFill/>
            <a:miter lim="800000"/>
            <a:headEnd/>
            <a:tailEnd/>
          </a:ln>
          <a:effectLst/>
        </p:spPr>
        <p:txBody>
          <a:bodyPr wrap="square" lIns="0" tIns="0" rIns="0" bIns="0" anchor="ctr">
            <a:spAutoFit/>
          </a:bodyPr>
          <a:lstStyle/>
          <a:p>
            <a:pPr algn="ctr" defTabSz="820738" eaLnBrk="0" hangingPunct="0">
              <a:spcBef>
                <a:spcPct val="50000"/>
              </a:spcBef>
            </a:pPr>
            <a:r>
              <a:rPr lang="en-US" sz="2400" dirty="0" smtClean="0">
                <a:solidFill>
                  <a:schemeClr val="accent2">
                    <a:lumMod val="60000"/>
                    <a:lumOff val="40000"/>
                  </a:schemeClr>
                </a:solidFill>
                <a:effectLst>
                  <a:outerShdw blurRad="38100" dist="38100" dir="2700000" algn="tl">
                    <a:srgbClr val="000000"/>
                  </a:outerShdw>
                </a:effectLst>
                <a:latin typeface="Times New Roman" charset="0"/>
              </a:rPr>
              <a:t>	Dementia</a:t>
            </a:r>
            <a:endParaRPr lang="en-US" sz="2400" dirty="0">
              <a:solidFill>
                <a:schemeClr val="accent2">
                  <a:lumMod val="60000"/>
                  <a:lumOff val="40000"/>
                </a:schemeClr>
              </a:solidFill>
              <a:effectLst>
                <a:outerShdw blurRad="38100" dist="38100" dir="2700000" algn="tl">
                  <a:srgbClr val="000000"/>
                </a:outerShdw>
              </a:effectLst>
              <a:latin typeface="Times New Roman" charset="0"/>
            </a:endParaRPr>
          </a:p>
        </p:txBody>
      </p:sp>
      <p:sp>
        <p:nvSpPr>
          <p:cNvPr id="18441" name="Line 9"/>
          <p:cNvSpPr>
            <a:spLocks noChangeShapeType="1"/>
          </p:cNvSpPr>
          <p:nvPr/>
        </p:nvSpPr>
        <p:spPr bwMode="auto">
          <a:xfrm>
            <a:off x="2065867" y="1981200"/>
            <a:ext cx="869950" cy="0"/>
          </a:xfrm>
          <a:prstGeom prst="line">
            <a:avLst/>
          </a:prstGeom>
          <a:noFill/>
          <a:ln w="57150">
            <a:solidFill>
              <a:schemeClr val="tx1"/>
            </a:solidFill>
            <a:round/>
            <a:headEnd/>
            <a:tailEnd type="triangle" w="med" len="med"/>
          </a:ln>
          <a:effectLst/>
        </p:spPr>
        <p:txBody>
          <a:bodyPr wrap="none" lIns="0" tIns="0" rIns="0" bIns="0" anchor="ctr">
            <a:spAutoFit/>
          </a:bodyPr>
          <a:lstStyle/>
          <a:p>
            <a:endParaRPr lang="en-US" dirty="0"/>
          </a:p>
        </p:txBody>
      </p:sp>
      <p:sp>
        <p:nvSpPr>
          <p:cNvPr id="18442" name="Line 10"/>
          <p:cNvSpPr>
            <a:spLocks noChangeShapeType="1"/>
          </p:cNvSpPr>
          <p:nvPr/>
        </p:nvSpPr>
        <p:spPr bwMode="auto">
          <a:xfrm>
            <a:off x="6400802" y="1981200"/>
            <a:ext cx="871537" cy="0"/>
          </a:xfrm>
          <a:prstGeom prst="line">
            <a:avLst/>
          </a:prstGeom>
          <a:noFill/>
          <a:ln w="57150">
            <a:solidFill>
              <a:schemeClr val="tx1"/>
            </a:solidFill>
            <a:round/>
            <a:headEnd/>
            <a:tailEnd type="triangle" w="med" len="med"/>
          </a:ln>
          <a:effectLst/>
        </p:spPr>
        <p:txBody>
          <a:bodyPr wrap="none" lIns="0" tIns="0" rIns="0" bIns="0" anchor="ctr">
            <a:spAutoFit/>
          </a:bodyPr>
          <a:lstStyle/>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70190" y="301630"/>
            <a:ext cx="7313788" cy="765175"/>
          </a:xfrm>
        </p:spPr>
        <p:txBody>
          <a:bodyPr/>
          <a:lstStyle/>
          <a:p>
            <a:r>
              <a:rPr lang="en-US" dirty="0" smtClean="0"/>
              <a:t>Pharmaceutical Considerations</a:t>
            </a:r>
            <a:endParaRPr lang="en-US" dirty="0"/>
          </a:p>
        </p:txBody>
      </p:sp>
      <p:sp>
        <p:nvSpPr>
          <p:cNvPr id="3" name="Content Placeholder 2"/>
          <p:cNvSpPr>
            <a:spLocks noGrp="1"/>
          </p:cNvSpPr>
          <p:nvPr>
            <p:ph sz="half" idx="1"/>
          </p:nvPr>
        </p:nvSpPr>
        <p:spPr>
          <a:xfrm>
            <a:off x="237066" y="1600200"/>
            <a:ext cx="4199467" cy="4572000"/>
          </a:xfrm>
        </p:spPr>
        <p:txBody>
          <a:bodyPr/>
          <a:lstStyle/>
          <a:p>
            <a:r>
              <a:rPr lang="en-US" dirty="0" smtClean="0"/>
              <a:t>Start Low and Go Slow</a:t>
            </a:r>
          </a:p>
          <a:p>
            <a:r>
              <a:rPr lang="en-US" dirty="0" smtClean="0"/>
              <a:t>Avoid:</a:t>
            </a:r>
          </a:p>
          <a:p>
            <a:pPr lvl="1"/>
            <a:r>
              <a:rPr lang="en-US" dirty="0" smtClean="0"/>
              <a:t>Meperidine (Demerol)</a:t>
            </a:r>
          </a:p>
          <a:p>
            <a:pPr lvl="1"/>
            <a:r>
              <a:rPr lang="en-US" dirty="0" smtClean="0"/>
              <a:t>Tramadol (Ultram)</a:t>
            </a:r>
          </a:p>
          <a:p>
            <a:r>
              <a:rPr lang="en-US" dirty="0" smtClean="0"/>
              <a:t>Treat Anxiety </a:t>
            </a:r>
            <a:r>
              <a:rPr lang="en-US" u="sng" dirty="0" smtClean="0"/>
              <a:t>and</a:t>
            </a:r>
            <a:r>
              <a:rPr lang="en-US" dirty="0" smtClean="0"/>
              <a:t> Pain</a:t>
            </a:r>
          </a:p>
          <a:p>
            <a:r>
              <a:rPr lang="en-US" dirty="0" smtClean="0"/>
              <a:t>Common side effects:</a:t>
            </a:r>
          </a:p>
          <a:p>
            <a:pPr lvl="1"/>
            <a:r>
              <a:rPr lang="en-US" dirty="0" smtClean="0"/>
              <a:t>Constipation</a:t>
            </a:r>
          </a:p>
          <a:p>
            <a:pPr lvl="1"/>
            <a:r>
              <a:rPr lang="en-US" dirty="0" smtClean="0"/>
              <a:t>balance issues</a:t>
            </a:r>
          </a:p>
          <a:p>
            <a:pPr lvl="1"/>
            <a:r>
              <a:rPr lang="en-US" dirty="0" smtClean="0"/>
              <a:t>postural hypotension</a:t>
            </a:r>
          </a:p>
          <a:p>
            <a:endParaRPr lang="en-US" dirty="0" smtClean="0"/>
          </a:p>
          <a:p>
            <a:endParaRPr lang="en-US" dirty="0"/>
          </a:p>
        </p:txBody>
      </p:sp>
      <p:pic>
        <p:nvPicPr>
          <p:cNvPr id="3075" name="Picture 3"/>
          <p:cNvPicPr>
            <a:picLocks noGrp="1" noChangeAspect="1" noChangeArrowheads="1"/>
          </p:cNvPicPr>
          <p:nvPr>
            <p:ph sz="half" idx="2"/>
          </p:nvPr>
        </p:nvPicPr>
        <p:blipFill>
          <a:blip r:embed="rId3" cstate="print"/>
          <a:srcRect b="8982"/>
          <a:stretch>
            <a:fillRect/>
          </a:stretch>
        </p:blipFill>
        <p:spPr bwMode="auto">
          <a:xfrm>
            <a:off x="4438804" y="1600200"/>
            <a:ext cx="4684524" cy="5040620"/>
          </a:xfrm>
          <a:prstGeom prst="rect">
            <a:avLst/>
          </a:prstGeom>
          <a:noFill/>
          <a:ln w="19050">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225425"/>
            <a:ext cx="7313788" cy="917575"/>
          </a:xfrm>
        </p:spPr>
        <p:txBody>
          <a:bodyPr/>
          <a:lstStyle/>
          <a:p>
            <a:pPr algn="ctr"/>
            <a:r>
              <a:rPr lang="en-US" b="1" dirty="0" smtClean="0"/>
              <a:t>Pulmonary Considerations</a:t>
            </a:r>
            <a:endParaRPr lang="en-US"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93788270"/>
              </p:ext>
            </p:extLst>
          </p:nvPr>
        </p:nvGraphicFramePr>
        <p:xfrm>
          <a:off x="533400" y="1447799"/>
          <a:ext cx="8305800" cy="5257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5458" name="Rectangle 2"/>
          <p:cNvSpPr>
            <a:spLocks noChangeArrowheads="1"/>
          </p:cNvSpPr>
          <p:nvPr/>
        </p:nvSpPr>
        <p:spPr bwMode="auto">
          <a:xfrm>
            <a:off x="685800" y="6400800"/>
            <a:ext cx="1905000" cy="457200"/>
          </a:xfrm>
          <a:prstGeom prst="rect">
            <a:avLst/>
          </a:prstGeom>
          <a:noFill/>
          <a:ln w="12700">
            <a:noFill/>
            <a:miter lim="800000"/>
            <a:headEnd/>
            <a:tailEnd/>
          </a:ln>
          <a:effectLst/>
        </p:spPr>
        <p:txBody>
          <a:bodyPr wrap="none" anchor="ctr"/>
          <a:lstStyle/>
          <a:p>
            <a:endParaRPr lang="en-US" dirty="0"/>
          </a:p>
        </p:txBody>
      </p:sp>
      <p:sp>
        <p:nvSpPr>
          <p:cNvPr id="275459" name="Rectangle 3"/>
          <p:cNvSpPr>
            <a:spLocks noChangeArrowheads="1"/>
          </p:cNvSpPr>
          <p:nvPr/>
        </p:nvSpPr>
        <p:spPr bwMode="auto">
          <a:xfrm>
            <a:off x="3124200" y="6400800"/>
            <a:ext cx="2895600" cy="457200"/>
          </a:xfrm>
          <a:prstGeom prst="rect">
            <a:avLst/>
          </a:prstGeom>
          <a:noFill/>
          <a:ln w="12700">
            <a:noFill/>
            <a:miter lim="800000"/>
            <a:headEnd/>
            <a:tailEnd/>
          </a:ln>
          <a:effectLst/>
        </p:spPr>
        <p:txBody>
          <a:bodyPr wrap="none" anchor="ctr"/>
          <a:lstStyle/>
          <a:p>
            <a:endParaRPr lang="en-US" dirty="0"/>
          </a:p>
        </p:txBody>
      </p:sp>
      <p:sp>
        <p:nvSpPr>
          <p:cNvPr id="275460" name="Rectangle 4"/>
          <p:cNvSpPr>
            <a:spLocks noGrp="1" noChangeArrowheads="1"/>
          </p:cNvSpPr>
          <p:nvPr>
            <p:ph type="title"/>
          </p:nvPr>
        </p:nvSpPr>
        <p:spPr>
          <a:xfrm>
            <a:off x="914400" y="76200"/>
            <a:ext cx="7313788" cy="1143000"/>
          </a:xfrm>
          <a:noFill/>
          <a:ln/>
        </p:spPr>
        <p:txBody>
          <a:bodyPr lIns="90488" tIns="44450" rIns="90488" bIns="44450" anchor="ctr"/>
          <a:lstStyle/>
          <a:p>
            <a:pPr algn="ctr"/>
            <a:r>
              <a:rPr lang="en-US" dirty="0" smtClean="0"/>
              <a:t>Renal</a:t>
            </a:r>
            <a:r>
              <a:rPr lang="en-US" b="1" dirty="0" smtClean="0"/>
              <a:t> Considerations</a:t>
            </a:r>
            <a:endParaRPr lang="en-US" dirty="0"/>
          </a:p>
        </p:txBody>
      </p:sp>
      <p:sp>
        <p:nvSpPr>
          <p:cNvPr id="275462" name="Rectangle 6"/>
          <p:cNvSpPr>
            <a:spLocks noGrp="1" noChangeArrowheads="1"/>
          </p:cNvSpPr>
          <p:nvPr>
            <p:ph sz="half" idx="1"/>
          </p:nvPr>
        </p:nvSpPr>
        <p:spPr>
          <a:xfrm>
            <a:off x="304800" y="1608117"/>
            <a:ext cx="8534400" cy="5029200"/>
          </a:xfrm>
        </p:spPr>
        <p:txBody>
          <a:bodyPr/>
          <a:lstStyle/>
          <a:p>
            <a:pPr algn="ctr">
              <a:buNone/>
            </a:pPr>
            <a:r>
              <a:rPr lang="en-US" dirty="0" smtClean="0"/>
              <a:t>Renal blood flow </a:t>
            </a:r>
            <a:r>
              <a:rPr lang="en-US" dirty="0" smtClean="0">
                <a:latin typeface="Times New Roman"/>
                <a:cs typeface="Times New Roman"/>
              </a:rPr>
              <a:t>↓</a:t>
            </a:r>
            <a:r>
              <a:rPr lang="en-US" dirty="0" smtClean="0"/>
              <a:t> 10% per decade</a:t>
            </a:r>
          </a:p>
          <a:p>
            <a:pPr algn="ctr">
              <a:buNone/>
            </a:pPr>
            <a:r>
              <a:rPr lang="en-US" dirty="0" smtClean="0"/>
              <a:t>Steady </a:t>
            </a:r>
            <a:r>
              <a:rPr lang="en-US" dirty="0" smtClean="0">
                <a:latin typeface="Times New Roman"/>
                <a:cs typeface="Times New Roman"/>
              </a:rPr>
              <a:t>↓</a:t>
            </a:r>
            <a:r>
              <a:rPr lang="en-US" dirty="0" smtClean="0"/>
              <a:t> in functioning nephrons</a:t>
            </a:r>
          </a:p>
          <a:p>
            <a:pPr algn="ctr">
              <a:buNone/>
            </a:pPr>
            <a:r>
              <a:rPr lang="en-US" dirty="0" smtClean="0"/>
              <a:t>=       </a:t>
            </a:r>
          </a:p>
          <a:p>
            <a:pPr algn="ctr">
              <a:buNone/>
            </a:pPr>
            <a:r>
              <a:rPr lang="en-US" dirty="0" smtClean="0">
                <a:solidFill>
                  <a:srgbClr val="FF0000"/>
                </a:solidFill>
              </a:rPr>
              <a:t>reduced ability to filter &amp; clear drugs</a:t>
            </a:r>
          </a:p>
          <a:p>
            <a:pPr>
              <a:buNone/>
            </a:pPr>
            <a:endParaRPr lang="en-US" u="sng" dirty="0" smtClean="0"/>
          </a:p>
          <a:p>
            <a:pPr>
              <a:buNone/>
            </a:pPr>
            <a:r>
              <a:rPr lang="en-US" u="sng" dirty="0" smtClean="0"/>
              <a:t>Caution</a:t>
            </a:r>
            <a:r>
              <a:rPr lang="en-US" dirty="0" smtClean="0"/>
              <a:t>: </a:t>
            </a:r>
          </a:p>
          <a:p>
            <a:pPr>
              <a:buNone/>
            </a:pPr>
            <a:r>
              <a:rPr lang="en-US" dirty="0" smtClean="0"/>
              <a:t>Even with normal kidneys:</a:t>
            </a:r>
          </a:p>
          <a:p>
            <a:pPr>
              <a:buNone/>
            </a:pPr>
            <a:r>
              <a:rPr lang="en-US" dirty="0" smtClean="0"/>
              <a:t>hypotension, hypovolemia, nephrotoxicity from IV</a:t>
            </a:r>
          </a:p>
          <a:p>
            <a:pPr>
              <a:buNone/>
            </a:pPr>
            <a:r>
              <a:rPr lang="en-US" dirty="0" smtClean="0"/>
              <a:t>contrast and pharmaceuticals &amp; rhabdomyolysis.</a:t>
            </a:r>
            <a:endParaRPr lang="en-US" dirty="0"/>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228600"/>
            <a:ext cx="7313788" cy="1143000"/>
          </a:xfrm>
        </p:spPr>
        <p:txBody>
          <a:bodyPr/>
          <a:lstStyle/>
          <a:p>
            <a:pPr algn="ctr"/>
            <a:r>
              <a:rPr lang="en-US" dirty="0" smtClean="0"/>
              <a:t>Causes of Hospital Acquired </a:t>
            </a:r>
            <a:br>
              <a:rPr lang="en-US" dirty="0" smtClean="0"/>
            </a:br>
            <a:r>
              <a:rPr lang="en-US" dirty="0" smtClean="0"/>
              <a:t>Renal Failure</a:t>
            </a:r>
            <a:endParaRPr lang="en-US" dirty="0"/>
          </a:p>
        </p:txBody>
      </p:sp>
      <p:pic>
        <p:nvPicPr>
          <p:cNvPr id="9218" name="Picture 2"/>
          <p:cNvPicPr>
            <a:picLocks noGrp="1" noChangeAspect="1" noChangeArrowheads="1"/>
          </p:cNvPicPr>
          <p:nvPr>
            <p:ph sz="half" idx="4294967295"/>
          </p:nvPr>
        </p:nvPicPr>
        <p:blipFill>
          <a:blip r:embed="rId3" cstate="print"/>
          <a:srcRect/>
          <a:stretch>
            <a:fillRect/>
          </a:stretch>
        </p:blipFill>
        <p:spPr bwMode="auto">
          <a:xfrm>
            <a:off x="2607733" y="1752601"/>
            <a:ext cx="6536267" cy="4176713"/>
          </a:xfrm>
          <a:prstGeom prst="rect">
            <a:avLst/>
          </a:prstGeom>
          <a:noFill/>
          <a:ln w="9525">
            <a:noFill/>
            <a:miter lim="800000"/>
            <a:headEnd/>
            <a:tailEnd/>
          </a:ln>
          <a:effectLst/>
        </p:spPr>
      </p:pic>
      <p:sp>
        <p:nvSpPr>
          <p:cNvPr id="7" name="Rectangle 6"/>
          <p:cNvSpPr/>
          <p:nvPr/>
        </p:nvSpPr>
        <p:spPr bwMode="auto">
          <a:xfrm>
            <a:off x="237067" y="2667000"/>
            <a:ext cx="2810933" cy="2286000"/>
          </a:xfrm>
          <a:prstGeom prst="rect">
            <a:avLst/>
          </a:prstGeom>
          <a:solidFill>
            <a:srgbClr val="33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514350" marR="0" indent="-514350" algn="l" defTabSz="914400" rtl="0" eaLnBrk="0" fontAlgn="base" latinLnBrk="0" hangingPunct="0">
              <a:lnSpc>
                <a:spcPct val="100000"/>
              </a:lnSpc>
              <a:spcBef>
                <a:spcPct val="0"/>
              </a:spcBef>
              <a:spcAft>
                <a:spcPct val="0"/>
              </a:spcAft>
              <a:buClrTx/>
              <a:buSzTx/>
              <a:buFont typeface="+mj-lt"/>
              <a:buAutoNum type="arabicPeriod"/>
              <a:tabLst/>
            </a:pPr>
            <a:r>
              <a:rPr kumimoji="0" lang="en-US" sz="2800" b="0" i="0" u="none" strike="noStrike" cap="none" normalizeH="0" baseline="0" dirty="0" smtClean="0">
                <a:ln>
                  <a:noFill/>
                </a:ln>
                <a:solidFill>
                  <a:schemeClr val="bg1"/>
                </a:solidFill>
                <a:effectLst/>
                <a:latin typeface="Arial" pitchFamily="34" charset="0"/>
                <a:cs typeface="Arial" pitchFamily="34" charset="0"/>
              </a:rPr>
              <a:t>Surgery</a:t>
            </a:r>
          </a:p>
          <a:p>
            <a:pPr marL="514350" marR="0" indent="-514350" algn="l" defTabSz="914400" rtl="0" eaLnBrk="0" fontAlgn="base" latinLnBrk="0" hangingPunct="0">
              <a:lnSpc>
                <a:spcPct val="100000"/>
              </a:lnSpc>
              <a:spcBef>
                <a:spcPct val="0"/>
              </a:spcBef>
              <a:spcAft>
                <a:spcPct val="0"/>
              </a:spcAft>
              <a:buClrTx/>
              <a:buSzTx/>
              <a:buFont typeface="+mj-lt"/>
              <a:buAutoNum type="arabicPeriod"/>
              <a:tabLst/>
            </a:pPr>
            <a:r>
              <a:rPr lang="en-US" sz="2800" dirty="0" smtClean="0">
                <a:solidFill>
                  <a:schemeClr val="bg1"/>
                </a:solidFill>
                <a:latin typeface="Arial" pitchFamily="34" charset="0"/>
                <a:cs typeface="Arial" pitchFamily="34" charset="0"/>
              </a:rPr>
              <a:t>Hypotension</a:t>
            </a:r>
          </a:p>
          <a:p>
            <a:pPr marL="514350" marR="0" indent="-514350" algn="l" defTabSz="914400" rtl="0" eaLnBrk="0" fontAlgn="base" latinLnBrk="0" hangingPunct="0">
              <a:lnSpc>
                <a:spcPct val="100000"/>
              </a:lnSpc>
              <a:spcBef>
                <a:spcPct val="0"/>
              </a:spcBef>
              <a:spcAft>
                <a:spcPct val="0"/>
              </a:spcAft>
              <a:buClrTx/>
              <a:buSzTx/>
              <a:buFont typeface="+mj-lt"/>
              <a:buAutoNum type="arabicPeriod"/>
              <a:tabLst/>
            </a:pPr>
            <a:r>
              <a:rPr kumimoji="0" lang="en-US" sz="2800" b="0" i="0" u="none" strike="noStrike" cap="none" normalizeH="0" baseline="0" dirty="0" smtClean="0">
                <a:ln>
                  <a:noFill/>
                </a:ln>
                <a:solidFill>
                  <a:schemeClr val="bg1"/>
                </a:solidFill>
                <a:effectLst/>
                <a:latin typeface="Arial" pitchFamily="34" charset="0"/>
                <a:cs typeface="Arial" pitchFamily="34" charset="0"/>
              </a:rPr>
              <a:t>Contrast</a:t>
            </a:r>
            <a:r>
              <a:rPr kumimoji="0" lang="en-US" sz="2800" b="0" i="0" u="none" strike="noStrike" cap="none" normalizeH="0" dirty="0" smtClean="0">
                <a:ln>
                  <a:noFill/>
                </a:ln>
                <a:solidFill>
                  <a:schemeClr val="bg1"/>
                </a:solidFill>
                <a:effectLst/>
                <a:latin typeface="Arial" pitchFamily="34" charset="0"/>
                <a:cs typeface="Arial" pitchFamily="34" charset="0"/>
              </a:rPr>
              <a:t> Induced </a:t>
            </a:r>
            <a:r>
              <a:rPr lang="en-US" sz="2800" dirty="0" smtClean="0">
                <a:solidFill>
                  <a:schemeClr val="bg1"/>
                </a:solidFill>
                <a:latin typeface="Arial" pitchFamily="34" charset="0"/>
                <a:cs typeface="Arial" pitchFamily="34" charset="0"/>
              </a:rPr>
              <a:t>Nephropathy</a:t>
            </a:r>
            <a:endParaRPr kumimoji="0" lang="en-US" sz="2800" b="0"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0642" name="Picture 1026" descr="man1"/>
          <p:cNvPicPr>
            <a:picLocks noChangeAspect="1" noChangeArrowheads="1"/>
          </p:cNvPicPr>
          <p:nvPr/>
        </p:nvPicPr>
        <p:blipFill>
          <a:blip r:embed="rId3" cstate="print">
            <a:lum bright="14000"/>
          </a:blip>
          <a:srcRect/>
          <a:stretch>
            <a:fillRect/>
          </a:stretch>
        </p:blipFill>
        <p:spPr bwMode="auto">
          <a:xfrm>
            <a:off x="0" y="0"/>
            <a:ext cx="10157178" cy="7616825"/>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82" name="Rectangle 2"/>
          <p:cNvSpPr>
            <a:spLocks noChangeArrowheads="1"/>
          </p:cNvSpPr>
          <p:nvPr/>
        </p:nvSpPr>
        <p:spPr bwMode="auto">
          <a:xfrm>
            <a:off x="685800" y="6400800"/>
            <a:ext cx="1905000" cy="457200"/>
          </a:xfrm>
          <a:prstGeom prst="rect">
            <a:avLst/>
          </a:prstGeom>
          <a:noFill/>
          <a:ln w="12700">
            <a:noFill/>
            <a:miter lim="800000"/>
            <a:headEnd/>
            <a:tailEnd/>
          </a:ln>
          <a:effectLst/>
        </p:spPr>
        <p:txBody>
          <a:bodyPr wrap="none" anchor="ctr"/>
          <a:lstStyle/>
          <a:p>
            <a:endParaRPr lang="en-US" dirty="0"/>
          </a:p>
        </p:txBody>
      </p:sp>
      <p:sp>
        <p:nvSpPr>
          <p:cNvPr id="276483" name="Rectangle 3"/>
          <p:cNvSpPr>
            <a:spLocks noChangeArrowheads="1"/>
          </p:cNvSpPr>
          <p:nvPr/>
        </p:nvSpPr>
        <p:spPr bwMode="auto">
          <a:xfrm>
            <a:off x="3124200" y="6400800"/>
            <a:ext cx="2895600" cy="457200"/>
          </a:xfrm>
          <a:prstGeom prst="rect">
            <a:avLst/>
          </a:prstGeom>
          <a:noFill/>
          <a:ln w="12700">
            <a:noFill/>
            <a:miter lim="800000"/>
            <a:headEnd/>
            <a:tailEnd/>
          </a:ln>
          <a:effectLst/>
        </p:spPr>
        <p:txBody>
          <a:bodyPr wrap="none" anchor="ctr"/>
          <a:lstStyle/>
          <a:p>
            <a:endParaRPr lang="en-US" dirty="0"/>
          </a:p>
        </p:txBody>
      </p:sp>
      <p:sp>
        <p:nvSpPr>
          <p:cNvPr id="276484" name="Rectangle 4"/>
          <p:cNvSpPr>
            <a:spLocks noGrp="1" noChangeArrowheads="1"/>
          </p:cNvSpPr>
          <p:nvPr>
            <p:ph type="title"/>
          </p:nvPr>
        </p:nvSpPr>
        <p:spPr>
          <a:xfrm>
            <a:off x="169333" y="228600"/>
            <a:ext cx="5012267" cy="1143000"/>
          </a:xfrm>
          <a:noFill/>
          <a:ln/>
        </p:spPr>
        <p:txBody>
          <a:bodyPr lIns="90488" tIns="44450" rIns="90488" bIns="44450" anchor="ctr"/>
          <a:lstStyle/>
          <a:p>
            <a:r>
              <a:rPr lang="en-US" b="1" dirty="0" smtClean="0"/>
              <a:t>GI Considerations</a:t>
            </a:r>
            <a:endParaRPr lang="en-US" dirty="0"/>
          </a:p>
        </p:txBody>
      </p:sp>
      <p:sp>
        <p:nvSpPr>
          <p:cNvPr id="276485" name="Rectangle 5"/>
          <p:cNvSpPr>
            <a:spLocks noGrp="1" noChangeArrowheads="1"/>
          </p:cNvSpPr>
          <p:nvPr>
            <p:ph sz="half" idx="1"/>
          </p:nvPr>
        </p:nvSpPr>
        <p:spPr>
          <a:xfrm>
            <a:off x="372534" y="1511135"/>
            <a:ext cx="4605866" cy="5105400"/>
          </a:xfrm>
          <a:noFill/>
          <a:ln/>
        </p:spPr>
        <p:txBody>
          <a:bodyPr lIns="90488" tIns="44450" rIns="90488" bIns="44450"/>
          <a:lstStyle/>
          <a:p>
            <a:r>
              <a:rPr lang="en-US" sz="3200" dirty="0"/>
              <a:t>Slowing </a:t>
            </a:r>
            <a:r>
              <a:rPr lang="en-US" sz="3200" dirty="0" smtClean="0"/>
              <a:t>peristalsis </a:t>
            </a:r>
          </a:p>
          <a:p>
            <a:r>
              <a:rPr lang="en-US" sz="3200" dirty="0" smtClean="0"/>
              <a:t>Laxative dependence </a:t>
            </a:r>
            <a:endParaRPr lang="en-US" sz="3200" dirty="0"/>
          </a:p>
          <a:p>
            <a:r>
              <a:rPr lang="en-US" sz="3200" dirty="0" smtClean="0"/>
              <a:t>Proton Pump Inhibitors (PPIs) and H2 Blockers </a:t>
            </a:r>
          </a:p>
          <a:p>
            <a:pPr lvl="1"/>
            <a:r>
              <a:rPr lang="en-US" sz="2800" dirty="0"/>
              <a:t>D</a:t>
            </a:r>
            <a:r>
              <a:rPr lang="en-US" sz="2800" dirty="0" smtClean="0"/>
              <a:t>ecrease gastric acid</a:t>
            </a:r>
            <a:endParaRPr lang="en-US" sz="2800" dirty="0"/>
          </a:p>
          <a:p>
            <a:r>
              <a:rPr lang="en-US" sz="3200" dirty="0"/>
              <a:t>Pernicious </a:t>
            </a:r>
            <a:r>
              <a:rPr lang="en-US" sz="3200" dirty="0" smtClean="0"/>
              <a:t>anemia</a:t>
            </a:r>
          </a:p>
          <a:p>
            <a:pPr lvl="1"/>
            <a:r>
              <a:rPr lang="en-US" sz="2800" dirty="0" smtClean="0"/>
              <a:t>Common in elderly</a:t>
            </a:r>
            <a:endParaRPr lang="en-US" sz="2800" dirty="0"/>
          </a:p>
        </p:txBody>
      </p:sp>
      <p:pic>
        <p:nvPicPr>
          <p:cNvPr id="5122" name="Picture 2"/>
          <p:cNvPicPr>
            <a:picLocks noGrp="1" noChangeAspect="1" noChangeArrowheads="1"/>
          </p:cNvPicPr>
          <p:nvPr>
            <p:ph sz="half" idx="2"/>
          </p:nvPr>
        </p:nvPicPr>
        <p:blipFill>
          <a:blip r:embed="rId3" cstate="print"/>
          <a:srcRect/>
          <a:stretch>
            <a:fillRect/>
          </a:stretch>
        </p:blipFill>
        <p:spPr bwMode="auto">
          <a:xfrm>
            <a:off x="5317067" y="533401"/>
            <a:ext cx="3589867" cy="6007835"/>
          </a:xfrm>
          <a:prstGeom prst="rect">
            <a:avLst/>
          </a:prstGeom>
          <a:noFill/>
          <a:ln w="19050">
            <a:solidFill>
              <a:schemeClr val="tx1"/>
            </a:solidFill>
            <a:miter lim="800000"/>
            <a:headEnd/>
            <a:tailEnd/>
          </a:ln>
          <a:effectLst/>
        </p:spPr>
      </p:pic>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7506" name="Rectangle 2"/>
          <p:cNvSpPr>
            <a:spLocks noChangeArrowheads="1"/>
          </p:cNvSpPr>
          <p:nvPr/>
        </p:nvSpPr>
        <p:spPr bwMode="auto">
          <a:xfrm>
            <a:off x="685800" y="6400800"/>
            <a:ext cx="1905000" cy="457200"/>
          </a:xfrm>
          <a:prstGeom prst="rect">
            <a:avLst/>
          </a:prstGeom>
          <a:noFill/>
          <a:ln w="12700">
            <a:noFill/>
            <a:miter lim="800000"/>
            <a:headEnd/>
            <a:tailEnd/>
          </a:ln>
          <a:effectLst/>
        </p:spPr>
        <p:txBody>
          <a:bodyPr wrap="none" anchor="ctr"/>
          <a:lstStyle/>
          <a:p>
            <a:endParaRPr lang="en-US" dirty="0"/>
          </a:p>
        </p:txBody>
      </p:sp>
      <p:sp>
        <p:nvSpPr>
          <p:cNvPr id="277507" name="Rectangle 3"/>
          <p:cNvSpPr>
            <a:spLocks noChangeArrowheads="1"/>
          </p:cNvSpPr>
          <p:nvPr/>
        </p:nvSpPr>
        <p:spPr bwMode="auto">
          <a:xfrm>
            <a:off x="3124200" y="6400800"/>
            <a:ext cx="2895600" cy="457200"/>
          </a:xfrm>
          <a:prstGeom prst="rect">
            <a:avLst/>
          </a:prstGeom>
          <a:noFill/>
          <a:ln w="12700">
            <a:noFill/>
            <a:miter lim="800000"/>
            <a:headEnd/>
            <a:tailEnd/>
          </a:ln>
          <a:effectLst/>
        </p:spPr>
        <p:txBody>
          <a:bodyPr wrap="none" anchor="ctr"/>
          <a:lstStyle/>
          <a:p>
            <a:endParaRPr lang="en-US" dirty="0"/>
          </a:p>
        </p:txBody>
      </p:sp>
      <p:sp>
        <p:nvSpPr>
          <p:cNvPr id="277508" name="Rectangle 4"/>
          <p:cNvSpPr>
            <a:spLocks noGrp="1" noChangeArrowheads="1"/>
          </p:cNvSpPr>
          <p:nvPr>
            <p:ph type="title"/>
          </p:nvPr>
        </p:nvSpPr>
        <p:spPr>
          <a:xfrm>
            <a:off x="915812" y="152400"/>
            <a:ext cx="7313788" cy="1143000"/>
          </a:xfrm>
          <a:noFill/>
          <a:ln/>
        </p:spPr>
        <p:txBody>
          <a:bodyPr lIns="90488" tIns="44450" rIns="90488" bIns="44450" anchor="ctr"/>
          <a:lstStyle/>
          <a:p>
            <a:pPr algn="ctr"/>
            <a:r>
              <a:rPr lang="en-US" b="1" dirty="0" smtClean="0"/>
              <a:t>Musculoskeletal Considerations</a:t>
            </a:r>
            <a:endParaRPr lang="en-US" dirty="0"/>
          </a:p>
        </p:txBody>
      </p:sp>
      <p:sp>
        <p:nvSpPr>
          <p:cNvPr id="277509" name="Rectangle 5"/>
          <p:cNvSpPr>
            <a:spLocks noGrp="1" noChangeArrowheads="1"/>
          </p:cNvSpPr>
          <p:nvPr>
            <p:ph type="body" sz="half" idx="1"/>
          </p:nvPr>
        </p:nvSpPr>
        <p:spPr>
          <a:xfrm>
            <a:off x="304802" y="1828800"/>
            <a:ext cx="4199467" cy="4114800"/>
          </a:xfrm>
          <a:noFill/>
          <a:ln/>
        </p:spPr>
        <p:txBody>
          <a:bodyPr lIns="90488" tIns="44450" rIns="90488" bIns="44450"/>
          <a:lstStyle/>
          <a:p>
            <a:r>
              <a:rPr lang="en-US" sz="3400" dirty="0" smtClean="0">
                <a:latin typeface="Times New Roman"/>
                <a:cs typeface="Times New Roman"/>
              </a:rPr>
              <a:t>↓ </a:t>
            </a:r>
            <a:r>
              <a:rPr lang="en-US" sz="3400" dirty="0" smtClean="0">
                <a:cs typeface="Times New Roman"/>
              </a:rPr>
              <a:t>m</a:t>
            </a:r>
            <a:r>
              <a:rPr lang="en-US" sz="3400" dirty="0" smtClean="0"/>
              <a:t>uscle fibers</a:t>
            </a:r>
          </a:p>
          <a:p>
            <a:pPr>
              <a:buNone/>
            </a:pPr>
            <a:endParaRPr lang="en-US" sz="3400" dirty="0"/>
          </a:p>
          <a:p>
            <a:r>
              <a:rPr lang="en-US" sz="3400" dirty="0" smtClean="0">
                <a:latin typeface="Times New Roman"/>
                <a:cs typeface="Times New Roman"/>
              </a:rPr>
              <a:t>↑ </a:t>
            </a:r>
            <a:r>
              <a:rPr lang="en-US" sz="3400" dirty="0" smtClean="0"/>
              <a:t>connective tissue</a:t>
            </a:r>
          </a:p>
          <a:p>
            <a:pPr>
              <a:buNone/>
            </a:pPr>
            <a:endParaRPr lang="en-US" sz="3400" dirty="0"/>
          </a:p>
          <a:p>
            <a:r>
              <a:rPr lang="en-US" sz="3400" dirty="0" smtClean="0">
                <a:latin typeface="Times New Roman"/>
                <a:cs typeface="Times New Roman"/>
              </a:rPr>
              <a:t>↓</a:t>
            </a:r>
            <a:r>
              <a:rPr lang="en-US" sz="3400" dirty="0" smtClean="0"/>
              <a:t> </a:t>
            </a:r>
            <a:r>
              <a:rPr lang="en-US" sz="3400" dirty="0"/>
              <a:t>bone mass</a:t>
            </a:r>
          </a:p>
        </p:txBody>
      </p:sp>
      <p:pic>
        <p:nvPicPr>
          <p:cNvPr id="277513" name="Picture 9" descr="C:\My Pictures2\Mommy on floor.jpg"/>
          <p:cNvPicPr>
            <a:picLocks noGrp="1" noChangeAspect="1" noChangeArrowheads="1"/>
          </p:cNvPicPr>
          <p:nvPr>
            <p:ph type="clipArt" sz="half" idx="2"/>
          </p:nvPr>
        </p:nvPicPr>
        <p:blipFill>
          <a:blip r:embed="rId3" cstate="print">
            <a:lum bright="14000"/>
          </a:blip>
          <a:srcRect l="11317" t="23765" r="18107"/>
          <a:stretch>
            <a:fillRect/>
          </a:stretch>
        </p:blipFill>
        <p:spPr>
          <a:xfrm>
            <a:off x="4165600" y="1905000"/>
            <a:ext cx="4743436" cy="3950056"/>
          </a:xfrm>
          <a:noFill/>
          <a:ln w="19050">
            <a:solidFill>
              <a:schemeClr val="tx1"/>
            </a:solidFill>
          </a:ln>
        </p:spPr>
      </p:pic>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225425"/>
            <a:ext cx="7313788" cy="917575"/>
          </a:xfrm>
        </p:spPr>
        <p:txBody>
          <a:bodyPr/>
          <a:lstStyle/>
          <a:p>
            <a:pPr algn="ctr"/>
            <a:r>
              <a:rPr lang="en-US" sz="3600" dirty="0" smtClean="0"/>
              <a:t>Compression Fractures</a:t>
            </a:r>
            <a:endParaRPr lang="en-US" sz="3600" dirty="0"/>
          </a:p>
        </p:txBody>
      </p:sp>
      <p:pic>
        <p:nvPicPr>
          <p:cNvPr id="1026" name="Picture 2" descr="http://www.medicalchronicle.co.za/files/2010/07/droppedImage.jpg"/>
          <p:cNvPicPr>
            <a:picLocks noChangeAspect="1" noChangeArrowheads="1"/>
          </p:cNvPicPr>
          <p:nvPr/>
        </p:nvPicPr>
        <p:blipFill>
          <a:blip r:embed="rId3" cstate="print"/>
          <a:srcRect/>
          <a:stretch>
            <a:fillRect/>
          </a:stretch>
        </p:blipFill>
        <p:spPr bwMode="auto">
          <a:xfrm>
            <a:off x="1049867" y="1600200"/>
            <a:ext cx="7112000" cy="50292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228600"/>
            <a:ext cx="7313788" cy="688975"/>
          </a:xfrm>
        </p:spPr>
        <p:txBody>
          <a:bodyPr/>
          <a:lstStyle/>
          <a:p>
            <a:pPr algn="ctr"/>
            <a:r>
              <a:rPr lang="en-US" b="1" dirty="0" smtClean="0"/>
              <a:t>Intertrochanteric Fracture</a:t>
            </a:r>
            <a:endParaRPr lang="en-US" b="1" dirty="0"/>
          </a:p>
        </p:txBody>
      </p:sp>
      <p:pic>
        <p:nvPicPr>
          <p:cNvPr id="119810" name="Picture 2" descr="http://www.wheelessonline.com/image5/hipp301.jpg"/>
          <p:cNvPicPr>
            <a:picLocks noGrp="1" noChangeAspect="1" noChangeArrowheads="1"/>
          </p:cNvPicPr>
          <p:nvPr>
            <p:ph type="pic" idx="4294967295"/>
          </p:nvPr>
        </p:nvPicPr>
        <p:blipFill>
          <a:blip r:embed="rId3" cstate="print"/>
          <a:srcRect l="4000" t="25000" r="-2000" b="25000"/>
          <a:stretch>
            <a:fillRect/>
          </a:stretch>
        </p:blipFill>
        <p:spPr bwMode="auto">
          <a:xfrm>
            <a:off x="0" y="990600"/>
            <a:ext cx="9381067" cy="60960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derly women using walker.jpg"/>
          <p:cNvPicPr>
            <a:picLocks noGrp="1" noChangeAspect="1"/>
          </p:cNvPicPr>
          <p:nvPr isPhoto="1"/>
        </p:nvPicPr>
        <p:blipFill>
          <a:blip r:embed="rId3" cstate="print">
            <a:lum/>
          </a:blip>
          <a:stretch>
            <a:fillRect/>
          </a:stretch>
        </p:blipFill>
        <p:spPr>
          <a:xfrm>
            <a:off x="4775200" y="1600200"/>
            <a:ext cx="3048000" cy="4452016"/>
          </a:xfrm>
          <a:prstGeom prst="rect">
            <a:avLst/>
          </a:prstGeom>
          <a:noFill/>
          <a:ln w="19050">
            <a:solidFill>
              <a:schemeClr val="tx1"/>
            </a:solidFill>
          </a:ln>
        </p:spPr>
      </p:pic>
      <p:sp>
        <p:nvSpPr>
          <p:cNvPr id="3" name="Title 2"/>
          <p:cNvSpPr>
            <a:spLocks noGrp="1"/>
          </p:cNvSpPr>
          <p:nvPr>
            <p:ph type="title"/>
          </p:nvPr>
        </p:nvSpPr>
        <p:spPr>
          <a:xfrm>
            <a:off x="914400" y="304801"/>
            <a:ext cx="7313788" cy="765175"/>
          </a:xfrm>
        </p:spPr>
        <p:txBody>
          <a:bodyPr/>
          <a:lstStyle/>
          <a:p>
            <a:r>
              <a:rPr lang="en-US" dirty="0" smtClean="0"/>
              <a:t>Musculoskeletal Implications</a:t>
            </a:r>
            <a:endParaRPr lang="en-US" dirty="0"/>
          </a:p>
        </p:txBody>
      </p:sp>
      <p:sp>
        <p:nvSpPr>
          <p:cNvPr id="4" name="Content Placeholder 3"/>
          <p:cNvSpPr>
            <a:spLocks noGrp="1"/>
          </p:cNvSpPr>
          <p:nvPr>
            <p:ph idx="1"/>
          </p:nvPr>
        </p:nvSpPr>
        <p:spPr>
          <a:xfrm>
            <a:off x="914400" y="1600200"/>
            <a:ext cx="3454400" cy="4114800"/>
          </a:xfrm>
        </p:spPr>
        <p:txBody>
          <a:bodyPr/>
          <a:lstStyle/>
          <a:p>
            <a:r>
              <a:rPr lang="en-US" sz="3400" dirty="0" smtClean="0"/>
              <a:t>Early mobility</a:t>
            </a:r>
          </a:p>
          <a:p>
            <a:r>
              <a:rPr lang="en-US" sz="3400" dirty="0" smtClean="0"/>
              <a:t>Early PT</a:t>
            </a:r>
          </a:p>
          <a:p>
            <a:r>
              <a:rPr lang="en-US" sz="3400" dirty="0" smtClean="0"/>
              <a:t>Early Rehab</a:t>
            </a:r>
            <a:endParaRPr lang="en-US" sz="3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9554" name="Rectangle 2"/>
          <p:cNvSpPr>
            <a:spLocks noChangeArrowheads="1"/>
          </p:cNvSpPr>
          <p:nvPr/>
        </p:nvSpPr>
        <p:spPr bwMode="auto">
          <a:xfrm>
            <a:off x="685800" y="6400800"/>
            <a:ext cx="1905000" cy="457200"/>
          </a:xfrm>
          <a:prstGeom prst="rect">
            <a:avLst/>
          </a:prstGeom>
          <a:noFill/>
          <a:ln w="12700">
            <a:noFill/>
            <a:miter lim="800000"/>
            <a:headEnd/>
            <a:tailEnd/>
          </a:ln>
          <a:effectLst/>
        </p:spPr>
        <p:txBody>
          <a:bodyPr wrap="none" anchor="ctr"/>
          <a:lstStyle/>
          <a:p>
            <a:endParaRPr lang="en-US" dirty="0"/>
          </a:p>
        </p:txBody>
      </p:sp>
      <p:sp>
        <p:nvSpPr>
          <p:cNvPr id="279555" name="Rectangle 3"/>
          <p:cNvSpPr>
            <a:spLocks noChangeArrowheads="1"/>
          </p:cNvSpPr>
          <p:nvPr/>
        </p:nvSpPr>
        <p:spPr bwMode="auto">
          <a:xfrm>
            <a:off x="3124200" y="6400800"/>
            <a:ext cx="2895600" cy="457200"/>
          </a:xfrm>
          <a:prstGeom prst="rect">
            <a:avLst/>
          </a:prstGeom>
          <a:noFill/>
          <a:ln w="12700">
            <a:noFill/>
            <a:miter lim="800000"/>
            <a:headEnd/>
            <a:tailEnd/>
          </a:ln>
          <a:effectLst/>
        </p:spPr>
        <p:txBody>
          <a:bodyPr wrap="none" anchor="ctr"/>
          <a:lstStyle/>
          <a:p>
            <a:endParaRPr lang="en-US" dirty="0"/>
          </a:p>
        </p:txBody>
      </p:sp>
      <p:sp>
        <p:nvSpPr>
          <p:cNvPr id="279556" name="Rectangle 4"/>
          <p:cNvSpPr>
            <a:spLocks noGrp="1" noChangeArrowheads="1"/>
          </p:cNvSpPr>
          <p:nvPr>
            <p:ph type="title"/>
          </p:nvPr>
        </p:nvSpPr>
        <p:spPr>
          <a:xfrm>
            <a:off x="50800" y="76200"/>
            <a:ext cx="8991600" cy="1143000"/>
          </a:xfrm>
          <a:noFill/>
          <a:ln/>
        </p:spPr>
        <p:txBody>
          <a:bodyPr lIns="90488" tIns="44450" rIns="90488" bIns="44450" anchor="ctr"/>
          <a:lstStyle/>
          <a:p>
            <a:r>
              <a:rPr lang="en-US" dirty="0" smtClean="0"/>
              <a:t>Endocrine</a:t>
            </a:r>
            <a:r>
              <a:rPr lang="en-US" b="1" dirty="0" smtClean="0"/>
              <a:t> Considerations</a:t>
            </a:r>
            <a:endParaRPr lang="en-US" dirty="0"/>
          </a:p>
        </p:txBody>
      </p:sp>
      <p:sp>
        <p:nvSpPr>
          <p:cNvPr id="279557" name="Rectangle 5"/>
          <p:cNvSpPr>
            <a:spLocks noGrp="1" noChangeArrowheads="1"/>
          </p:cNvSpPr>
          <p:nvPr>
            <p:ph sz="half" idx="1"/>
          </p:nvPr>
        </p:nvSpPr>
        <p:spPr>
          <a:noFill/>
          <a:ln/>
        </p:spPr>
        <p:txBody>
          <a:bodyPr lIns="90488" tIns="44450" rIns="90488" bIns="44450"/>
          <a:lstStyle/>
          <a:p>
            <a:r>
              <a:rPr lang="en-US" sz="3200" dirty="0"/>
              <a:t>Increase in glucose tolerance</a:t>
            </a:r>
          </a:p>
          <a:p>
            <a:r>
              <a:rPr lang="en-US" sz="3200" dirty="0"/>
              <a:t>Hypothyroidism</a:t>
            </a:r>
          </a:p>
          <a:p>
            <a:r>
              <a:rPr lang="en-US" sz="3200" dirty="0"/>
              <a:t>Menopause</a:t>
            </a:r>
          </a:p>
        </p:txBody>
      </p:sp>
      <p:sp>
        <p:nvSpPr>
          <p:cNvPr id="279558" name="Rectangle 6"/>
          <p:cNvSpPr>
            <a:spLocks noGrp="1" noChangeArrowheads="1"/>
          </p:cNvSpPr>
          <p:nvPr>
            <p:ph sz="half" idx="2"/>
          </p:nvPr>
        </p:nvSpPr>
        <p:spPr/>
        <p:txBody>
          <a:bodyPr/>
          <a:lstStyle/>
          <a:p>
            <a:r>
              <a:rPr lang="en-US" sz="3200" dirty="0"/>
              <a:t>Continue supplements</a:t>
            </a:r>
          </a:p>
          <a:p>
            <a:r>
              <a:rPr lang="en-US" sz="3200" dirty="0"/>
              <a:t>Monitor glucose</a:t>
            </a:r>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0578" name="Rectangle 2"/>
          <p:cNvSpPr>
            <a:spLocks noChangeArrowheads="1"/>
          </p:cNvSpPr>
          <p:nvPr/>
        </p:nvSpPr>
        <p:spPr bwMode="auto">
          <a:xfrm>
            <a:off x="685800" y="6400800"/>
            <a:ext cx="1905000" cy="457200"/>
          </a:xfrm>
          <a:prstGeom prst="rect">
            <a:avLst/>
          </a:prstGeom>
          <a:noFill/>
          <a:ln w="12700">
            <a:noFill/>
            <a:miter lim="800000"/>
            <a:headEnd/>
            <a:tailEnd/>
          </a:ln>
          <a:effectLst/>
        </p:spPr>
        <p:txBody>
          <a:bodyPr wrap="none" anchor="ctr"/>
          <a:lstStyle/>
          <a:p>
            <a:endParaRPr lang="en-US" dirty="0"/>
          </a:p>
        </p:txBody>
      </p:sp>
      <p:sp>
        <p:nvSpPr>
          <p:cNvPr id="280579" name="Rectangle 3"/>
          <p:cNvSpPr>
            <a:spLocks noChangeArrowheads="1"/>
          </p:cNvSpPr>
          <p:nvPr/>
        </p:nvSpPr>
        <p:spPr bwMode="auto">
          <a:xfrm>
            <a:off x="3124200" y="6400800"/>
            <a:ext cx="2895600" cy="457200"/>
          </a:xfrm>
          <a:prstGeom prst="rect">
            <a:avLst/>
          </a:prstGeom>
          <a:noFill/>
          <a:ln w="12700">
            <a:noFill/>
            <a:miter lim="800000"/>
            <a:headEnd/>
            <a:tailEnd/>
          </a:ln>
          <a:effectLst/>
        </p:spPr>
        <p:txBody>
          <a:bodyPr wrap="none" anchor="ctr"/>
          <a:lstStyle/>
          <a:p>
            <a:endParaRPr lang="en-US" dirty="0"/>
          </a:p>
        </p:txBody>
      </p:sp>
      <p:sp>
        <p:nvSpPr>
          <p:cNvPr id="280580" name="Rectangle 4"/>
          <p:cNvSpPr>
            <a:spLocks noGrp="1" noChangeArrowheads="1"/>
          </p:cNvSpPr>
          <p:nvPr>
            <p:ph type="title"/>
          </p:nvPr>
        </p:nvSpPr>
        <p:spPr>
          <a:xfrm>
            <a:off x="101600" y="76200"/>
            <a:ext cx="8991600" cy="1143000"/>
          </a:xfrm>
          <a:noFill/>
          <a:ln/>
        </p:spPr>
        <p:txBody>
          <a:bodyPr lIns="90488" tIns="44450" rIns="90488" bIns="44450" anchor="ctr"/>
          <a:lstStyle/>
          <a:p>
            <a:pPr algn="ctr"/>
            <a:r>
              <a:rPr lang="en-US" b="1" dirty="0" smtClean="0"/>
              <a:t>Cardiovascular Considerations</a:t>
            </a:r>
            <a:endParaRPr lang="en-US" dirty="0"/>
          </a:p>
        </p:txBody>
      </p:sp>
      <p:sp>
        <p:nvSpPr>
          <p:cNvPr id="280581" name="Rectangle 5"/>
          <p:cNvSpPr>
            <a:spLocks noGrp="1" noChangeArrowheads="1"/>
          </p:cNvSpPr>
          <p:nvPr>
            <p:ph sz="half" idx="1"/>
          </p:nvPr>
        </p:nvSpPr>
        <p:spPr>
          <a:xfrm>
            <a:off x="304802" y="1752600"/>
            <a:ext cx="4334932" cy="4114800"/>
          </a:xfrm>
          <a:noFill/>
          <a:ln/>
        </p:spPr>
        <p:txBody>
          <a:bodyPr lIns="90488" tIns="44450" rIns="90488" bIns="44450"/>
          <a:lstStyle/>
          <a:p>
            <a:pPr>
              <a:buNone/>
            </a:pPr>
            <a:r>
              <a:rPr lang="en-US" sz="3200" u="sng" dirty="0" smtClean="0"/>
              <a:t>Primary Concern</a:t>
            </a:r>
            <a:r>
              <a:rPr lang="en-US" sz="3200" dirty="0" smtClean="0"/>
              <a:t>: </a:t>
            </a:r>
          </a:p>
          <a:p>
            <a:r>
              <a:rPr lang="en-US" dirty="0" smtClean="0"/>
              <a:t>Limited cardiac reserve</a:t>
            </a:r>
          </a:p>
          <a:p>
            <a:r>
              <a:rPr lang="en-US" dirty="0" smtClean="0"/>
              <a:t>Unable to increase O2 delivery to meet demands</a:t>
            </a:r>
          </a:p>
          <a:p>
            <a:pPr>
              <a:buNone/>
            </a:pPr>
            <a:endParaRPr lang="en-US" dirty="0" smtClean="0"/>
          </a:p>
        </p:txBody>
      </p:sp>
      <p:sp>
        <p:nvSpPr>
          <p:cNvPr id="6" name="Content Placeholder 5"/>
          <p:cNvSpPr>
            <a:spLocks noGrp="1"/>
          </p:cNvSpPr>
          <p:nvPr>
            <p:ph sz="half" idx="2"/>
          </p:nvPr>
        </p:nvSpPr>
        <p:spPr>
          <a:xfrm>
            <a:off x="5046133" y="1752600"/>
            <a:ext cx="3860800" cy="4114800"/>
          </a:xfrm>
        </p:spPr>
        <p:txBody>
          <a:bodyPr/>
          <a:lstStyle/>
          <a:p>
            <a:pPr>
              <a:buNone/>
            </a:pPr>
            <a:r>
              <a:rPr lang="en-US" sz="3200" u="sng" dirty="0" smtClean="0"/>
              <a:t>In the Presence of</a:t>
            </a:r>
            <a:r>
              <a:rPr lang="en-US" sz="3200" dirty="0" smtClean="0"/>
              <a:t>:</a:t>
            </a:r>
          </a:p>
          <a:p>
            <a:r>
              <a:rPr lang="en-US" dirty="0" smtClean="0"/>
              <a:t>Previous MI</a:t>
            </a:r>
          </a:p>
          <a:p>
            <a:r>
              <a:rPr lang="en-US" dirty="0" smtClean="0"/>
              <a:t>Heart Failure</a:t>
            </a:r>
          </a:p>
          <a:p>
            <a:r>
              <a:rPr lang="en-US" dirty="0" smtClean="0"/>
              <a:t>Beta blockers</a:t>
            </a:r>
          </a:p>
          <a:p>
            <a:r>
              <a:rPr lang="en-US" dirty="0" smtClean="0"/>
              <a:t>Bradyarrhythmias</a:t>
            </a:r>
          </a:p>
          <a:p>
            <a:r>
              <a:rPr lang="en-US" dirty="0" smtClean="0"/>
              <a:t>Loss of atrial kick</a:t>
            </a:r>
            <a:endParaRPr lang="en-US" dirty="0"/>
          </a:p>
        </p:txBody>
      </p:sp>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1630"/>
            <a:ext cx="7313788" cy="765175"/>
          </a:xfrm>
        </p:spPr>
        <p:txBody>
          <a:bodyPr/>
          <a:lstStyle/>
          <a:p>
            <a:pPr algn="ctr"/>
            <a:r>
              <a:rPr lang="en-US" dirty="0" smtClean="0"/>
              <a:t>More CV considerations</a:t>
            </a:r>
            <a:endParaRPr lang="en-US" dirty="0"/>
          </a:p>
        </p:txBody>
      </p:sp>
      <p:sp>
        <p:nvSpPr>
          <p:cNvPr id="3" name="Content Placeholder 2"/>
          <p:cNvSpPr>
            <a:spLocks noGrp="1"/>
          </p:cNvSpPr>
          <p:nvPr>
            <p:ph sz="half" idx="1"/>
          </p:nvPr>
        </p:nvSpPr>
        <p:spPr/>
        <p:txBody>
          <a:bodyPr/>
          <a:lstStyle/>
          <a:p>
            <a:endParaRPr lang="en-US" dirty="0" smtClean="0"/>
          </a:p>
          <a:p>
            <a:endParaRPr lang="en-US" dirty="0"/>
          </a:p>
        </p:txBody>
      </p:sp>
      <p:sp>
        <p:nvSpPr>
          <p:cNvPr id="6" name="Text Placeholder 5"/>
          <p:cNvSpPr>
            <a:spLocks noGrp="1"/>
          </p:cNvSpPr>
          <p:nvPr>
            <p:ph type="body" idx="4294967295"/>
          </p:nvPr>
        </p:nvSpPr>
        <p:spPr>
          <a:xfrm>
            <a:off x="711200" y="1901042"/>
            <a:ext cx="3386667" cy="4267200"/>
          </a:xfrm>
        </p:spPr>
        <p:txBody>
          <a:bodyPr/>
          <a:lstStyle/>
          <a:p>
            <a:r>
              <a:rPr lang="en-US" b="0" dirty="0" smtClean="0"/>
              <a:t>Multiple medications</a:t>
            </a:r>
          </a:p>
          <a:p>
            <a:r>
              <a:rPr lang="en-US" dirty="0" smtClean="0"/>
              <a:t>Electrical Therapies</a:t>
            </a:r>
          </a:p>
          <a:p>
            <a:r>
              <a:rPr lang="en-US" dirty="0" smtClean="0"/>
              <a:t>Previous vascular surgery</a:t>
            </a:r>
          </a:p>
          <a:p>
            <a:r>
              <a:rPr lang="en-US" b="0" dirty="0" smtClean="0"/>
              <a:t>IVC filter</a:t>
            </a:r>
          </a:p>
          <a:p>
            <a:endParaRPr lang="en-US" b="0" dirty="0" smtClean="0"/>
          </a:p>
          <a:p>
            <a:endParaRPr lang="en-US" b="0" dirty="0"/>
          </a:p>
        </p:txBody>
      </p:sp>
      <p:pic>
        <p:nvPicPr>
          <p:cNvPr id="5" name="Picture 2" descr="C:\Users\sclements.AGENTIS\Desktop\elib p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7867" y="1401289"/>
            <a:ext cx="4775200" cy="526670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72533" y="76200"/>
            <a:ext cx="8331200" cy="1143000"/>
          </a:xfrm>
        </p:spPr>
        <p:txBody>
          <a:bodyPr/>
          <a:lstStyle/>
          <a:p>
            <a:pPr algn="ctr"/>
            <a:r>
              <a:rPr lang="en-US" dirty="0" smtClean="0"/>
              <a:t>Age as Criteria for Trauma </a:t>
            </a:r>
            <a:r>
              <a:rPr lang="en-US" dirty="0"/>
              <a:t>A</a:t>
            </a:r>
            <a:r>
              <a:rPr lang="en-US" dirty="0" smtClean="0"/>
              <a:t>ctivation? </a:t>
            </a:r>
            <a:endParaRPr lang="en-US" dirty="0"/>
          </a:p>
        </p:txBody>
      </p:sp>
      <p:sp>
        <p:nvSpPr>
          <p:cNvPr id="3" name="Content Placeholder 2"/>
          <p:cNvSpPr>
            <a:spLocks noGrp="1"/>
          </p:cNvSpPr>
          <p:nvPr>
            <p:ph idx="1"/>
          </p:nvPr>
        </p:nvSpPr>
        <p:spPr>
          <a:xfrm>
            <a:off x="575733" y="1295400"/>
            <a:ext cx="8195733" cy="4953000"/>
          </a:xfrm>
        </p:spPr>
        <p:txBody>
          <a:bodyPr/>
          <a:lstStyle/>
          <a:p>
            <a:r>
              <a:rPr lang="en-US" dirty="0" smtClean="0"/>
              <a:t>Under triage often lethal </a:t>
            </a:r>
          </a:p>
          <a:p>
            <a:r>
              <a:rPr lang="en-US" dirty="0" smtClean="0"/>
              <a:t>Injuries often occult</a:t>
            </a:r>
          </a:p>
          <a:p>
            <a:r>
              <a:rPr lang="en-US" dirty="0" smtClean="0"/>
              <a:t>Initial vital signs unreliable</a:t>
            </a:r>
          </a:p>
          <a:p>
            <a:r>
              <a:rPr lang="en-US" dirty="0" smtClean="0"/>
              <a:t>Error attributing confusion/pain </a:t>
            </a:r>
            <a:r>
              <a:rPr lang="en-US" sz="3200" dirty="0" smtClean="0"/>
              <a:t>to </a:t>
            </a:r>
            <a:r>
              <a:rPr lang="en-US" sz="3200" dirty="0" smtClean="0">
                <a:cs typeface="Times New Roman"/>
              </a:rPr>
              <a:t>pre-existing disease</a:t>
            </a:r>
            <a:r>
              <a:rPr lang="en-US" sz="3200" dirty="0" smtClean="0"/>
              <a:t>  </a:t>
            </a:r>
            <a:endParaRPr lang="en-US" sz="2800" dirty="0" smtClean="0"/>
          </a:p>
          <a:p>
            <a:r>
              <a:rPr lang="en-US" sz="2800" dirty="0" smtClean="0"/>
              <a:t>Small margin of error </a:t>
            </a:r>
          </a:p>
          <a:p>
            <a:pPr lvl="1"/>
            <a:r>
              <a:rPr lang="en-US" dirty="0"/>
              <a:t>G</a:t>
            </a:r>
            <a:r>
              <a:rPr lang="en-US" dirty="0" smtClean="0"/>
              <a:t>eriatric patient can tolerate </a:t>
            </a:r>
          </a:p>
          <a:p>
            <a:r>
              <a:rPr lang="en-US" sz="2800" dirty="0" smtClean="0"/>
              <a:t>Increasingly age is being added as a criterion by individual trauma centers </a:t>
            </a:r>
            <a:endParaRPr lang="en-US" sz="28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Resuscitation Considerations</a:t>
            </a:r>
            <a:endParaRPr lang="en-US" dirty="0"/>
          </a:p>
        </p:txBody>
      </p:sp>
      <p:sp>
        <p:nvSpPr>
          <p:cNvPr id="10" name="Content Placeholder 9"/>
          <p:cNvSpPr>
            <a:spLocks noGrp="1"/>
          </p:cNvSpPr>
          <p:nvPr>
            <p:ph sz="half" idx="1"/>
          </p:nvPr>
        </p:nvSpPr>
        <p:spPr>
          <a:xfrm>
            <a:off x="508002" y="1600201"/>
            <a:ext cx="3725332" cy="4268787"/>
          </a:xfrm>
        </p:spPr>
        <p:txBody>
          <a:bodyPr/>
          <a:lstStyle/>
          <a:p>
            <a:pPr marL="0" indent="0">
              <a:buNone/>
            </a:pPr>
            <a:r>
              <a:rPr lang="en-US" dirty="0" smtClean="0"/>
              <a:t>There are no benefits to therapy directed by pulmonary-artery catheter over standard care in elderly, high-risk surgical patients requiring intensive care.</a:t>
            </a:r>
            <a:endParaRPr lang="en-US" dirty="0"/>
          </a:p>
        </p:txBody>
      </p:sp>
      <p:pic>
        <p:nvPicPr>
          <p:cNvPr id="90114" name="Picture 2" descr="http://www.healthsystem.virginia.edu/Internet/Anesthesiology-Elective/images/Pacathcomplete.jpg"/>
          <p:cNvPicPr>
            <a:picLocks noChangeAspect="1" noChangeArrowheads="1"/>
          </p:cNvPicPr>
          <p:nvPr/>
        </p:nvPicPr>
        <p:blipFill>
          <a:blip r:embed="rId3" cstate="print"/>
          <a:srcRect/>
          <a:stretch>
            <a:fillRect/>
          </a:stretch>
        </p:blipFill>
        <p:spPr bwMode="auto">
          <a:xfrm>
            <a:off x="4707467" y="1981200"/>
            <a:ext cx="3857950" cy="3352800"/>
          </a:xfrm>
          <a:prstGeom prst="rect">
            <a:avLst/>
          </a:prstGeom>
          <a:noFill/>
          <a:ln w="19050">
            <a:solidFill>
              <a:schemeClr val="tx1"/>
            </a:solid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Objectives</a:t>
            </a:r>
            <a:endParaRPr lang="en-US" dirty="0"/>
          </a:p>
        </p:txBody>
      </p:sp>
      <p:sp>
        <p:nvSpPr>
          <p:cNvPr id="7" name="Content Placeholder 6"/>
          <p:cNvSpPr>
            <a:spLocks noGrp="1"/>
          </p:cNvSpPr>
          <p:nvPr>
            <p:ph idx="1"/>
          </p:nvPr>
        </p:nvSpPr>
        <p:spPr>
          <a:xfrm>
            <a:off x="372534" y="990600"/>
            <a:ext cx="8311444" cy="4114800"/>
          </a:xfrm>
        </p:spPr>
        <p:txBody>
          <a:bodyPr/>
          <a:lstStyle/>
          <a:p>
            <a:pPr algn="ctr" eaLnBrk="1" hangingPunct="1">
              <a:buNone/>
            </a:pPr>
            <a:r>
              <a:rPr lang="en-US" b="1" dirty="0" smtClean="0"/>
              <a:t>At the conclusion of this presentation the participant will be able to:</a:t>
            </a:r>
          </a:p>
          <a:p>
            <a:pPr algn="ctr" eaLnBrk="1" hangingPunct="1">
              <a:buNone/>
            </a:pPr>
            <a:endParaRPr lang="en-US" sz="1200" b="1" dirty="0" smtClean="0"/>
          </a:p>
          <a:p>
            <a:pPr lvl="1"/>
            <a:r>
              <a:rPr lang="en-US" dirty="0" smtClean="0"/>
              <a:t>List the most common mechanisms of injury in the elderly</a:t>
            </a:r>
          </a:p>
          <a:p>
            <a:pPr lvl="1"/>
            <a:r>
              <a:rPr lang="en-US" dirty="0" smtClean="0"/>
              <a:t>Discuss 4 physiological changes that make the elderly trauma patient vulnerable to complications </a:t>
            </a:r>
          </a:p>
          <a:p>
            <a:pPr lvl="1"/>
            <a:r>
              <a:rPr lang="en-US" dirty="0" smtClean="0"/>
              <a:t>Describe issues with pain control in the elderly </a:t>
            </a:r>
          </a:p>
          <a:p>
            <a:pPr lvl="1"/>
            <a:r>
              <a:rPr lang="en-US" dirty="0" smtClean="0"/>
              <a:t>Describe the effectiveness of rapid reversal protocols in the head injured patient on antithrombotics</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5812" y="304801"/>
            <a:ext cx="7313788" cy="765175"/>
          </a:xfrm>
        </p:spPr>
        <p:txBody>
          <a:bodyPr/>
          <a:lstStyle/>
          <a:p>
            <a:pPr algn="ctr"/>
            <a:r>
              <a:rPr lang="en-US" dirty="0" smtClean="0"/>
              <a:t>Crystalloid Resuscitation in Elderly</a:t>
            </a:r>
            <a:endParaRPr lang="en-US" dirty="0"/>
          </a:p>
        </p:txBody>
      </p:sp>
      <p:sp>
        <p:nvSpPr>
          <p:cNvPr id="4" name="Content Placeholder 3"/>
          <p:cNvSpPr>
            <a:spLocks noGrp="1"/>
          </p:cNvSpPr>
          <p:nvPr>
            <p:ph sz="half" idx="1"/>
          </p:nvPr>
        </p:nvSpPr>
        <p:spPr>
          <a:xfrm>
            <a:off x="4436534" y="1600200"/>
            <a:ext cx="4586111" cy="4114800"/>
          </a:xfrm>
        </p:spPr>
        <p:txBody>
          <a:bodyPr/>
          <a:lstStyle/>
          <a:p>
            <a:r>
              <a:rPr lang="en-US" dirty="0" smtClean="0"/>
              <a:t>ED volume replacement of </a:t>
            </a:r>
          </a:p>
          <a:p>
            <a:pPr marL="0" indent="0" defTabSz="463550">
              <a:buNone/>
            </a:pPr>
            <a:r>
              <a:rPr lang="en-US" dirty="0" smtClean="0"/>
              <a:t>	</a:t>
            </a:r>
            <a:r>
              <a:rPr lang="en-US" u="sng" dirty="0" smtClean="0"/>
              <a:t>&gt;</a:t>
            </a:r>
            <a:r>
              <a:rPr lang="en-US" dirty="0" smtClean="0"/>
              <a:t> 1.5 L </a:t>
            </a:r>
          </a:p>
          <a:p>
            <a:pPr lvl="1"/>
            <a:r>
              <a:rPr lang="en-US" dirty="0" smtClean="0"/>
              <a:t>Independent risk factor for mortality</a:t>
            </a:r>
          </a:p>
          <a:p>
            <a:r>
              <a:rPr lang="en-US" dirty="0" smtClean="0">
                <a:solidFill>
                  <a:srgbClr val="FF0000"/>
                </a:solidFill>
              </a:rPr>
              <a:t>Caution</a:t>
            </a:r>
            <a:r>
              <a:rPr lang="en-US" dirty="0" smtClean="0"/>
              <a:t>:</a:t>
            </a:r>
          </a:p>
          <a:p>
            <a:pPr lvl="1"/>
            <a:r>
              <a:rPr lang="en-US" dirty="0" smtClean="0"/>
              <a:t>High-volume resuscitations are associated with particular high mortality in the elderly trauma patient</a:t>
            </a:r>
            <a:endParaRPr lang="en-US" dirty="0"/>
          </a:p>
        </p:txBody>
      </p:sp>
      <p:pic>
        <p:nvPicPr>
          <p:cNvPr id="7" name="Picture 4"/>
          <p:cNvPicPr>
            <a:picLocks noGrp="1" noChangeAspect="1" noChangeArrowheads="1"/>
          </p:cNvPicPr>
          <p:nvPr>
            <p:ph sz="half" idx="2"/>
          </p:nvPr>
        </p:nvPicPr>
        <p:blipFill>
          <a:blip r:embed="rId3" cstate="print"/>
          <a:srcRect/>
          <a:stretch>
            <a:fillRect/>
          </a:stretch>
        </p:blipFill>
        <p:spPr bwMode="auto">
          <a:xfrm>
            <a:off x="304800" y="1600200"/>
            <a:ext cx="3860799" cy="4646342"/>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77826"/>
            <a:ext cx="7313788" cy="612775"/>
          </a:xfrm>
        </p:spPr>
        <p:txBody>
          <a:bodyPr/>
          <a:lstStyle/>
          <a:p>
            <a:pPr algn="ctr"/>
            <a:r>
              <a:rPr lang="en-US" dirty="0" smtClean="0"/>
              <a:t>Unique Situations Impacting Care</a:t>
            </a:r>
            <a:endParaRPr lang="en-US" dirty="0"/>
          </a:p>
        </p:txBody>
      </p:sp>
      <p:sp>
        <p:nvSpPr>
          <p:cNvPr id="3" name="Content Placeholder 2"/>
          <p:cNvSpPr>
            <a:spLocks noGrp="1"/>
          </p:cNvSpPr>
          <p:nvPr>
            <p:ph sz="half" idx="1"/>
          </p:nvPr>
        </p:nvSpPr>
        <p:spPr>
          <a:xfrm>
            <a:off x="290690" y="1600200"/>
            <a:ext cx="4552244" cy="5257800"/>
          </a:xfrm>
        </p:spPr>
        <p:txBody>
          <a:bodyPr/>
          <a:lstStyle/>
          <a:p>
            <a:r>
              <a:rPr lang="en-US" dirty="0" smtClean="0"/>
              <a:t>Head Injury:</a:t>
            </a:r>
          </a:p>
          <a:p>
            <a:pPr lvl="1"/>
            <a:r>
              <a:rPr lang="en-US" dirty="0" smtClean="0"/>
              <a:t>On anticoagulants/platelet inhibitors</a:t>
            </a:r>
          </a:p>
          <a:p>
            <a:r>
              <a:rPr lang="en-US" dirty="0" smtClean="0"/>
              <a:t>C Spine Injury:</a:t>
            </a:r>
          </a:p>
          <a:p>
            <a:pPr lvl="1"/>
            <a:r>
              <a:rPr lang="en-US" dirty="0" smtClean="0"/>
              <a:t>Diagnostic &amp; treatment challenges </a:t>
            </a:r>
          </a:p>
          <a:p>
            <a:r>
              <a:rPr lang="en-US" dirty="0" smtClean="0"/>
              <a:t>Blunt Chest Injury:</a:t>
            </a:r>
          </a:p>
          <a:p>
            <a:pPr lvl="1"/>
            <a:r>
              <a:rPr lang="en-US" dirty="0" smtClean="0"/>
              <a:t>Pain control </a:t>
            </a:r>
          </a:p>
          <a:p>
            <a:pPr>
              <a:buNone/>
            </a:pPr>
            <a:endParaRPr lang="en-US" dirty="0"/>
          </a:p>
        </p:txBody>
      </p:sp>
      <p:pic>
        <p:nvPicPr>
          <p:cNvPr id="5" name="Content Placeholder 4" descr="C:\DOCUME~1\jmikhai1\LOCALS~1\Temp\~DEST\head injury scalp wnd.bmp"/>
          <p:cNvPicPr>
            <a:picLocks noGrp="1" noChangeAspect="1" noChangeArrowheads="1"/>
          </p:cNvPicPr>
          <p:nvPr>
            <p:ph sz="half" idx="2"/>
          </p:nvPr>
        </p:nvPicPr>
        <p:blipFill>
          <a:blip r:embed="rId3" cstate="print"/>
          <a:srcRect/>
          <a:stretch>
            <a:fillRect/>
          </a:stretch>
        </p:blipFill>
        <p:spPr>
          <a:xfrm>
            <a:off x="4572000" y="1600200"/>
            <a:ext cx="4223227" cy="4038600"/>
          </a:xfrm>
          <a:noFill/>
          <a:ln w="19050">
            <a:solidFill>
              <a:schemeClr val="tx1"/>
            </a:solid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loody back board.jpg"/>
          <p:cNvPicPr>
            <a:picLocks noChangeAspect="1"/>
          </p:cNvPicPr>
          <p:nvPr/>
        </p:nvPicPr>
        <p:blipFill>
          <a:blip r:embed="rId3" cstate="print"/>
          <a:stretch>
            <a:fillRect/>
          </a:stretch>
        </p:blipFill>
        <p:spPr>
          <a:xfrm>
            <a:off x="0" y="1143000"/>
            <a:ext cx="9144000" cy="5715000"/>
          </a:xfrm>
          <a:prstGeom prst="rect">
            <a:avLst/>
          </a:prstGeom>
        </p:spPr>
      </p:pic>
      <p:sp>
        <p:nvSpPr>
          <p:cNvPr id="6" name="Title 5"/>
          <p:cNvSpPr>
            <a:spLocks noGrp="1"/>
          </p:cNvSpPr>
          <p:nvPr>
            <p:ph type="title"/>
          </p:nvPr>
        </p:nvSpPr>
        <p:spPr>
          <a:xfrm>
            <a:off x="711202" y="152400"/>
            <a:ext cx="8060267" cy="914400"/>
          </a:xfrm>
        </p:spPr>
        <p:txBody>
          <a:bodyPr/>
          <a:lstStyle/>
          <a:p>
            <a:r>
              <a:rPr lang="en-US" dirty="0" smtClean="0"/>
              <a:t>Head Injured Patients on Anticoagulants</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1"/>
            <a:ext cx="7313788" cy="765175"/>
          </a:xfrm>
        </p:spPr>
        <p:txBody>
          <a:bodyPr/>
          <a:lstStyle/>
          <a:p>
            <a:pPr algn="ctr"/>
            <a:r>
              <a:rPr lang="en-US" b="1" dirty="0" smtClean="0"/>
              <a:t>Pre Rapid Reversal Era</a:t>
            </a:r>
            <a:endParaRPr lang="en-US" b="1"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588921032"/>
              </p:ext>
            </p:extLst>
          </p:nvPr>
        </p:nvGraphicFramePr>
        <p:xfrm>
          <a:off x="643467" y="1295401"/>
          <a:ext cx="3841044"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p:cNvSpPr>
            <a:spLocks noGrp="1"/>
          </p:cNvSpPr>
          <p:nvPr>
            <p:ph sz="half" idx="2"/>
          </p:nvPr>
        </p:nvSpPr>
        <p:spPr>
          <a:xfrm>
            <a:off x="5094113" y="2057401"/>
            <a:ext cx="3589867" cy="3884613"/>
          </a:xfrm>
        </p:spPr>
        <p:txBody>
          <a:bodyPr/>
          <a:lstStyle/>
          <a:p>
            <a:pPr algn="ctr">
              <a:buNone/>
            </a:pPr>
            <a:endParaRPr lang="en-US" dirty="0" smtClean="0">
              <a:latin typeface="Times New Roman"/>
              <a:cs typeface="Times New Roman"/>
            </a:endParaRPr>
          </a:p>
          <a:p>
            <a:pPr algn="ctr">
              <a:buNone/>
            </a:pPr>
            <a:endParaRPr lang="en-US" dirty="0" smtClean="0">
              <a:latin typeface="Times New Roman"/>
              <a:cs typeface="Times New Roman"/>
            </a:endParaRPr>
          </a:p>
          <a:p>
            <a:pPr algn="ctr">
              <a:buNone/>
            </a:pPr>
            <a:endParaRPr lang="en-US" dirty="0" smtClean="0">
              <a:latin typeface="Times New Roman"/>
              <a:cs typeface="Times New Roman"/>
            </a:endParaRPr>
          </a:p>
          <a:p>
            <a:pPr algn="ctr">
              <a:buNone/>
            </a:pPr>
            <a:endParaRPr lang="en-US" dirty="0" smtClean="0">
              <a:latin typeface="Times New Roman"/>
              <a:cs typeface="Times New Roman"/>
            </a:endParaRPr>
          </a:p>
          <a:p>
            <a:pPr algn="ctr">
              <a:buNone/>
            </a:pPr>
            <a:r>
              <a:rPr lang="en-US" dirty="0" smtClean="0">
                <a:latin typeface="Times New Roman"/>
                <a:cs typeface="Times New Roman"/>
              </a:rPr>
              <a:t>↓</a:t>
            </a:r>
            <a:endParaRPr lang="en-US" dirty="0" smtClean="0"/>
          </a:p>
          <a:p>
            <a:pPr algn="ctr">
              <a:buNone/>
            </a:pPr>
            <a:r>
              <a:rPr lang="en-US" dirty="0" smtClean="0"/>
              <a:t>Will Present With</a:t>
            </a:r>
          </a:p>
          <a:p>
            <a:pPr algn="ctr">
              <a:buNone/>
            </a:pPr>
            <a:r>
              <a:rPr lang="en-US" dirty="0" smtClean="0">
                <a:latin typeface="Times New Roman"/>
                <a:cs typeface="Times New Roman"/>
              </a:rPr>
              <a:t>↓</a:t>
            </a:r>
            <a:endParaRPr lang="en-US" dirty="0" smtClean="0"/>
          </a:p>
          <a:p>
            <a:pPr algn="ctr">
              <a:buNone/>
            </a:pPr>
            <a:r>
              <a:rPr lang="en-US" sz="3200" b="1" i="1" dirty="0" smtClean="0"/>
              <a:t>GCS </a:t>
            </a:r>
            <a:r>
              <a:rPr lang="en-US" sz="3200" b="1" i="1" u="sng" dirty="0" smtClean="0"/>
              <a:t>&gt;</a:t>
            </a:r>
            <a:r>
              <a:rPr lang="en-US" sz="3200" b="1" i="1" dirty="0" smtClean="0"/>
              <a:t> 14</a:t>
            </a:r>
            <a:endParaRPr lang="en-US" sz="3200" b="1" i="1" dirty="0"/>
          </a:p>
        </p:txBody>
      </p:sp>
      <p:sp>
        <p:nvSpPr>
          <p:cNvPr id="6" name="Oval 5"/>
          <p:cNvSpPr/>
          <p:nvPr/>
        </p:nvSpPr>
        <p:spPr bwMode="auto">
          <a:xfrm>
            <a:off x="5181600" y="1066800"/>
            <a:ext cx="3369733" cy="3124200"/>
          </a:xfrm>
          <a:prstGeom prst="ellipse">
            <a:avLst/>
          </a:prstGeom>
          <a:no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Of these</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71%</a:t>
            </a:r>
            <a:r>
              <a:rPr kumimoji="0" lang="en-US" sz="2800" b="0" i="0" u="none" strike="noStrike" cap="none" normalizeH="0" dirty="0" smtClean="0">
                <a:ln>
                  <a:noFill/>
                </a:ln>
                <a:solidFill>
                  <a:schemeClr val="tx1"/>
                </a:solidFill>
                <a:effectLst/>
                <a:latin typeface="Arial" pitchFamily="34" charset="0"/>
                <a:cs typeface="Arial" pitchFamily="34" charset="0"/>
              </a:rPr>
              <a:t> will have </a:t>
            </a:r>
          </a:p>
          <a:p>
            <a:pPr marL="0" marR="0" indent="0" algn="ctr" defTabSz="914400" rtl="0" eaLnBrk="0" fontAlgn="base" latinLnBrk="0" hangingPunct="0">
              <a:lnSpc>
                <a:spcPct val="100000"/>
              </a:lnSpc>
              <a:spcBef>
                <a:spcPct val="0"/>
              </a:spcBef>
              <a:spcAft>
                <a:spcPct val="0"/>
              </a:spcAft>
              <a:buClrTx/>
              <a:buSzTx/>
              <a:buFontTx/>
              <a:buNone/>
              <a:tabLst/>
            </a:pPr>
            <a:r>
              <a:rPr lang="en-US" sz="2800" baseline="0" dirty="0" smtClean="0">
                <a:latin typeface="Arial" pitchFamily="34" charset="0"/>
                <a:cs typeface="Arial" pitchFamily="34" charset="0"/>
              </a:rPr>
              <a:t>Minor</a:t>
            </a:r>
            <a:r>
              <a:rPr lang="en-US" sz="2800" dirty="0" smtClean="0">
                <a:latin typeface="Arial" pitchFamily="34" charset="0"/>
                <a:cs typeface="Arial" pitchFamily="34" charset="0"/>
              </a:rPr>
              <a:t> Intracerebral Hemorrhage</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8" name="Straight Arrow Connector 7"/>
          <p:cNvCxnSpPr/>
          <p:nvPr/>
        </p:nvCxnSpPr>
        <p:spPr bwMode="auto">
          <a:xfrm>
            <a:off x="3488269" y="2133600"/>
            <a:ext cx="1693333" cy="0"/>
          </a:xfrm>
          <a:prstGeom prst="straightConnector1">
            <a:avLst/>
          </a:prstGeom>
          <a:solidFill>
            <a:schemeClr val="accent1"/>
          </a:solidFill>
          <a:ln w="12700" cap="sq" cmpd="sng" algn="ctr">
            <a:solidFill>
              <a:schemeClr val="tx1"/>
            </a:solidFill>
            <a:prstDash val="solid"/>
            <a:round/>
            <a:headEnd type="none" w="sm" len="sm"/>
            <a:tailEnd type="arrow"/>
          </a:ln>
          <a:effectLst/>
        </p:spPr>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Principles of Warfarin Rapid </a:t>
            </a:r>
            <a:br>
              <a:rPr lang="en-US" dirty="0" smtClean="0"/>
            </a:br>
            <a:r>
              <a:rPr lang="en-US" dirty="0" smtClean="0"/>
              <a:t>Reversal in Head Injured Patients</a:t>
            </a:r>
            <a:endParaRPr lang="en-US" dirty="0"/>
          </a:p>
        </p:txBody>
      </p:sp>
      <p:sp>
        <p:nvSpPr>
          <p:cNvPr id="3" name="Content Placeholder 2"/>
          <p:cNvSpPr>
            <a:spLocks noGrp="1"/>
          </p:cNvSpPr>
          <p:nvPr>
            <p:ph idx="1"/>
          </p:nvPr>
        </p:nvSpPr>
        <p:spPr>
          <a:xfrm>
            <a:off x="304800" y="1600200"/>
            <a:ext cx="8805333" cy="4648201"/>
          </a:xfrm>
        </p:spPr>
        <p:txBody>
          <a:bodyPr/>
          <a:lstStyle/>
          <a:p>
            <a:pPr>
              <a:buNone/>
            </a:pPr>
            <a:r>
              <a:rPr lang="en-US" u="sng" dirty="0" smtClean="0"/>
              <a:t>1st principle</a:t>
            </a:r>
            <a:r>
              <a:rPr lang="en-US" dirty="0" smtClean="0"/>
              <a:t>: recognition of the high risk patient </a:t>
            </a:r>
            <a:r>
              <a:rPr lang="en-US" sz="2400" dirty="0" smtClean="0"/>
              <a:t>Any</a:t>
            </a:r>
          </a:p>
          <a:p>
            <a:pPr>
              <a:buNone/>
            </a:pPr>
            <a:r>
              <a:rPr lang="en-US" sz="2400" dirty="0" smtClean="0"/>
              <a:t>patient with </a:t>
            </a:r>
            <a:r>
              <a:rPr lang="en-US" sz="2400" b="1" dirty="0" smtClean="0"/>
              <a:t>known or </a:t>
            </a:r>
            <a:r>
              <a:rPr lang="en-US" sz="2400" b="1" i="1" dirty="0" smtClean="0"/>
              <a:t>suspected</a:t>
            </a:r>
            <a:r>
              <a:rPr lang="en-US" sz="2400" b="1" dirty="0" smtClean="0"/>
              <a:t> </a:t>
            </a:r>
            <a:r>
              <a:rPr lang="en-US" sz="2400" dirty="0" smtClean="0"/>
              <a:t>TBI while on warfarin is considered AT RISK regardless of GCS  </a:t>
            </a:r>
            <a:endParaRPr lang="en-US" b="1" dirty="0" smtClean="0"/>
          </a:p>
          <a:p>
            <a:pPr lvl="1">
              <a:buNone/>
            </a:pPr>
            <a:r>
              <a:rPr lang="en-US" dirty="0" smtClean="0">
                <a:solidFill>
                  <a:srgbClr val="FF0000"/>
                </a:solidFill>
              </a:rPr>
              <a:t>       If GCS </a:t>
            </a:r>
            <a:r>
              <a:rPr lang="en-US" u="sng" dirty="0" smtClean="0">
                <a:solidFill>
                  <a:srgbClr val="FF0000"/>
                </a:solidFill>
              </a:rPr>
              <a:t>&lt;</a:t>
            </a:r>
            <a:r>
              <a:rPr lang="en-US" dirty="0" smtClean="0">
                <a:solidFill>
                  <a:srgbClr val="FF0000"/>
                </a:solidFill>
              </a:rPr>
              <a:t> 13                       If GCS </a:t>
            </a:r>
            <a:r>
              <a:rPr lang="en-US" u="sng" dirty="0" smtClean="0">
                <a:solidFill>
                  <a:srgbClr val="FF0000"/>
                </a:solidFill>
              </a:rPr>
              <a:t>&gt;</a:t>
            </a:r>
            <a:r>
              <a:rPr lang="en-US" dirty="0" smtClean="0">
                <a:solidFill>
                  <a:srgbClr val="FF0000"/>
                </a:solidFill>
              </a:rPr>
              <a:t> 14</a:t>
            </a:r>
          </a:p>
          <a:p>
            <a:pPr lvl="1">
              <a:buNone/>
            </a:pPr>
            <a:r>
              <a:rPr lang="en-US" b="1" dirty="0" smtClean="0"/>
              <a:t>                </a:t>
            </a:r>
          </a:p>
          <a:p>
            <a:pPr lvl="1">
              <a:buNone/>
            </a:pPr>
            <a:r>
              <a:rPr lang="en-US" dirty="0" smtClean="0"/>
              <a:t>   </a:t>
            </a:r>
            <a:r>
              <a:rPr lang="en-US" dirty="0" smtClean="0">
                <a:solidFill>
                  <a:srgbClr val="FF0000"/>
                </a:solidFill>
              </a:rPr>
              <a:t>Trauma Activation                  Stat ED consult</a:t>
            </a:r>
          </a:p>
          <a:p>
            <a:pPr lvl="1">
              <a:buNone/>
            </a:pPr>
            <a:r>
              <a:rPr lang="en-US" dirty="0" smtClean="0"/>
              <a:t>        </a:t>
            </a:r>
          </a:p>
          <a:p>
            <a:pPr>
              <a:buNone/>
            </a:pPr>
            <a:r>
              <a:rPr lang="en-US" u="sng" dirty="0" smtClean="0"/>
              <a:t>2</a:t>
            </a:r>
            <a:r>
              <a:rPr lang="en-US" u="sng" baseline="30000" dirty="0" smtClean="0"/>
              <a:t>nd</a:t>
            </a:r>
            <a:r>
              <a:rPr lang="en-US" u="sng" dirty="0" smtClean="0"/>
              <a:t> principle</a:t>
            </a:r>
            <a:r>
              <a:rPr lang="en-US" dirty="0" smtClean="0"/>
              <a:t>: is rapid reversal of elevated INR</a:t>
            </a:r>
          </a:p>
          <a:p>
            <a:endParaRPr lang="en-US" dirty="0" smtClean="0"/>
          </a:p>
        </p:txBody>
      </p:sp>
      <p:sp>
        <p:nvSpPr>
          <p:cNvPr id="6" name="Rounded Rectangle 5"/>
          <p:cNvSpPr/>
          <p:nvPr/>
        </p:nvSpPr>
        <p:spPr bwMode="auto">
          <a:xfrm>
            <a:off x="508000" y="4876800"/>
            <a:ext cx="8466667" cy="533400"/>
          </a:xfrm>
          <a:prstGeom prst="roundRect">
            <a:avLst/>
          </a:prstGeom>
          <a:solidFill>
            <a:schemeClr val="accent6">
              <a:lumMod val="20000"/>
              <a:lumOff val="80000"/>
            </a:schemeClr>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Arial" pitchFamily="34" charset="0"/>
              </a:rPr>
              <a:t>This provides higher priority to immediate INR and CT Scan</a:t>
            </a:r>
          </a:p>
        </p:txBody>
      </p:sp>
      <p:cxnSp>
        <p:nvCxnSpPr>
          <p:cNvPr id="8" name="Straight Arrow Connector 7"/>
          <p:cNvCxnSpPr/>
          <p:nvPr/>
        </p:nvCxnSpPr>
        <p:spPr bwMode="auto">
          <a:xfrm>
            <a:off x="2201333" y="3962400"/>
            <a:ext cx="0" cy="457200"/>
          </a:xfrm>
          <a:prstGeom prst="straightConnector1">
            <a:avLst/>
          </a:prstGeom>
          <a:solidFill>
            <a:schemeClr val="accent1"/>
          </a:solidFill>
          <a:ln w="38100" cap="sq" cmpd="sng" algn="ctr">
            <a:solidFill>
              <a:schemeClr val="tx1"/>
            </a:solidFill>
            <a:prstDash val="solid"/>
            <a:round/>
            <a:headEnd type="none" w="sm" len="sm"/>
            <a:tailEnd type="arrow"/>
          </a:ln>
          <a:effectLst/>
        </p:spPr>
      </p:cxnSp>
      <p:cxnSp>
        <p:nvCxnSpPr>
          <p:cNvPr id="10" name="Straight Arrow Connector 9"/>
          <p:cNvCxnSpPr/>
          <p:nvPr/>
        </p:nvCxnSpPr>
        <p:spPr bwMode="auto">
          <a:xfrm>
            <a:off x="6333067" y="3962400"/>
            <a:ext cx="0" cy="457200"/>
          </a:xfrm>
          <a:prstGeom prst="straightConnector1">
            <a:avLst/>
          </a:prstGeom>
          <a:solidFill>
            <a:schemeClr val="accent1"/>
          </a:solidFill>
          <a:ln w="38100" cap="sq" cmpd="sng" algn="ctr">
            <a:solidFill>
              <a:schemeClr val="tx1"/>
            </a:solidFill>
            <a:prstDash val="solid"/>
            <a:round/>
            <a:headEnd type="none" w="sm" len="sm"/>
            <a:tailEnd type="arrow"/>
          </a:ln>
          <a:effectLst/>
        </p:spPr>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301625"/>
            <a:ext cx="8602133" cy="612775"/>
          </a:xfrm>
        </p:spPr>
        <p:txBody>
          <a:bodyPr/>
          <a:lstStyle/>
          <a:p>
            <a:pPr algn="ctr"/>
            <a:r>
              <a:rPr lang="en-US" b="1" dirty="0" smtClean="0"/>
              <a:t>Reversal Products</a:t>
            </a:r>
            <a:endParaRPr lang="en-US" b="1" dirty="0"/>
          </a:p>
        </p:txBody>
      </p:sp>
      <p:sp>
        <p:nvSpPr>
          <p:cNvPr id="6" name="Content Placeholder 5"/>
          <p:cNvSpPr>
            <a:spLocks noGrp="1"/>
          </p:cNvSpPr>
          <p:nvPr>
            <p:ph idx="1"/>
          </p:nvPr>
        </p:nvSpPr>
        <p:spPr>
          <a:xfrm>
            <a:off x="372533" y="1066800"/>
            <a:ext cx="8534400" cy="5410200"/>
          </a:xfrm>
        </p:spPr>
        <p:txBody>
          <a:bodyPr/>
          <a:lstStyle/>
          <a:p>
            <a:r>
              <a:rPr lang="en-US" dirty="0" smtClean="0">
                <a:solidFill>
                  <a:srgbClr val="FF0000"/>
                </a:solidFill>
              </a:rPr>
              <a:t>Vitamin K</a:t>
            </a:r>
            <a:r>
              <a:rPr lang="en-US" dirty="0" smtClean="0"/>
              <a:t>:</a:t>
            </a:r>
          </a:p>
          <a:p>
            <a:pPr lvl="1"/>
            <a:r>
              <a:rPr lang="en-US" dirty="0" smtClean="0"/>
              <a:t>Used to increase the biological activity of clotting factors, but often takes hours to achieve</a:t>
            </a:r>
          </a:p>
          <a:p>
            <a:r>
              <a:rPr lang="en-US" dirty="0" smtClean="0">
                <a:solidFill>
                  <a:srgbClr val="FF0000"/>
                </a:solidFill>
              </a:rPr>
              <a:t>Plasma</a:t>
            </a:r>
            <a:r>
              <a:rPr lang="en-US" dirty="0" smtClean="0"/>
              <a:t>:</a:t>
            </a:r>
          </a:p>
          <a:p>
            <a:pPr lvl="1"/>
            <a:r>
              <a:rPr lang="en-US" dirty="0" smtClean="0"/>
              <a:t>Access to thawed plasma ideal</a:t>
            </a:r>
          </a:p>
          <a:p>
            <a:pPr lvl="1"/>
            <a:r>
              <a:rPr lang="en-US" dirty="0" smtClean="0"/>
              <a:t>Frozen plasma requires thaw time and delay</a:t>
            </a:r>
          </a:p>
          <a:p>
            <a:pPr lvl="1"/>
            <a:r>
              <a:rPr lang="en-US" dirty="0" smtClean="0"/>
              <a:t>Risk of fluid overload: multiple plasma units may be required to normalize higher INR’s</a:t>
            </a:r>
          </a:p>
          <a:p>
            <a:pPr lvl="1"/>
            <a:r>
              <a:rPr lang="en-US" dirty="0" smtClean="0"/>
              <a:t>Half-life FFP&lt;warfarin so continue checking INR q4hr</a:t>
            </a:r>
          </a:p>
          <a:p>
            <a:pPr lvl="1"/>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06" name="Picture 2" descr="http://www.octapharma.com/uploads/pics/Octaplex_incl_packaging_01.jpg"/>
          <p:cNvPicPr>
            <a:picLocks noChangeAspect="1" noChangeArrowheads="1"/>
          </p:cNvPicPr>
          <p:nvPr/>
        </p:nvPicPr>
        <p:blipFill rotWithShape="1">
          <a:blip r:embed="rId3" cstate="print"/>
          <a:srcRect l="4024" t="17484" r="3567" b="18182"/>
          <a:stretch/>
        </p:blipFill>
        <p:spPr bwMode="auto">
          <a:xfrm>
            <a:off x="4699989" y="2362201"/>
            <a:ext cx="4444011" cy="3550723"/>
          </a:xfrm>
          <a:prstGeom prst="rect">
            <a:avLst/>
          </a:prstGeom>
          <a:noFill/>
        </p:spPr>
      </p:pic>
      <p:sp>
        <p:nvSpPr>
          <p:cNvPr id="2" name="Title 1"/>
          <p:cNvSpPr>
            <a:spLocks noGrp="1"/>
          </p:cNvSpPr>
          <p:nvPr>
            <p:ph type="title"/>
          </p:nvPr>
        </p:nvSpPr>
        <p:spPr>
          <a:xfrm>
            <a:off x="304800" y="301628"/>
            <a:ext cx="8534400" cy="536575"/>
          </a:xfrm>
        </p:spPr>
        <p:txBody>
          <a:bodyPr/>
          <a:lstStyle/>
          <a:p>
            <a:pPr algn="ctr"/>
            <a:r>
              <a:rPr lang="en-US" dirty="0" smtClean="0"/>
              <a:t>Reversal Products</a:t>
            </a:r>
            <a:endParaRPr lang="en-US" dirty="0"/>
          </a:p>
        </p:txBody>
      </p:sp>
      <p:sp>
        <p:nvSpPr>
          <p:cNvPr id="3" name="Content Placeholder 2"/>
          <p:cNvSpPr>
            <a:spLocks noGrp="1"/>
          </p:cNvSpPr>
          <p:nvPr>
            <p:ph sz="half" idx="1"/>
          </p:nvPr>
        </p:nvSpPr>
        <p:spPr>
          <a:xfrm>
            <a:off x="237067" y="1219200"/>
            <a:ext cx="6502400" cy="5334000"/>
          </a:xfrm>
        </p:spPr>
        <p:txBody>
          <a:bodyPr/>
          <a:lstStyle/>
          <a:p>
            <a:pPr>
              <a:buNone/>
            </a:pPr>
            <a:r>
              <a:rPr lang="en-US" dirty="0" smtClean="0">
                <a:solidFill>
                  <a:srgbClr val="FF0000"/>
                </a:solidFill>
              </a:rPr>
              <a:t>Prothrombin Complex Concentrate (PCC)</a:t>
            </a:r>
          </a:p>
          <a:p>
            <a:r>
              <a:rPr lang="en-US" sz="2400" dirty="0" smtClean="0"/>
              <a:t>Promising new product from Europe</a:t>
            </a:r>
          </a:p>
          <a:p>
            <a:r>
              <a:rPr lang="en-US" sz="2400" dirty="0" smtClean="0"/>
              <a:t>Contains:</a:t>
            </a:r>
          </a:p>
          <a:p>
            <a:pPr marL="688975" lvl="1" indent="-231775"/>
            <a:r>
              <a:rPr lang="en-US" sz="2000" dirty="0" smtClean="0"/>
              <a:t>Vitamin K-dependent coagulation </a:t>
            </a:r>
          </a:p>
          <a:p>
            <a:pPr marL="457200" lvl="1" indent="0" defTabSz="688975">
              <a:buNone/>
            </a:pPr>
            <a:r>
              <a:rPr lang="en-US" sz="2000" dirty="0"/>
              <a:t>	</a:t>
            </a:r>
            <a:r>
              <a:rPr lang="en-US" sz="2000" dirty="0" smtClean="0"/>
              <a:t>factors II, VII, IX, and X</a:t>
            </a:r>
          </a:p>
          <a:p>
            <a:r>
              <a:rPr lang="en-US" sz="2400" dirty="0" smtClean="0"/>
              <a:t>Advantages over FFP:</a:t>
            </a:r>
          </a:p>
          <a:p>
            <a:pPr marL="688975" lvl="1" indent="-231775"/>
            <a:r>
              <a:rPr lang="en-US" sz="2000" dirty="0" smtClean="0"/>
              <a:t>Faster correction</a:t>
            </a:r>
          </a:p>
          <a:p>
            <a:pPr marL="688975" lvl="1" indent="-231775"/>
            <a:r>
              <a:rPr lang="en-US" sz="2000" dirty="0" smtClean="0"/>
              <a:t>no volume overload</a:t>
            </a:r>
          </a:p>
          <a:p>
            <a:pPr marL="688975" lvl="1" indent="-231775"/>
            <a:r>
              <a:rPr lang="en-US" sz="2000" dirty="0" smtClean="0"/>
              <a:t>more complete correction</a:t>
            </a:r>
          </a:p>
          <a:p>
            <a:r>
              <a:rPr lang="en-US" sz="2400" dirty="0" smtClean="0"/>
              <a:t>Research ongoing</a:t>
            </a:r>
          </a:p>
          <a:p>
            <a:r>
              <a:rPr lang="en-US" sz="2400" dirty="0" smtClean="0"/>
              <a:t>Currently off label product</a:t>
            </a:r>
          </a:p>
          <a:p>
            <a:r>
              <a:rPr lang="en-US" sz="2400" dirty="0" smtClean="0"/>
              <a:t>Costly</a:t>
            </a:r>
          </a:p>
          <a:p>
            <a:pPr>
              <a:buNone/>
            </a:pP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1"/>
            <a:ext cx="7313788" cy="612775"/>
          </a:xfrm>
        </p:spPr>
        <p:txBody>
          <a:bodyPr/>
          <a:lstStyle/>
          <a:p>
            <a:pPr algn="ctr"/>
            <a:r>
              <a:rPr lang="en-US" dirty="0" smtClean="0"/>
              <a:t>Reversal Products</a:t>
            </a:r>
            <a:endParaRPr lang="en-US" dirty="0"/>
          </a:p>
        </p:txBody>
      </p:sp>
      <p:sp>
        <p:nvSpPr>
          <p:cNvPr id="3" name="Content Placeholder 2"/>
          <p:cNvSpPr>
            <a:spLocks noGrp="1"/>
          </p:cNvSpPr>
          <p:nvPr>
            <p:ph idx="1"/>
          </p:nvPr>
        </p:nvSpPr>
        <p:spPr>
          <a:xfrm>
            <a:off x="711200" y="1219201"/>
            <a:ext cx="7972778" cy="5333999"/>
          </a:xfrm>
        </p:spPr>
        <p:txBody>
          <a:bodyPr/>
          <a:lstStyle/>
          <a:p>
            <a:r>
              <a:rPr lang="en-US" dirty="0" smtClean="0">
                <a:solidFill>
                  <a:srgbClr val="FF0000"/>
                </a:solidFill>
              </a:rPr>
              <a:t>Activated Factor VII (Novo-Seven)</a:t>
            </a:r>
          </a:p>
          <a:p>
            <a:pPr lvl="1"/>
            <a:r>
              <a:rPr lang="en-US" sz="2600" dirty="0" smtClean="0"/>
              <a:t>Has been used successfully to aid rapid reversal</a:t>
            </a:r>
          </a:p>
          <a:p>
            <a:pPr lvl="1"/>
            <a:r>
              <a:rPr lang="en-US" sz="2600" dirty="0" smtClean="0"/>
              <a:t>Wt &lt;100 Kg Give 1 mg</a:t>
            </a:r>
          </a:p>
          <a:p>
            <a:pPr lvl="1"/>
            <a:r>
              <a:rPr lang="en-US" sz="2600" dirty="0" smtClean="0"/>
              <a:t>Wt &gt;100 Kg Give 2 mg</a:t>
            </a:r>
          </a:p>
          <a:p>
            <a:pPr lvl="1"/>
            <a:r>
              <a:rPr lang="en-US" sz="2600" dirty="0" smtClean="0"/>
              <a:t>This is an off label use and physicians must weight the risks and benefits </a:t>
            </a:r>
          </a:p>
          <a:p>
            <a:pPr lvl="1"/>
            <a:r>
              <a:rPr lang="en-US" sz="2600" dirty="0" smtClean="0"/>
              <a:t>It is very costly at approximately $7000/vial</a:t>
            </a:r>
          </a:p>
          <a:p>
            <a:pPr lvl="1"/>
            <a:r>
              <a:rPr lang="en-US" sz="2600" dirty="0" smtClean="0"/>
              <a:t>Short 3 hr half life may require multiple doses</a:t>
            </a:r>
          </a:p>
          <a:p>
            <a:pPr lvl="1"/>
            <a:r>
              <a:rPr lang="en-US" sz="2600" dirty="0" smtClean="0"/>
              <a:t>More recently has fallen out of favor due to cost and associated embolic events</a:t>
            </a:r>
          </a:p>
          <a:p>
            <a:pPr lvl="1"/>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1"/>
            <a:ext cx="9127067" cy="952499"/>
          </a:xfrm>
        </p:spPr>
        <p:txBody>
          <a:bodyPr/>
          <a:lstStyle/>
          <a:p>
            <a:r>
              <a:rPr lang="en-US" dirty="0" smtClean="0"/>
              <a:t>Sample Warfarin </a:t>
            </a:r>
            <a:br>
              <a:rPr lang="en-US" dirty="0" smtClean="0"/>
            </a:br>
            <a:r>
              <a:rPr lang="en-US" dirty="0" smtClean="0"/>
              <a:t>Reversal Guideline for TBI</a:t>
            </a:r>
            <a:endParaRPr lang="en-US" dirty="0"/>
          </a:p>
        </p:txBody>
      </p:sp>
      <p:grpSp>
        <p:nvGrpSpPr>
          <p:cNvPr id="10" name="Group 9"/>
          <p:cNvGrpSpPr/>
          <p:nvPr/>
        </p:nvGrpSpPr>
        <p:grpSpPr>
          <a:xfrm>
            <a:off x="533400" y="1403432"/>
            <a:ext cx="8305800" cy="5416467"/>
            <a:chOff x="190500" y="914400"/>
            <a:chExt cx="9906002" cy="5791200"/>
          </a:xfrm>
        </p:grpSpPr>
        <p:sp>
          <p:nvSpPr>
            <p:cNvPr id="3" name="Rectangle 2"/>
            <p:cNvSpPr/>
            <p:nvPr/>
          </p:nvSpPr>
          <p:spPr bwMode="auto">
            <a:xfrm>
              <a:off x="1790699" y="914400"/>
              <a:ext cx="6477001" cy="381001"/>
            </a:xfrm>
            <a:prstGeom prst="rect">
              <a:avLst/>
            </a:prstGeom>
            <a:solidFill>
              <a:schemeClr val="accent2">
                <a:lumMod val="20000"/>
                <a:lumOff val="80000"/>
              </a:schemeClr>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cs typeface="Arial" pitchFamily="34" charset="0"/>
                </a:rPr>
                <a:t>Mechanism of</a:t>
              </a:r>
              <a:r>
                <a:rPr kumimoji="0" lang="en-US" b="0" i="0" u="none" strike="noStrike" cap="none" normalizeH="0" dirty="0" smtClean="0">
                  <a:ln>
                    <a:noFill/>
                  </a:ln>
                  <a:solidFill>
                    <a:schemeClr val="tx1"/>
                  </a:solidFill>
                  <a:effectLst/>
                  <a:latin typeface="Arial" pitchFamily="34" charset="0"/>
                  <a:cs typeface="Arial" pitchFamily="34" charset="0"/>
                </a:rPr>
                <a:t> Injury TBI and uses Coumadin</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Oval 3"/>
            <p:cNvSpPr/>
            <p:nvPr/>
          </p:nvSpPr>
          <p:spPr bwMode="auto">
            <a:xfrm>
              <a:off x="6057902" y="1524000"/>
              <a:ext cx="2667000" cy="533400"/>
            </a:xfrm>
            <a:prstGeom prst="ellipse">
              <a:avLst/>
            </a:prstGeom>
            <a:solidFill>
              <a:schemeClr val="accent2">
                <a:lumMod val="20000"/>
                <a:lumOff val="80000"/>
              </a:schemeClr>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GCS </a:t>
              </a:r>
              <a:r>
                <a:rPr kumimoji="0" lang="en-US" sz="1800" b="0" i="0" u="sng" strike="noStrike" cap="none" normalizeH="0" baseline="0" dirty="0" smtClean="0">
                  <a:ln>
                    <a:noFill/>
                  </a:ln>
                  <a:solidFill>
                    <a:schemeClr val="tx1"/>
                  </a:solidFill>
                  <a:effectLst/>
                  <a:latin typeface="Arial" pitchFamily="34" charset="0"/>
                  <a:cs typeface="Arial" pitchFamily="34" charset="0"/>
                </a:rPr>
                <a:t>&gt;</a:t>
              </a:r>
              <a:r>
                <a:rPr kumimoji="0" lang="en-US" sz="1800" b="0" i="0" u="none" strike="noStrike" cap="none" normalizeH="0" baseline="0" dirty="0" smtClean="0">
                  <a:ln>
                    <a:noFill/>
                  </a:ln>
                  <a:solidFill>
                    <a:schemeClr val="tx1"/>
                  </a:solidFill>
                  <a:effectLst/>
                  <a:latin typeface="Arial" pitchFamily="34" charset="0"/>
                  <a:cs typeface="Arial" pitchFamily="34" charset="0"/>
                </a:rPr>
                <a:t> 14</a:t>
              </a:r>
            </a:p>
          </p:txBody>
        </p:sp>
        <p:sp>
          <p:nvSpPr>
            <p:cNvPr id="5" name="Oval 4"/>
            <p:cNvSpPr/>
            <p:nvPr/>
          </p:nvSpPr>
          <p:spPr bwMode="auto">
            <a:xfrm>
              <a:off x="571500" y="1524000"/>
              <a:ext cx="2743200" cy="533400"/>
            </a:xfrm>
            <a:prstGeom prst="ellipse">
              <a:avLst/>
            </a:prstGeom>
            <a:solidFill>
              <a:schemeClr val="accent2">
                <a:lumMod val="20000"/>
                <a:lumOff val="80000"/>
              </a:schemeClr>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GCS </a:t>
              </a:r>
              <a:r>
                <a:rPr kumimoji="0" lang="en-US" sz="1800" b="0" i="0" u="sng" strike="noStrike" cap="none" normalizeH="0" baseline="0" dirty="0" smtClean="0">
                  <a:ln>
                    <a:noFill/>
                  </a:ln>
                  <a:solidFill>
                    <a:schemeClr val="tx1"/>
                  </a:solidFill>
                  <a:effectLst/>
                  <a:latin typeface="Arial" pitchFamily="34" charset="0"/>
                  <a:cs typeface="Arial" pitchFamily="34" charset="0"/>
                </a:rPr>
                <a:t>&lt;</a:t>
              </a:r>
              <a:r>
                <a:rPr kumimoji="0" lang="en-US" sz="1800" b="0" i="0" u="none" strike="noStrike" cap="none" normalizeH="0" baseline="0" dirty="0" smtClean="0">
                  <a:ln>
                    <a:noFill/>
                  </a:ln>
                  <a:solidFill>
                    <a:schemeClr val="tx1"/>
                  </a:solidFill>
                  <a:effectLst/>
                  <a:latin typeface="Arial" pitchFamily="34" charset="0"/>
                  <a:cs typeface="Arial" pitchFamily="34" charset="0"/>
                </a:rPr>
                <a:t> 13</a:t>
              </a:r>
            </a:p>
          </p:txBody>
        </p:sp>
        <p:sp>
          <p:nvSpPr>
            <p:cNvPr id="6" name="Rectangle 5"/>
            <p:cNvSpPr/>
            <p:nvPr/>
          </p:nvSpPr>
          <p:spPr bwMode="auto">
            <a:xfrm>
              <a:off x="419100" y="2362200"/>
              <a:ext cx="3048000" cy="1295400"/>
            </a:xfrm>
            <a:prstGeom prst="rect">
              <a:avLst/>
            </a:prstGeom>
            <a:solidFill>
              <a:schemeClr val="accent2">
                <a:lumMod val="20000"/>
                <a:lumOff val="80000"/>
              </a:schemeClr>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Trauma Team Activation</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Arial" pitchFamily="34" charset="0"/>
                  <a:cs typeface="Arial" pitchFamily="34" charset="0"/>
                </a:rPr>
                <a:t>Stat INR/Labs</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Arial" pitchFamily="34" charset="0"/>
                  <a:cs typeface="Arial" pitchFamily="34" charset="0"/>
                </a:rPr>
                <a:t>Stat 2 u FFP</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Stat HCT</a:t>
              </a:r>
            </a:p>
          </p:txBody>
        </p:sp>
        <p:sp>
          <p:nvSpPr>
            <p:cNvPr id="7" name="Oval 6"/>
            <p:cNvSpPr/>
            <p:nvPr/>
          </p:nvSpPr>
          <p:spPr bwMode="auto">
            <a:xfrm>
              <a:off x="571500" y="4191000"/>
              <a:ext cx="1219200" cy="609600"/>
            </a:xfrm>
            <a:prstGeom prst="ellipse">
              <a:avLst/>
            </a:prstGeom>
            <a:solidFill>
              <a:schemeClr val="accent2">
                <a:lumMod val="20000"/>
                <a:lumOff val="80000"/>
              </a:schemeClr>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CT -</a:t>
              </a:r>
            </a:p>
          </p:txBody>
        </p:sp>
        <p:sp>
          <p:nvSpPr>
            <p:cNvPr id="8" name="Oval 7"/>
            <p:cNvSpPr/>
            <p:nvPr/>
          </p:nvSpPr>
          <p:spPr bwMode="auto">
            <a:xfrm>
              <a:off x="2095502" y="4191000"/>
              <a:ext cx="1219200" cy="609600"/>
            </a:xfrm>
            <a:prstGeom prst="ellipse">
              <a:avLst/>
            </a:prstGeom>
            <a:solidFill>
              <a:schemeClr val="accent2">
                <a:lumMod val="20000"/>
                <a:lumOff val="80000"/>
              </a:schemeClr>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CT +</a:t>
              </a:r>
            </a:p>
          </p:txBody>
        </p:sp>
        <p:sp>
          <p:nvSpPr>
            <p:cNvPr id="9" name="Rectangle 8"/>
            <p:cNvSpPr/>
            <p:nvPr/>
          </p:nvSpPr>
          <p:spPr bwMode="auto">
            <a:xfrm>
              <a:off x="190500" y="5181600"/>
              <a:ext cx="1752600" cy="1143000"/>
            </a:xfrm>
            <a:prstGeom prst="rect">
              <a:avLst/>
            </a:prstGeom>
            <a:solidFill>
              <a:schemeClr val="accent2">
                <a:lumMod val="20000"/>
                <a:lumOff val="80000"/>
              </a:schemeClr>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Stop</a:t>
              </a:r>
              <a:r>
                <a:rPr kumimoji="0" lang="en-US" sz="1600" b="0" i="0" u="none" strike="noStrike" cap="none" normalizeH="0" dirty="0" smtClean="0">
                  <a:ln>
                    <a:noFill/>
                  </a:ln>
                  <a:solidFill>
                    <a:schemeClr val="tx1"/>
                  </a:solidFill>
                  <a:effectLst/>
                  <a:latin typeface="Arial" pitchFamily="34" charset="0"/>
                  <a:cs typeface="Arial" pitchFamily="34" charset="0"/>
                </a:rPr>
                <a:t> FFP</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Arial" pitchFamily="34" charset="0"/>
                  <a:cs typeface="Arial" pitchFamily="34" charset="0"/>
                </a:rPr>
                <a:t>Admit/Obs</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Recheck HCT</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Arial" pitchFamily="34" charset="0"/>
                  <a:cs typeface="Arial" pitchFamily="34" charset="0"/>
                </a:rPr>
                <a:t>In 12 hrs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ounded Rectangle 10"/>
            <p:cNvSpPr/>
            <p:nvPr/>
          </p:nvSpPr>
          <p:spPr bwMode="auto">
            <a:xfrm>
              <a:off x="3162301" y="4648200"/>
              <a:ext cx="3505200" cy="2057400"/>
            </a:xfrm>
            <a:prstGeom prst="roundRect">
              <a:avLst/>
            </a:prstGeom>
            <a:solidFill>
              <a:schemeClr val="accent2">
                <a:lumMod val="20000"/>
                <a:lumOff val="80000"/>
              </a:schemeClr>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Neurosurgery</a:t>
              </a:r>
              <a:r>
                <a:rPr kumimoji="0" lang="en-US" sz="1600" b="0" i="0" u="none" strike="noStrike" cap="none" normalizeH="0" dirty="0" smtClean="0">
                  <a:ln>
                    <a:noFill/>
                  </a:ln>
                  <a:solidFill>
                    <a:schemeClr val="tx1"/>
                  </a:solidFill>
                  <a:effectLst/>
                  <a:latin typeface="Arial" pitchFamily="34" charset="0"/>
                  <a:cs typeface="Arial" pitchFamily="34" charset="0"/>
                </a:rPr>
                <a:t> Consult</a:t>
              </a:r>
            </a:p>
            <a:p>
              <a:pPr marL="0" marR="0" indent="0" algn="l" defTabSz="914400" rtl="0" eaLnBrk="0" fontAlgn="base" latinLnBrk="0" hangingPunct="0">
                <a:lnSpc>
                  <a:spcPct val="100000"/>
                </a:lnSpc>
                <a:spcBef>
                  <a:spcPct val="0"/>
                </a:spcBef>
                <a:spcAft>
                  <a:spcPct val="0"/>
                </a:spcAft>
                <a:buClrTx/>
                <a:buSzTx/>
                <a:buFontTx/>
                <a:buNone/>
                <a:tabLst/>
              </a:pPr>
              <a:r>
                <a:rPr lang="en-US" sz="1600" baseline="0" dirty="0" smtClean="0">
                  <a:latin typeface="Arial" pitchFamily="34" charset="0"/>
                  <a:cs typeface="Arial" pitchFamily="34" charset="0"/>
                </a:rPr>
                <a:t>Give 10mg IV Vitamin K</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dirty="0" smtClean="0">
                  <a:ln>
                    <a:noFill/>
                  </a:ln>
                  <a:solidFill>
                    <a:schemeClr val="tx1"/>
                  </a:solidFill>
                  <a:effectLst/>
                  <a:latin typeface="Arial" pitchFamily="34" charset="0"/>
                  <a:cs typeface="Arial" pitchFamily="34" charset="0"/>
                </a:rPr>
                <a:t>Give 6u FFP or PCC 50u/kg</a:t>
              </a:r>
            </a:p>
            <a:p>
              <a:pPr marL="0" marR="0" indent="0" algn="l" defTabSz="914400" rtl="0" eaLnBrk="0" fontAlgn="base" latinLnBrk="0" hangingPunct="0">
                <a:lnSpc>
                  <a:spcPct val="100000"/>
                </a:lnSpc>
                <a:spcBef>
                  <a:spcPct val="0"/>
                </a:spcBef>
                <a:spcAft>
                  <a:spcPct val="0"/>
                </a:spcAft>
                <a:buClrTx/>
                <a:buSzTx/>
                <a:buFontTx/>
                <a:buNone/>
                <a:tabLst/>
              </a:pPr>
              <a:r>
                <a:rPr lang="en-US" sz="1600" baseline="0" dirty="0" smtClean="0">
                  <a:latin typeface="Arial" pitchFamily="34" charset="0"/>
                  <a:cs typeface="Arial" pitchFamily="34" charset="0"/>
                </a:rPr>
                <a:t>Consider</a:t>
              </a:r>
              <a:r>
                <a:rPr lang="en-US" sz="1600" dirty="0" smtClean="0">
                  <a:latin typeface="Arial" pitchFamily="34" charset="0"/>
                  <a:cs typeface="Arial" pitchFamily="34" charset="0"/>
                </a:rPr>
                <a:t> VIIa</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Recheck</a:t>
              </a:r>
              <a:r>
                <a:rPr kumimoji="0" lang="en-US" sz="1600" b="0" i="0" u="none" strike="noStrike" cap="none" normalizeH="0" dirty="0" smtClean="0">
                  <a:ln>
                    <a:noFill/>
                  </a:ln>
                  <a:solidFill>
                    <a:schemeClr val="tx1"/>
                  </a:solidFill>
                  <a:effectLst/>
                  <a:latin typeface="Arial" pitchFamily="34" charset="0"/>
                  <a:cs typeface="Arial" pitchFamily="34" charset="0"/>
                </a:rPr>
                <a:t> INR after q 2 u</a:t>
              </a:r>
            </a:p>
            <a:p>
              <a:pPr marL="0" marR="0" indent="0" algn="l" defTabSz="914400" rtl="0" eaLnBrk="0" fontAlgn="base" latinLnBrk="0" hangingPunct="0">
                <a:lnSpc>
                  <a:spcPct val="100000"/>
                </a:lnSpc>
                <a:spcBef>
                  <a:spcPct val="0"/>
                </a:spcBef>
                <a:spcAft>
                  <a:spcPct val="0"/>
                </a:spcAft>
                <a:buClrTx/>
                <a:buSzTx/>
                <a:buFontTx/>
                <a:buNone/>
                <a:tabLst/>
              </a:pPr>
              <a:r>
                <a:rPr lang="en-US" sz="1600" baseline="0" dirty="0" smtClean="0">
                  <a:latin typeface="Arial" pitchFamily="34" charset="0"/>
                  <a:cs typeface="Arial" pitchFamily="34" charset="0"/>
                </a:rPr>
                <a:t>Goal INR 1.4</a:t>
              </a: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dirty="0" smtClean="0">
                  <a:ln>
                    <a:noFill/>
                  </a:ln>
                  <a:solidFill>
                    <a:schemeClr val="tx1"/>
                  </a:solidFill>
                  <a:effectLst/>
                  <a:latin typeface="Arial" pitchFamily="34" charset="0"/>
                  <a:cs typeface="Arial" pitchFamily="34" charset="0"/>
                </a:rPr>
                <a:t>Repeat HCT in 6 hr</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11"/>
            <p:cNvSpPr/>
            <p:nvPr/>
          </p:nvSpPr>
          <p:spPr bwMode="auto">
            <a:xfrm>
              <a:off x="6210300" y="2362200"/>
              <a:ext cx="2667000" cy="990600"/>
            </a:xfrm>
            <a:prstGeom prst="rect">
              <a:avLst/>
            </a:prstGeom>
            <a:solidFill>
              <a:schemeClr val="accent2">
                <a:lumMod val="20000"/>
                <a:lumOff val="80000"/>
              </a:schemeClr>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Stat ED Consult</a:t>
              </a:r>
            </a:p>
            <a:p>
              <a:pPr marL="0" marR="0" indent="0" defTabSz="914400" rtl="0" eaLnBrk="0" fontAlgn="base" latinLnBrk="0" hangingPunct="0">
                <a:lnSpc>
                  <a:spcPct val="100000"/>
                </a:lnSpc>
                <a:spcBef>
                  <a:spcPct val="0"/>
                </a:spcBef>
                <a:spcAft>
                  <a:spcPct val="0"/>
                </a:spcAft>
                <a:buClrTx/>
                <a:buSzTx/>
                <a:buFontTx/>
                <a:buNone/>
                <a:tabLst/>
              </a:pPr>
              <a:r>
                <a:rPr lang="en-US" dirty="0" smtClean="0">
                  <a:latin typeface="Arial" pitchFamily="34" charset="0"/>
                  <a:cs typeface="Arial" pitchFamily="34" charset="0"/>
                </a:rPr>
                <a:t>Stat INR/Labs</a:t>
              </a:r>
            </a:p>
            <a:p>
              <a:pPr marL="0" marR="0" indent="0"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Stat</a:t>
              </a:r>
              <a:r>
                <a:rPr kumimoji="0" lang="en-US" sz="1800" b="0" i="0" u="none" strike="noStrike" cap="none" normalizeH="0" dirty="0" smtClean="0">
                  <a:ln>
                    <a:noFill/>
                  </a:ln>
                  <a:solidFill>
                    <a:schemeClr val="tx1"/>
                  </a:solidFill>
                  <a:effectLst/>
                  <a:latin typeface="Arial" pitchFamily="34" charset="0"/>
                  <a:cs typeface="Arial" pitchFamily="34" charset="0"/>
                </a:rPr>
                <a:t> HCT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Oval 12"/>
            <p:cNvSpPr/>
            <p:nvPr/>
          </p:nvSpPr>
          <p:spPr bwMode="auto">
            <a:xfrm>
              <a:off x="4533900" y="3657600"/>
              <a:ext cx="1828800" cy="762000"/>
            </a:xfrm>
            <a:prstGeom prst="ellipse">
              <a:avLst/>
            </a:prstGeom>
            <a:solidFill>
              <a:schemeClr val="accent2">
                <a:lumMod val="20000"/>
                <a:lumOff val="80000"/>
              </a:schemeClr>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CT +</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latin typeface="Arial" pitchFamily="34" charset="0"/>
                  <a:cs typeface="Arial" pitchFamily="34" charset="0"/>
                </a:rPr>
                <a:t>Stat 2FFP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Oval 13"/>
            <p:cNvSpPr/>
            <p:nvPr/>
          </p:nvSpPr>
          <p:spPr bwMode="auto">
            <a:xfrm>
              <a:off x="6515102" y="3657600"/>
              <a:ext cx="1752600" cy="762000"/>
            </a:xfrm>
            <a:prstGeom prst="ellipse">
              <a:avLst/>
            </a:prstGeom>
            <a:solidFill>
              <a:schemeClr val="accent2">
                <a:lumMod val="20000"/>
                <a:lumOff val="80000"/>
              </a:schemeClr>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CT –</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latin typeface="Arial" pitchFamily="34" charset="0"/>
                  <a:cs typeface="Arial" pitchFamily="34" charset="0"/>
                </a:rPr>
                <a:t>INR&gt;2.5</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Oval 14"/>
            <p:cNvSpPr/>
            <p:nvPr/>
          </p:nvSpPr>
          <p:spPr bwMode="auto">
            <a:xfrm>
              <a:off x="8343902" y="3657600"/>
              <a:ext cx="1752600" cy="762000"/>
            </a:xfrm>
            <a:prstGeom prst="ellipse">
              <a:avLst/>
            </a:prstGeom>
            <a:solidFill>
              <a:schemeClr val="accent2">
                <a:lumMod val="20000"/>
                <a:lumOff val="80000"/>
              </a:schemeClr>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CT –</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latin typeface="Arial" pitchFamily="34" charset="0"/>
                  <a:cs typeface="Arial" pitchFamily="34" charset="0"/>
                </a:rPr>
                <a:t>INR&lt;2.5</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ounded Rectangle 15"/>
            <p:cNvSpPr/>
            <p:nvPr/>
          </p:nvSpPr>
          <p:spPr bwMode="auto">
            <a:xfrm>
              <a:off x="6819900" y="5486400"/>
              <a:ext cx="1600200" cy="1066800"/>
            </a:xfrm>
            <a:prstGeom prst="roundRect">
              <a:avLst/>
            </a:prstGeom>
            <a:solidFill>
              <a:schemeClr val="accent2">
                <a:lumMod val="20000"/>
                <a:lumOff val="80000"/>
              </a:schemeClr>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Admit/obs</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Arial" pitchFamily="34" charset="0"/>
                  <a:cs typeface="Arial" pitchFamily="34" charset="0"/>
                </a:rPr>
                <a:t>Repeat HCT 12 hrs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Rounded Rectangle 16"/>
            <p:cNvSpPr/>
            <p:nvPr/>
          </p:nvSpPr>
          <p:spPr bwMode="auto">
            <a:xfrm>
              <a:off x="8709560" y="4876800"/>
              <a:ext cx="1371600" cy="1676400"/>
            </a:xfrm>
            <a:prstGeom prst="roundRect">
              <a:avLst/>
            </a:prstGeom>
            <a:solidFill>
              <a:schemeClr val="accent2">
                <a:lumMod val="20000"/>
                <a:lumOff val="80000"/>
              </a:schemeClr>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GCS 15</a:t>
              </a: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34" charset="0"/>
                  <a:cs typeface="Arial" pitchFamily="34" charset="0"/>
                </a:rPr>
                <a:t>Stable</a:t>
              </a: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34" charset="0"/>
                  <a:cs typeface="Arial" pitchFamily="34" charset="0"/>
                </a:rPr>
                <a:t>D/C home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9" name="Straight Connector 18"/>
            <p:cNvCxnSpPr>
              <a:stCxn id="5" idx="4"/>
              <a:endCxn id="6" idx="0"/>
            </p:cNvCxnSpPr>
            <p:nvPr/>
          </p:nvCxnSpPr>
          <p:spPr bwMode="auto">
            <a:xfrm>
              <a:off x="1943100" y="2057400"/>
              <a:ext cx="0" cy="304800"/>
            </a:xfrm>
            <a:prstGeom prst="line">
              <a:avLst/>
            </a:prstGeom>
            <a:solidFill>
              <a:schemeClr val="accent1"/>
            </a:solidFill>
            <a:ln w="12700" cap="sq" cmpd="sng" algn="ctr">
              <a:solidFill>
                <a:schemeClr val="tx1"/>
              </a:solidFill>
              <a:prstDash val="solid"/>
              <a:round/>
              <a:headEnd type="none" w="sm" len="sm"/>
              <a:tailEnd type="none" w="sm" len="sm"/>
            </a:ln>
            <a:effectLst/>
          </p:spPr>
        </p:cxnSp>
        <p:cxnSp>
          <p:nvCxnSpPr>
            <p:cNvPr id="21" name="Straight Connector 20"/>
            <p:cNvCxnSpPr>
              <a:stCxn id="6" idx="2"/>
              <a:endCxn id="7" idx="0"/>
            </p:cNvCxnSpPr>
            <p:nvPr/>
          </p:nvCxnSpPr>
          <p:spPr bwMode="auto">
            <a:xfrm flipH="1">
              <a:off x="1181102" y="3657600"/>
              <a:ext cx="762000" cy="533400"/>
            </a:xfrm>
            <a:prstGeom prst="line">
              <a:avLst/>
            </a:prstGeom>
            <a:solidFill>
              <a:schemeClr val="accent1"/>
            </a:solidFill>
            <a:ln w="12700" cap="sq" cmpd="sng" algn="ctr">
              <a:solidFill>
                <a:schemeClr val="tx1"/>
              </a:solidFill>
              <a:prstDash val="solid"/>
              <a:round/>
              <a:headEnd type="none" w="sm" len="sm"/>
              <a:tailEnd type="none" w="sm" len="sm"/>
            </a:ln>
            <a:effectLst/>
          </p:spPr>
        </p:cxnSp>
        <p:cxnSp>
          <p:nvCxnSpPr>
            <p:cNvPr id="23" name="Straight Connector 22"/>
            <p:cNvCxnSpPr>
              <a:stCxn id="6" idx="2"/>
            </p:cNvCxnSpPr>
            <p:nvPr/>
          </p:nvCxnSpPr>
          <p:spPr bwMode="auto">
            <a:xfrm>
              <a:off x="1943102" y="3657600"/>
              <a:ext cx="609600" cy="533400"/>
            </a:xfrm>
            <a:prstGeom prst="line">
              <a:avLst/>
            </a:prstGeom>
            <a:solidFill>
              <a:schemeClr val="accent1"/>
            </a:solidFill>
            <a:ln w="12700" cap="sq" cmpd="sng" algn="ctr">
              <a:solidFill>
                <a:schemeClr val="tx1"/>
              </a:solidFill>
              <a:prstDash val="solid"/>
              <a:round/>
              <a:headEnd type="none" w="sm" len="sm"/>
              <a:tailEnd type="none" w="sm" len="sm"/>
            </a:ln>
            <a:effectLst/>
          </p:spPr>
        </p:cxnSp>
        <p:cxnSp>
          <p:nvCxnSpPr>
            <p:cNvPr id="25" name="Straight Connector 24"/>
            <p:cNvCxnSpPr>
              <a:stCxn id="7" idx="4"/>
            </p:cNvCxnSpPr>
            <p:nvPr/>
          </p:nvCxnSpPr>
          <p:spPr bwMode="auto">
            <a:xfrm>
              <a:off x="1181100" y="4800600"/>
              <a:ext cx="0" cy="381000"/>
            </a:xfrm>
            <a:prstGeom prst="line">
              <a:avLst/>
            </a:prstGeom>
            <a:solidFill>
              <a:schemeClr val="accent1"/>
            </a:solidFill>
            <a:ln w="12700" cap="sq" cmpd="sng" algn="ctr">
              <a:solidFill>
                <a:schemeClr val="tx1"/>
              </a:solidFill>
              <a:prstDash val="solid"/>
              <a:round/>
              <a:headEnd type="none" w="sm" len="sm"/>
              <a:tailEnd type="none" w="sm" len="sm"/>
            </a:ln>
            <a:effectLst/>
          </p:spPr>
        </p:cxnSp>
        <p:cxnSp>
          <p:nvCxnSpPr>
            <p:cNvPr id="27" name="Straight Connector 26"/>
            <p:cNvCxnSpPr/>
            <p:nvPr/>
          </p:nvCxnSpPr>
          <p:spPr bwMode="auto">
            <a:xfrm>
              <a:off x="3086102" y="4724400"/>
              <a:ext cx="152400" cy="152400"/>
            </a:xfrm>
            <a:prstGeom prst="line">
              <a:avLst/>
            </a:prstGeom>
            <a:solidFill>
              <a:schemeClr val="accent1"/>
            </a:solidFill>
            <a:ln w="12700" cap="sq" cmpd="sng" algn="ctr">
              <a:solidFill>
                <a:schemeClr val="tx1"/>
              </a:solidFill>
              <a:prstDash val="solid"/>
              <a:round/>
              <a:headEnd type="none" w="sm" len="sm"/>
              <a:tailEnd type="none" w="sm" len="sm"/>
            </a:ln>
            <a:effectLst/>
          </p:spPr>
        </p:cxnSp>
        <p:cxnSp>
          <p:nvCxnSpPr>
            <p:cNvPr id="33" name="Straight Connector 32"/>
            <p:cNvCxnSpPr/>
            <p:nvPr/>
          </p:nvCxnSpPr>
          <p:spPr bwMode="auto">
            <a:xfrm>
              <a:off x="7505700" y="2057400"/>
              <a:ext cx="0" cy="228600"/>
            </a:xfrm>
            <a:prstGeom prst="line">
              <a:avLst/>
            </a:prstGeom>
            <a:solidFill>
              <a:schemeClr val="accent1"/>
            </a:solidFill>
            <a:ln w="12700" cap="sq" cmpd="sng" algn="ctr">
              <a:solidFill>
                <a:schemeClr val="tx1"/>
              </a:solidFill>
              <a:prstDash val="solid"/>
              <a:round/>
              <a:headEnd type="none" w="sm" len="sm"/>
              <a:tailEnd type="none" w="sm" len="sm"/>
            </a:ln>
            <a:effectLst/>
          </p:spPr>
        </p:cxnSp>
        <p:cxnSp>
          <p:nvCxnSpPr>
            <p:cNvPr id="41" name="Straight Connector 40"/>
            <p:cNvCxnSpPr>
              <a:stCxn id="12" idx="2"/>
            </p:cNvCxnSpPr>
            <p:nvPr/>
          </p:nvCxnSpPr>
          <p:spPr bwMode="auto">
            <a:xfrm flipH="1">
              <a:off x="5600700" y="3352800"/>
              <a:ext cx="1943100" cy="304800"/>
            </a:xfrm>
            <a:prstGeom prst="line">
              <a:avLst/>
            </a:prstGeom>
            <a:solidFill>
              <a:schemeClr val="accent1"/>
            </a:solidFill>
            <a:ln w="12700" cap="sq" cmpd="sng" algn="ctr">
              <a:solidFill>
                <a:schemeClr val="tx1"/>
              </a:solidFill>
              <a:prstDash val="solid"/>
              <a:round/>
              <a:headEnd type="none" w="sm" len="sm"/>
              <a:tailEnd type="none" w="sm" len="sm"/>
            </a:ln>
            <a:effectLst/>
          </p:spPr>
        </p:cxnSp>
        <p:cxnSp>
          <p:nvCxnSpPr>
            <p:cNvPr id="43" name="Straight Connector 42"/>
            <p:cNvCxnSpPr>
              <a:stCxn id="12" idx="2"/>
            </p:cNvCxnSpPr>
            <p:nvPr/>
          </p:nvCxnSpPr>
          <p:spPr bwMode="auto">
            <a:xfrm>
              <a:off x="7543800" y="3352800"/>
              <a:ext cx="1562100" cy="304800"/>
            </a:xfrm>
            <a:prstGeom prst="line">
              <a:avLst/>
            </a:prstGeom>
            <a:solidFill>
              <a:schemeClr val="accent1"/>
            </a:solidFill>
            <a:ln w="12700" cap="sq" cmpd="sng" algn="ctr">
              <a:solidFill>
                <a:schemeClr val="tx1"/>
              </a:solidFill>
              <a:prstDash val="solid"/>
              <a:round/>
              <a:headEnd type="none" w="sm" len="sm"/>
              <a:tailEnd type="none" w="sm" len="sm"/>
            </a:ln>
            <a:effectLst/>
          </p:spPr>
        </p:cxnSp>
        <p:cxnSp>
          <p:nvCxnSpPr>
            <p:cNvPr id="47" name="Straight Connector 46"/>
            <p:cNvCxnSpPr>
              <a:stCxn id="12" idx="2"/>
            </p:cNvCxnSpPr>
            <p:nvPr/>
          </p:nvCxnSpPr>
          <p:spPr bwMode="auto">
            <a:xfrm flipH="1">
              <a:off x="7505700" y="3352800"/>
              <a:ext cx="38100" cy="304800"/>
            </a:xfrm>
            <a:prstGeom prst="line">
              <a:avLst/>
            </a:prstGeom>
            <a:solidFill>
              <a:schemeClr val="accent1"/>
            </a:solidFill>
            <a:ln w="12700" cap="sq" cmpd="sng" algn="ctr">
              <a:solidFill>
                <a:schemeClr val="tx1"/>
              </a:solidFill>
              <a:prstDash val="solid"/>
              <a:round/>
              <a:headEnd type="none" w="sm" len="sm"/>
              <a:tailEnd type="none" w="sm" len="sm"/>
            </a:ln>
            <a:effectLst/>
          </p:spPr>
        </p:cxnSp>
        <p:cxnSp>
          <p:nvCxnSpPr>
            <p:cNvPr id="54" name="Straight Connector 53"/>
            <p:cNvCxnSpPr/>
            <p:nvPr/>
          </p:nvCxnSpPr>
          <p:spPr bwMode="auto">
            <a:xfrm>
              <a:off x="7505700" y="4419600"/>
              <a:ext cx="0" cy="1066800"/>
            </a:xfrm>
            <a:prstGeom prst="line">
              <a:avLst/>
            </a:prstGeom>
            <a:solidFill>
              <a:schemeClr val="accent1"/>
            </a:solidFill>
            <a:ln w="12700" cap="sq" cmpd="sng" algn="ctr">
              <a:solidFill>
                <a:schemeClr val="tx1"/>
              </a:solidFill>
              <a:prstDash val="solid"/>
              <a:round/>
              <a:headEnd type="none" w="sm" len="sm"/>
              <a:tailEnd type="none" w="sm" len="sm"/>
            </a:ln>
            <a:effectLst/>
          </p:spPr>
        </p:cxnSp>
        <p:cxnSp>
          <p:nvCxnSpPr>
            <p:cNvPr id="56" name="Straight Connector 55"/>
            <p:cNvCxnSpPr/>
            <p:nvPr/>
          </p:nvCxnSpPr>
          <p:spPr bwMode="auto">
            <a:xfrm>
              <a:off x="9319160" y="4419600"/>
              <a:ext cx="0" cy="457200"/>
            </a:xfrm>
            <a:prstGeom prst="line">
              <a:avLst/>
            </a:prstGeom>
            <a:solidFill>
              <a:schemeClr val="accent1"/>
            </a:solidFill>
            <a:ln w="12700" cap="sq" cmpd="sng" algn="ctr">
              <a:solidFill>
                <a:schemeClr val="tx1"/>
              </a:solidFill>
              <a:prstDash val="solid"/>
              <a:round/>
              <a:headEnd type="none" w="sm" len="sm"/>
              <a:tailEnd type="none" w="sm" len="sm"/>
            </a:ln>
            <a:effectLst/>
          </p:spPr>
        </p:cxnSp>
        <p:cxnSp>
          <p:nvCxnSpPr>
            <p:cNvPr id="58" name="Straight Connector 57"/>
            <p:cNvCxnSpPr>
              <a:stCxn id="13" idx="4"/>
            </p:cNvCxnSpPr>
            <p:nvPr/>
          </p:nvCxnSpPr>
          <p:spPr bwMode="auto">
            <a:xfrm>
              <a:off x="5448300" y="4419600"/>
              <a:ext cx="0" cy="228600"/>
            </a:xfrm>
            <a:prstGeom prst="line">
              <a:avLst/>
            </a:prstGeom>
            <a:solidFill>
              <a:schemeClr val="accent1"/>
            </a:solidFill>
            <a:ln w="12700" cap="sq" cmpd="sng" algn="ctr">
              <a:solidFill>
                <a:schemeClr val="tx1"/>
              </a:solidFill>
              <a:prstDash val="solid"/>
              <a:round/>
              <a:headEnd type="none" w="sm" len="sm"/>
              <a:tailEnd type="none" w="sm" len="sm"/>
            </a:ln>
            <a:effectLst/>
          </p:spPr>
        </p:cxn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313788" cy="609600"/>
          </a:xfrm>
        </p:spPr>
        <p:txBody>
          <a:bodyPr/>
          <a:lstStyle/>
          <a:p>
            <a:pPr algn="ctr"/>
            <a:r>
              <a:rPr lang="en-US" b="1" dirty="0" smtClean="0"/>
              <a:t>Clopidogrel (Plavix)</a:t>
            </a:r>
            <a:endParaRPr lang="en-US" b="1" dirty="0"/>
          </a:p>
        </p:txBody>
      </p:sp>
      <p:sp>
        <p:nvSpPr>
          <p:cNvPr id="3" name="Content Placeholder 2"/>
          <p:cNvSpPr>
            <a:spLocks noGrp="1"/>
          </p:cNvSpPr>
          <p:nvPr>
            <p:ph sz="half" idx="1"/>
          </p:nvPr>
        </p:nvSpPr>
        <p:spPr>
          <a:xfrm>
            <a:off x="304800" y="1219200"/>
            <a:ext cx="5350933" cy="5334000"/>
          </a:xfrm>
        </p:spPr>
        <p:txBody>
          <a:bodyPr/>
          <a:lstStyle/>
          <a:p>
            <a:r>
              <a:rPr lang="en-US" b="1" dirty="0" smtClean="0"/>
              <a:t>Action:</a:t>
            </a:r>
          </a:p>
          <a:p>
            <a:pPr lvl="1"/>
            <a:r>
              <a:rPr lang="en-US" dirty="0" smtClean="0"/>
              <a:t>Inhibits platelet aggregation</a:t>
            </a:r>
          </a:p>
          <a:p>
            <a:pPr lvl="1"/>
            <a:r>
              <a:rPr lang="en-US" dirty="0" smtClean="0"/>
              <a:t>This action is irreversible</a:t>
            </a:r>
          </a:p>
          <a:p>
            <a:pPr lvl="1"/>
            <a:r>
              <a:rPr lang="en-US" dirty="0" smtClean="0"/>
              <a:t>Long half life</a:t>
            </a:r>
          </a:p>
          <a:p>
            <a:pPr>
              <a:buNone/>
            </a:pPr>
            <a:endParaRPr lang="en-US" sz="2400" dirty="0" smtClean="0"/>
          </a:p>
          <a:p>
            <a:r>
              <a:rPr lang="en-US" b="1" dirty="0" smtClean="0"/>
              <a:t>To counteract: </a:t>
            </a:r>
          </a:p>
          <a:p>
            <a:pPr lvl="1"/>
            <a:r>
              <a:rPr lang="en-US" dirty="0" smtClean="0"/>
              <a:t>Repeated Platelets required</a:t>
            </a:r>
          </a:p>
          <a:p>
            <a:pPr lvl="1"/>
            <a:r>
              <a:rPr lang="en-US" dirty="0" smtClean="0"/>
              <a:t>But the infused platelets are inhibited by remaining drug</a:t>
            </a:r>
          </a:p>
          <a:p>
            <a:pPr lvl="1"/>
            <a:r>
              <a:rPr lang="en-US" dirty="0" smtClean="0"/>
              <a:t>Requires repeated platelets to get meaningful clot formation </a:t>
            </a:r>
            <a:endParaRPr lang="en-US" dirty="0"/>
          </a:p>
        </p:txBody>
      </p:sp>
      <p:pic>
        <p:nvPicPr>
          <p:cNvPr id="4" name="Picture 2" descr="C:\Users\Pat\Documents\Pictures\2011\100KM017\PICT1982.JPG"/>
          <p:cNvPicPr>
            <a:picLocks noChangeAspect="1" noChangeArrowheads="1"/>
          </p:cNvPicPr>
          <p:nvPr/>
        </p:nvPicPr>
        <p:blipFill>
          <a:blip r:embed="rId3" cstate="print"/>
          <a:srcRect l="36307" t="23523" r="42188" b="10227"/>
          <a:stretch>
            <a:fillRect/>
          </a:stretch>
        </p:blipFill>
        <p:spPr bwMode="auto">
          <a:xfrm>
            <a:off x="6399479" y="1600201"/>
            <a:ext cx="1964268" cy="4129887"/>
          </a:xfrm>
          <a:prstGeom prst="rect">
            <a:avLst/>
          </a:prstGeom>
          <a:noFill/>
          <a:ln w="19050">
            <a:solidFill>
              <a:schemeClr val="tx1"/>
            </a:solid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Content Placeholder 10"/>
          <p:cNvSpPr>
            <a:spLocks noGrp="1"/>
          </p:cNvSpPr>
          <p:nvPr>
            <p:ph sz="half" idx="2"/>
          </p:nvPr>
        </p:nvSpPr>
        <p:spPr>
          <a:xfrm>
            <a:off x="711200" y="1524005"/>
            <a:ext cx="4040012" cy="4602163"/>
          </a:xfrm>
        </p:spPr>
        <p:txBody>
          <a:bodyPr/>
          <a:lstStyle/>
          <a:p>
            <a:pPr marL="0" indent="0">
              <a:buNone/>
            </a:pPr>
            <a:r>
              <a:rPr lang="en-US" b="1" dirty="0"/>
              <a:t> Age 55-64 yrs </a:t>
            </a:r>
            <a:endParaRPr lang="fr-FR" sz="1800" b="1" dirty="0" smtClean="0"/>
          </a:p>
          <a:p>
            <a:pPr>
              <a:buFont typeface="+mj-lt"/>
              <a:buAutoNum type="arabicPeriod"/>
            </a:pPr>
            <a:r>
              <a:rPr lang="fr-FR" sz="2000" dirty="0" smtClean="0"/>
              <a:t>Malignant neoplasms</a:t>
            </a:r>
          </a:p>
          <a:p>
            <a:pPr>
              <a:buFont typeface="+mj-lt"/>
              <a:buAutoNum type="arabicPeriod"/>
            </a:pPr>
            <a:r>
              <a:rPr lang="en-US" sz="2000" dirty="0" smtClean="0"/>
              <a:t>Diseases of heart</a:t>
            </a:r>
          </a:p>
          <a:p>
            <a:pPr>
              <a:buFont typeface="+mj-lt"/>
              <a:buAutoNum type="arabicPeriod"/>
            </a:pPr>
            <a:r>
              <a:rPr lang="en-US" sz="2000" dirty="0" smtClean="0"/>
              <a:t>Chronic lower respiratory diseases</a:t>
            </a:r>
          </a:p>
          <a:p>
            <a:pPr>
              <a:buFont typeface="+mj-lt"/>
              <a:buAutoNum type="arabicPeriod"/>
            </a:pPr>
            <a:r>
              <a:rPr lang="en-US" sz="2000" b="1" dirty="0" smtClean="0">
                <a:solidFill>
                  <a:srgbClr val="FF0000"/>
                </a:solidFill>
              </a:rPr>
              <a:t>Unintentional injuries</a:t>
            </a:r>
            <a:endParaRPr lang="en-US" sz="2000" dirty="0" smtClean="0">
              <a:solidFill>
                <a:srgbClr val="FF0000"/>
              </a:solidFill>
            </a:endParaRPr>
          </a:p>
          <a:p>
            <a:pPr>
              <a:buFont typeface="+mj-lt"/>
              <a:buAutoNum type="arabicPeriod"/>
            </a:pPr>
            <a:r>
              <a:rPr lang="pt-BR" sz="2000" dirty="0" smtClean="0"/>
              <a:t>Diabetes mellitus </a:t>
            </a:r>
          </a:p>
          <a:p>
            <a:pPr>
              <a:buFont typeface="+mj-lt"/>
              <a:buAutoNum type="arabicPeriod"/>
            </a:pPr>
            <a:r>
              <a:rPr lang="en-US" sz="2000" dirty="0" smtClean="0"/>
              <a:t>Chronic liver disease/cirrhosis </a:t>
            </a:r>
          </a:p>
          <a:p>
            <a:pPr>
              <a:buFont typeface="+mj-lt"/>
              <a:buAutoNum type="arabicPeriod"/>
            </a:pPr>
            <a:r>
              <a:rPr lang="pt-BR" sz="2000" dirty="0" smtClean="0"/>
              <a:t>C</a:t>
            </a:r>
            <a:r>
              <a:rPr lang="en-US" sz="2000" dirty="0" smtClean="0"/>
              <a:t>erebrovascular diseases</a:t>
            </a:r>
          </a:p>
          <a:p>
            <a:pPr>
              <a:buFont typeface="+mj-lt"/>
              <a:buAutoNum type="arabicPeriod"/>
            </a:pPr>
            <a:r>
              <a:rPr lang="en-US" sz="2000" b="1" dirty="0" smtClean="0">
                <a:solidFill>
                  <a:srgbClr val="FF0000"/>
                </a:solidFill>
              </a:rPr>
              <a:t>Suicide</a:t>
            </a:r>
          </a:p>
          <a:p>
            <a:pPr>
              <a:buFont typeface="+mj-lt"/>
              <a:buAutoNum type="arabicPeriod"/>
            </a:pPr>
            <a:r>
              <a:rPr lang="pt-BR" sz="2000" dirty="0" smtClean="0"/>
              <a:t>Nephritis, nephrotic syndrome and nephrosis</a:t>
            </a:r>
          </a:p>
          <a:p>
            <a:pPr>
              <a:buFont typeface="+mj-lt"/>
              <a:buAutoNum type="arabicPeriod"/>
            </a:pPr>
            <a:r>
              <a:rPr lang="pt-BR" sz="2000" dirty="0" smtClean="0"/>
              <a:t> Septicemia</a:t>
            </a:r>
            <a:endParaRPr lang="en-US" sz="2000" dirty="0"/>
          </a:p>
        </p:txBody>
      </p:sp>
      <p:sp>
        <p:nvSpPr>
          <p:cNvPr id="13" name="Content Placeholder 12"/>
          <p:cNvSpPr>
            <a:spLocks noGrp="1"/>
          </p:cNvSpPr>
          <p:nvPr>
            <p:ph sz="quarter" idx="4"/>
          </p:nvPr>
        </p:nvSpPr>
        <p:spPr>
          <a:xfrm>
            <a:off x="4741334" y="1524000"/>
            <a:ext cx="4233333" cy="4525963"/>
          </a:xfrm>
        </p:spPr>
        <p:txBody>
          <a:bodyPr/>
          <a:lstStyle/>
          <a:p>
            <a:pPr marL="0" indent="0">
              <a:buNone/>
            </a:pPr>
            <a:r>
              <a:rPr lang="en-US" b="1" dirty="0"/>
              <a:t>Age 65 and over  </a:t>
            </a:r>
            <a:endParaRPr lang="en-US" b="1" dirty="0" smtClean="0"/>
          </a:p>
          <a:p>
            <a:pPr marL="457200" indent="-457200">
              <a:buFont typeface="+mj-lt"/>
              <a:buAutoNum type="arabicPeriod"/>
            </a:pPr>
            <a:r>
              <a:rPr lang="en-US" sz="2000" dirty="0" smtClean="0"/>
              <a:t>Diseases of heart </a:t>
            </a:r>
          </a:p>
          <a:p>
            <a:pPr marL="457200" indent="-457200">
              <a:buFont typeface="+mj-lt"/>
              <a:buAutoNum type="arabicPeriod"/>
            </a:pPr>
            <a:r>
              <a:rPr lang="en-US" sz="2000" dirty="0" smtClean="0"/>
              <a:t>Malignant neoplasms</a:t>
            </a:r>
          </a:p>
          <a:p>
            <a:pPr marL="457200" indent="-457200">
              <a:buFont typeface="+mj-lt"/>
              <a:buAutoNum type="arabicPeriod"/>
            </a:pPr>
            <a:r>
              <a:rPr lang="en-US" sz="2000" dirty="0" smtClean="0"/>
              <a:t>Chronic lower respiratory diseases</a:t>
            </a:r>
          </a:p>
          <a:p>
            <a:pPr marL="457200" indent="-457200">
              <a:buFont typeface="+mj-lt"/>
              <a:buAutoNum type="arabicPeriod"/>
            </a:pPr>
            <a:r>
              <a:rPr lang="en-US" sz="2000" dirty="0" smtClean="0"/>
              <a:t>Cerebrovascular diseases</a:t>
            </a:r>
          </a:p>
          <a:p>
            <a:pPr marL="457200" indent="-457200">
              <a:buFont typeface="+mj-lt"/>
              <a:buAutoNum type="arabicPeriod"/>
            </a:pPr>
            <a:r>
              <a:rPr lang="en-US" sz="2000" dirty="0" smtClean="0"/>
              <a:t>Alzheimer's disease </a:t>
            </a:r>
          </a:p>
          <a:p>
            <a:pPr marL="457200" indent="-457200">
              <a:buFont typeface="+mj-lt"/>
              <a:buAutoNum type="arabicPeriod"/>
            </a:pPr>
            <a:r>
              <a:rPr lang="en-US" sz="2000" dirty="0" smtClean="0"/>
              <a:t>Diabetes mellitus</a:t>
            </a:r>
          </a:p>
          <a:p>
            <a:pPr marL="457200" indent="-457200">
              <a:buFont typeface="+mj-lt"/>
              <a:buAutoNum type="arabicPeriod"/>
            </a:pPr>
            <a:r>
              <a:rPr lang="en-US" sz="2000" dirty="0" smtClean="0"/>
              <a:t>Influenza and pneumonia</a:t>
            </a:r>
            <a:endParaRPr lang="en-US" sz="2000" baseline="30000" dirty="0" smtClean="0"/>
          </a:p>
          <a:p>
            <a:pPr marL="457200" indent="-457200">
              <a:buFont typeface="+mj-lt"/>
              <a:buAutoNum type="arabicPeriod"/>
            </a:pPr>
            <a:r>
              <a:rPr lang="en-US" sz="2000" dirty="0" smtClean="0"/>
              <a:t>Nephritis, nephrotic syndrome and nephrosis</a:t>
            </a:r>
          </a:p>
          <a:p>
            <a:pPr marL="457200" indent="-457200">
              <a:buFont typeface="+mj-lt"/>
              <a:buAutoNum type="arabicPeriod"/>
            </a:pPr>
            <a:r>
              <a:rPr lang="en-US" sz="2000" b="1" dirty="0" smtClean="0">
                <a:solidFill>
                  <a:srgbClr val="FF0000"/>
                </a:solidFill>
              </a:rPr>
              <a:t>Unintentional injuries</a:t>
            </a:r>
          </a:p>
          <a:p>
            <a:pPr marL="457200" indent="-457200">
              <a:buFont typeface="+mj-lt"/>
              <a:buAutoNum type="arabicPeriod"/>
            </a:pPr>
            <a:r>
              <a:rPr lang="en-US" sz="2000" dirty="0" smtClean="0"/>
              <a:t>Septicemia</a:t>
            </a:r>
          </a:p>
          <a:p>
            <a:endParaRPr lang="en-US" dirty="0"/>
          </a:p>
        </p:txBody>
      </p:sp>
      <p:sp>
        <p:nvSpPr>
          <p:cNvPr id="16" name="TextBox 15"/>
          <p:cNvSpPr txBox="1"/>
          <p:nvPr/>
        </p:nvSpPr>
        <p:spPr>
          <a:xfrm>
            <a:off x="1738196" y="381004"/>
            <a:ext cx="5554133" cy="646331"/>
          </a:xfrm>
          <a:prstGeom prst="rect">
            <a:avLst/>
          </a:prstGeom>
          <a:noFill/>
        </p:spPr>
        <p:txBody>
          <a:bodyPr wrap="square" rtlCol="0">
            <a:spAutoFit/>
          </a:bodyPr>
          <a:lstStyle/>
          <a:p>
            <a:pPr algn="ctr"/>
            <a:r>
              <a:rPr lang="en-US" sz="3600" b="1" dirty="0" smtClean="0">
                <a:solidFill>
                  <a:schemeClr val="bg1"/>
                </a:solidFill>
                <a:latin typeface="Arial" pitchFamily="34" charset="0"/>
                <a:cs typeface="Arial" pitchFamily="34" charset="0"/>
              </a:rPr>
              <a:t>Causes of Mortality </a:t>
            </a:r>
            <a:endParaRPr lang="en-US" sz="36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1"/>
            <a:ext cx="7313788" cy="758825"/>
          </a:xfrm>
        </p:spPr>
        <p:txBody>
          <a:bodyPr/>
          <a:lstStyle/>
          <a:p>
            <a:pPr algn="ctr"/>
            <a:r>
              <a:rPr lang="en-US" dirty="0" smtClean="0"/>
              <a:t>Dabigatran (Pradaxa)   </a:t>
            </a:r>
            <a:endParaRPr lang="en-US" dirty="0"/>
          </a:p>
        </p:txBody>
      </p:sp>
      <p:sp>
        <p:nvSpPr>
          <p:cNvPr id="3" name="Content Placeholder 2"/>
          <p:cNvSpPr>
            <a:spLocks noGrp="1"/>
          </p:cNvSpPr>
          <p:nvPr>
            <p:ph sz="half" idx="1"/>
          </p:nvPr>
        </p:nvSpPr>
        <p:spPr>
          <a:xfrm>
            <a:off x="304800" y="1852550"/>
            <a:ext cx="4721578" cy="4572000"/>
          </a:xfrm>
        </p:spPr>
        <p:txBody>
          <a:bodyPr/>
          <a:lstStyle/>
          <a:p>
            <a:r>
              <a:rPr lang="en-US" dirty="0" smtClean="0"/>
              <a:t>Oral direct thrombin inhibitor</a:t>
            </a:r>
          </a:p>
          <a:p>
            <a:r>
              <a:rPr lang="en-US" dirty="0" smtClean="0"/>
              <a:t>Half life is 12-17 hours</a:t>
            </a:r>
          </a:p>
          <a:p>
            <a:r>
              <a:rPr lang="en-US" dirty="0" smtClean="0"/>
              <a:t>No reversal agent! </a:t>
            </a:r>
          </a:p>
          <a:p>
            <a:pPr marL="463550" indent="-463550">
              <a:buNone/>
            </a:pPr>
            <a:r>
              <a:rPr lang="en-US" dirty="0" smtClean="0"/>
              <a:t>   	</a:t>
            </a:r>
            <a:r>
              <a:rPr lang="en-US" sz="2400" dirty="0" smtClean="0">
                <a:solidFill>
                  <a:srgbClr val="333399"/>
                </a:solidFill>
              </a:rPr>
              <a:t>FFP, PPC, Platelets don’t work</a:t>
            </a:r>
            <a:endParaRPr lang="en-US" dirty="0" smtClean="0">
              <a:solidFill>
                <a:srgbClr val="333399"/>
              </a:solidFill>
            </a:endParaRPr>
          </a:p>
          <a:p>
            <a:r>
              <a:rPr lang="en-US" dirty="0" smtClean="0"/>
              <a:t>Dialysis will remove 60% of drug in 2-3 hours</a:t>
            </a:r>
            <a:endParaRPr lang="en-US" dirty="0"/>
          </a:p>
        </p:txBody>
      </p:sp>
      <p:pic>
        <p:nvPicPr>
          <p:cNvPr id="68610" name="Picture 2" descr="http://www.pulaskilawfirm.com/wp-content/uploads/2011/11/Pradaxa.jpg"/>
          <p:cNvPicPr>
            <a:picLocks noChangeAspect="1" noChangeArrowheads="1"/>
          </p:cNvPicPr>
          <p:nvPr/>
        </p:nvPicPr>
        <p:blipFill rotWithShape="1">
          <a:blip r:embed="rId3" cstate="print"/>
          <a:srcRect l="2736" t="4189" r="4656" b="4719"/>
          <a:stretch/>
        </p:blipFill>
        <p:spPr bwMode="auto">
          <a:xfrm>
            <a:off x="5119584" y="1674421"/>
            <a:ext cx="3831772" cy="4928261"/>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46667" y="228602"/>
            <a:ext cx="7313788" cy="917575"/>
          </a:xfrm>
        </p:spPr>
        <p:txBody>
          <a:bodyPr/>
          <a:lstStyle/>
          <a:p>
            <a:pPr algn="ctr"/>
            <a:r>
              <a:rPr lang="en-US" sz="4000" b="1" dirty="0" smtClean="0"/>
              <a:t>Cervical Spine Injuries</a:t>
            </a:r>
            <a:endParaRPr lang="en-US" sz="4000" b="1" dirty="0"/>
          </a:p>
        </p:txBody>
      </p:sp>
      <p:pic>
        <p:nvPicPr>
          <p:cNvPr id="22" name="Picture 3"/>
          <p:cNvPicPr>
            <a:picLocks noGrp="1" noChangeAspect="1" noChangeArrowheads="1"/>
          </p:cNvPicPr>
          <p:nvPr>
            <p:ph idx="1"/>
          </p:nvPr>
        </p:nvPicPr>
        <p:blipFill>
          <a:blip r:embed="rId3" cstate="print"/>
          <a:stretch>
            <a:fillRect/>
          </a:stretch>
        </p:blipFill>
        <p:spPr bwMode="auto">
          <a:xfrm>
            <a:off x="4165600" y="1828800"/>
            <a:ext cx="4867164" cy="4724400"/>
          </a:xfrm>
          <a:prstGeom prst="rect">
            <a:avLst/>
          </a:prstGeom>
          <a:noFill/>
          <a:ln w="12699">
            <a:noFill/>
            <a:miter lim="800000"/>
            <a:headEnd type="none" w="sm" len="sm"/>
            <a:tailEnd type="none" w="sm" len="sm"/>
          </a:ln>
          <a:effectLst/>
        </p:spPr>
      </p:pic>
      <p:sp>
        <p:nvSpPr>
          <p:cNvPr id="23" name="Rectangle 22"/>
          <p:cNvSpPr/>
          <p:nvPr/>
        </p:nvSpPr>
        <p:spPr>
          <a:xfrm>
            <a:off x="270933" y="1600200"/>
            <a:ext cx="4572000" cy="1569660"/>
          </a:xfrm>
          <a:prstGeom prst="rect">
            <a:avLst/>
          </a:prstGeom>
        </p:spPr>
        <p:txBody>
          <a:bodyPr wrap="square">
            <a:spAutoFit/>
          </a:bodyPr>
          <a:lstStyle/>
          <a:p>
            <a:r>
              <a:rPr lang="en-US" sz="3200" dirty="0" smtClean="0">
                <a:latin typeface="Arial" pitchFamily="34" charset="0"/>
                <a:cs typeface="Arial" pitchFamily="34" charset="0"/>
              </a:rPr>
              <a:t>Prevalence in the elderly:</a:t>
            </a:r>
          </a:p>
          <a:p>
            <a:pPr marL="914400" lvl="1" indent="-457200">
              <a:buFont typeface="Arial" pitchFamily="34" charset="0"/>
              <a:buChar char="•"/>
            </a:pPr>
            <a:r>
              <a:rPr lang="en-US" sz="3200" dirty="0" smtClean="0">
                <a:latin typeface="Arial" pitchFamily="34" charset="0"/>
                <a:cs typeface="Arial" pitchFamily="34" charset="0"/>
              </a:rPr>
              <a:t>2.6% to 4.7%</a:t>
            </a:r>
            <a:endParaRPr lang="en-US" sz="3200" dirty="0">
              <a:latin typeface="Arial" pitchFamily="34" charset="0"/>
              <a:cs typeface="Arial" pitchFamily="34" charset="0"/>
            </a:endParaRPr>
          </a:p>
        </p:txBody>
      </p:sp>
      <p:sp>
        <p:nvSpPr>
          <p:cNvPr id="24" name="Rectangle 23"/>
          <p:cNvSpPr/>
          <p:nvPr/>
        </p:nvSpPr>
        <p:spPr>
          <a:xfrm>
            <a:off x="304802" y="3124200"/>
            <a:ext cx="4809067" cy="2062103"/>
          </a:xfrm>
          <a:prstGeom prst="rect">
            <a:avLst/>
          </a:prstGeom>
        </p:spPr>
        <p:txBody>
          <a:bodyPr wrap="square">
            <a:spAutoFit/>
          </a:bodyPr>
          <a:lstStyle/>
          <a:p>
            <a:r>
              <a:rPr lang="en-US" sz="3200" dirty="0" smtClean="0">
                <a:latin typeface="Arial" pitchFamily="34" charset="0"/>
                <a:cs typeface="Arial" pitchFamily="34" charset="0"/>
              </a:rPr>
              <a:t>Low impact mechanisms such as falls from standing account for 50% of these cervical injuries.</a:t>
            </a:r>
            <a:endParaRPr lang="en-US" sz="3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1625"/>
            <a:ext cx="8669867" cy="1143000"/>
          </a:xfrm>
        </p:spPr>
        <p:txBody>
          <a:bodyPr/>
          <a:lstStyle/>
          <a:p>
            <a:pPr algn="ctr"/>
            <a:r>
              <a:rPr lang="en-US" dirty="0" smtClean="0"/>
              <a:t>Low Impact Isolated Cervical Spine Injuries (LISCI) in Elderly</a:t>
            </a:r>
            <a:endParaRPr lang="en-US" dirty="0"/>
          </a:p>
        </p:txBody>
      </p:sp>
      <p:sp>
        <p:nvSpPr>
          <p:cNvPr id="4" name="Content Placeholder 3"/>
          <p:cNvSpPr>
            <a:spLocks noGrp="1"/>
          </p:cNvSpPr>
          <p:nvPr>
            <p:ph idx="1"/>
          </p:nvPr>
        </p:nvSpPr>
        <p:spPr>
          <a:xfrm>
            <a:off x="847373" y="1764268"/>
            <a:ext cx="7314494" cy="1066800"/>
          </a:xfrm>
        </p:spPr>
        <p:txBody>
          <a:bodyPr/>
          <a:lstStyle/>
          <a:p>
            <a:pPr>
              <a:buNone/>
            </a:pPr>
            <a:r>
              <a:rPr lang="en-US" dirty="0" smtClean="0"/>
              <a:t>138 elderly patients with LICSI and no Spinal Cord Injury</a:t>
            </a:r>
            <a:endParaRPr lang="en-US" dirty="0"/>
          </a:p>
        </p:txBody>
      </p:sp>
      <p:grpSp>
        <p:nvGrpSpPr>
          <p:cNvPr id="3" name="Group 2"/>
          <p:cNvGrpSpPr/>
          <p:nvPr/>
        </p:nvGrpSpPr>
        <p:grpSpPr>
          <a:xfrm>
            <a:off x="304802" y="2907268"/>
            <a:ext cx="8305798" cy="3188732"/>
            <a:chOff x="342902" y="2590800"/>
            <a:chExt cx="9344023" cy="3188732"/>
          </a:xfrm>
        </p:grpSpPr>
        <p:cxnSp>
          <p:nvCxnSpPr>
            <p:cNvPr id="6" name="Straight Arrow Connector 5"/>
            <p:cNvCxnSpPr/>
            <p:nvPr/>
          </p:nvCxnSpPr>
          <p:spPr bwMode="auto">
            <a:xfrm flipH="1">
              <a:off x="3086101" y="2590800"/>
              <a:ext cx="685799" cy="609600"/>
            </a:xfrm>
            <a:prstGeom prst="straightConnector1">
              <a:avLst/>
            </a:prstGeom>
            <a:solidFill>
              <a:schemeClr val="accent1"/>
            </a:solidFill>
            <a:ln w="12700" cap="sq" cmpd="sng" algn="ctr">
              <a:solidFill>
                <a:schemeClr val="tx1"/>
              </a:solidFill>
              <a:prstDash val="solid"/>
              <a:round/>
              <a:headEnd type="none" w="sm" len="sm"/>
              <a:tailEnd type="arrow"/>
            </a:ln>
            <a:effectLst/>
          </p:spPr>
        </p:cxnSp>
        <p:cxnSp>
          <p:nvCxnSpPr>
            <p:cNvPr id="8" name="Straight Arrow Connector 7"/>
            <p:cNvCxnSpPr/>
            <p:nvPr/>
          </p:nvCxnSpPr>
          <p:spPr bwMode="auto">
            <a:xfrm>
              <a:off x="4152900" y="2590800"/>
              <a:ext cx="914400" cy="533400"/>
            </a:xfrm>
            <a:prstGeom prst="straightConnector1">
              <a:avLst/>
            </a:prstGeom>
            <a:solidFill>
              <a:schemeClr val="accent1"/>
            </a:solidFill>
            <a:ln w="12700" cap="sq" cmpd="sng" algn="ctr">
              <a:solidFill>
                <a:schemeClr val="tx1"/>
              </a:solidFill>
              <a:prstDash val="solid"/>
              <a:round/>
              <a:headEnd type="none" w="sm" len="sm"/>
              <a:tailEnd type="arrow"/>
            </a:ln>
            <a:effectLst/>
          </p:spPr>
        </p:cxnSp>
        <p:sp>
          <p:nvSpPr>
            <p:cNvPr id="9" name="TextBox 8"/>
            <p:cNvSpPr txBox="1"/>
            <p:nvPr/>
          </p:nvSpPr>
          <p:spPr>
            <a:xfrm>
              <a:off x="1638300" y="3200402"/>
              <a:ext cx="1847385" cy="646331"/>
            </a:xfrm>
            <a:prstGeom prst="rect">
              <a:avLst/>
            </a:prstGeom>
            <a:noFill/>
          </p:spPr>
          <p:txBody>
            <a:bodyPr wrap="square" rtlCol="0">
              <a:spAutoFit/>
            </a:bodyPr>
            <a:lstStyle/>
            <a:p>
              <a:r>
                <a:rPr lang="en-US" dirty="0" smtClean="0"/>
                <a:t>Associated Injury- 60%</a:t>
              </a:r>
              <a:endParaRPr lang="en-US" dirty="0"/>
            </a:p>
          </p:txBody>
        </p:sp>
        <p:sp>
          <p:nvSpPr>
            <p:cNvPr id="10" name="TextBox 9"/>
            <p:cNvSpPr txBox="1"/>
            <p:nvPr/>
          </p:nvSpPr>
          <p:spPr>
            <a:xfrm>
              <a:off x="4914902" y="3124204"/>
              <a:ext cx="1981200" cy="646331"/>
            </a:xfrm>
            <a:prstGeom prst="rect">
              <a:avLst/>
            </a:prstGeom>
            <a:noFill/>
          </p:spPr>
          <p:txBody>
            <a:bodyPr wrap="square" rtlCol="0">
              <a:spAutoFit/>
            </a:bodyPr>
            <a:lstStyle/>
            <a:p>
              <a:r>
                <a:rPr lang="en-US" dirty="0" smtClean="0"/>
                <a:t>Isolated Injury-40%</a:t>
              </a:r>
              <a:endParaRPr lang="en-US" dirty="0"/>
            </a:p>
          </p:txBody>
        </p:sp>
        <p:cxnSp>
          <p:nvCxnSpPr>
            <p:cNvPr id="12" name="Straight Arrow Connector 11"/>
            <p:cNvCxnSpPr/>
            <p:nvPr/>
          </p:nvCxnSpPr>
          <p:spPr bwMode="auto">
            <a:xfrm rot="5400000">
              <a:off x="1434934" y="3893037"/>
              <a:ext cx="457200" cy="381000"/>
            </a:xfrm>
            <a:prstGeom prst="straightConnector1">
              <a:avLst/>
            </a:prstGeom>
            <a:solidFill>
              <a:schemeClr val="accent1"/>
            </a:solidFill>
            <a:ln w="12700" cap="sq" cmpd="sng" algn="ctr">
              <a:solidFill>
                <a:schemeClr val="tx1"/>
              </a:solidFill>
              <a:prstDash val="solid"/>
              <a:round/>
              <a:headEnd type="none" w="sm" len="sm"/>
              <a:tailEnd type="arrow"/>
            </a:ln>
            <a:effectLst/>
          </p:spPr>
        </p:cxnSp>
        <p:cxnSp>
          <p:nvCxnSpPr>
            <p:cNvPr id="16" name="Straight Arrow Connector 15"/>
            <p:cNvCxnSpPr/>
            <p:nvPr/>
          </p:nvCxnSpPr>
          <p:spPr bwMode="auto">
            <a:xfrm rot="5400000">
              <a:off x="5143500" y="3886202"/>
              <a:ext cx="457200" cy="304800"/>
            </a:xfrm>
            <a:prstGeom prst="straightConnector1">
              <a:avLst/>
            </a:prstGeom>
            <a:solidFill>
              <a:schemeClr val="accent1"/>
            </a:solidFill>
            <a:ln w="12700" cap="sq" cmpd="sng" algn="ctr">
              <a:solidFill>
                <a:schemeClr val="tx1"/>
              </a:solidFill>
              <a:prstDash val="solid"/>
              <a:round/>
              <a:headEnd type="none" w="sm" len="sm"/>
              <a:tailEnd type="arrow"/>
            </a:ln>
            <a:effectLst/>
          </p:spPr>
        </p:cxnSp>
        <p:cxnSp>
          <p:nvCxnSpPr>
            <p:cNvPr id="18" name="Straight Arrow Connector 17"/>
            <p:cNvCxnSpPr/>
            <p:nvPr/>
          </p:nvCxnSpPr>
          <p:spPr bwMode="auto">
            <a:xfrm>
              <a:off x="6524997" y="3770535"/>
              <a:ext cx="685800" cy="381000"/>
            </a:xfrm>
            <a:prstGeom prst="straightConnector1">
              <a:avLst/>
            </a:prstGeom>
            <a:solidFill>
              <a:schemeClr val="accent1"/>
            </a:solidFill>
            <a:ln w="12700" cap="sq" cmpd="sng" algn="ctr">
              <a:solidFill>
                <a:schemeClr val="tx1"/>
              </a:solidFill>
              <a:prstDash val="solid"/>
              <a:round/>
              <a:headEnd type="none" w="sm" len="sm"/>
              <a:tailEnd type="arrow"/>
            </a:ln>
            <a:effectLst/>
          </p:spPr>
        </p:cxnSp>
        <p:sp>
          <p:nvSpPr>
            <p:cNvPr id="20" name="TextBox 19"/>
            <p:cNvSpPr txBox="1"/>
            <p:nvPr/>
          </p:nvSpPr>
          <p:spPr>
            <a:xfrm>
              <a:off x="2324101" y="4343404"/>
              <a:ext cx="1981200" cy="646331"/>
            </a:xfrm>
            <a:prstGeom prst="rect">
              <a:avLst/>
            </a:prstGeom>
            <a:noFill/>
          </p:spPr>
          <p:txBody>
            <a:bodyPr wrap="square" rtlCol="0">
              <a:spAutoFit/>
            </a:bodyPr>
            <a:lstStyle/>
            <a:p>
              <a:r>
                <a:rPr lang="en-US" dirty="0" smtClean="0">
                  <a:solidFill>
                    <a:srgbClr val="FF0000"/>
                  </a:solidFill>
                </a:rPr>
                <a:t>      58% Unfavorable</a:t>
              </a:r>
              <a:endParaRPr lang="en-US" dirty="0">
                <a:solidFill>
                  <a:srgbClr val="FF0000"/>
                </a:solidFill>
              </a:endParaRPr>
            </a:p>
          </p:txBody>
        </p:sp>
        <p:sp>
          <p:nvSpPr>
            <p:cNvPr id="21" name="TextBox 20"/>
            <p:cNvSpPr txBox="1"/>
            <p:nvPr/>
          </p:nvSpPr>
          <p:spPr>
            <a:xfrm>
              <a:off x="342902" y="4331732"/>
              <a:ext cx="2219091" cy="646331"/>
            </a:xfrm>
            <a:prstGeom prst="rect">
              <a:avLst/>
            </a:prstGeom>
            <a:noFill/>
          </p:spPr>
          <p:txBody>
            <a:bodyPr wrap="square" rtlCol="0">
              <a:spAutoFit/>
            </a:bodyPr>
            <a:lstStyle/>
            <a:p>
              <a:r>
                <a:rPr lang="en-US" dirty="0" smtClean="0"/>
                <a:t>42% Favorable  Outcome</a:t>
              </a:r>
              <a:endParaRPr lang="en-US" dirty="0"/>
            </a:p>
          </p:txBody>
        </p:sp>
        <p:cxnSp>
          <p:nvCxnSpPr>
            <p:cNvPr id="23" name="Straight Arrow Connector 22"/>
            <p:cNvCxnSpPr/>
            <p:nvPr/>
          </p:nvCxnSpPr>
          <p:spPr bwMode="auto">
            <a:xfrm rot="5400000">
              <a:off x="2972594" y="5142707"/>
              <a:ext cx="381000" cy="1589"/>
            </a:xfrm>
            <a:prstGeom prst="straightConnector1">
              <a:avLst/>
            </a:prstGeom>
            <a:solidFill>
              <a:schemeClr val="accent1"/>
            </a:solidFill>
            <a:ln w="12700" cap="sq" cmpd="sng" algn="ctr">
              <a:solidFill>
                <a:schemeClr val="tx1"/>
              </a:solidFill>
              <a:prstDash val="solid"/>
              <a:round/>
              <a:headEnd type="none" w="sm" len="sm"/>
              <a:tailEnd type="arrow"/>
            </a:ln>
            <a:effectLst/>
          </p:spPr>
        </p:cxnSp>
        <p:sp>
          <p:nvSpPr>
            <p:cNvPr id="24" name="TextBox 23"/>
            <p:cNvSpPr txBox="1"/>
            <p:nvPr/>
          </p:nvSpPr>
          <p:spPr>
            <a:xfrm>
              <a:off x="2628900" y="5410200"/>
              <a:ext cx="1713571" cy="369332"/>
            </a:xfrm>
            <a:prstGeom prst="rect">
              <a:avLst/>
            </a:prstGeom>
            <a:noFill/>
          </p:spPr>
          <p:txBody>
            <a:bodyPr wrap="none" rtlCol="0">
              <a:spAutoFit/>
            </a:bodyPr>
            <a:lstStyle/>
            <a:p>
              <a:r>
                <a:rPr lang="en-US" dirty="0" smtClean="0">
                  <a:solidFill>
                    <a:srgbClr val="FF0000"/>
                  </a:solidFill>
                </a:rPr>
                <a:t>Death-22%</a:t>
              </a:r>
              <a:endParaRPr lang="en-US" dirty="0">
                <a:solidFill>
                  <a:srgbClr val="FF0000"/>
                </a:solidFill>
              </a:endParaRPr>
            </a:p>
          </p:txBody>
        </p:sp>
        <p:sp>
          <p:nvSpPr>
            <p:cNvPr id="25" name="TextBox 24"/>
            <p:cNvSpPr txBox="1"/>
            <p:nvPr/>
          </p:nvSpPr>
          <p:spPr>
            <a:xfrm>
              <a:off x="4533898" y="4267204"/>
              <a:ext cx="2251049" cy="646331"/>
            </a:xfrm>
            <a:prstGeom prst="rect">
              <a:avLst/>
            </a:prstGeom>
            <a:noFill/>
          </p:spPr>
          <p:txBody>
            <a:bodyPr wrap="none" rtlCol="0">
              <a:spAutoFit/>
            </a:bodyPr>
            <a:lstStyle/>
            <a:p>
              <a:r>
                <a:rPr lang="en-US" dirty="0" smtClean="0"/>
                <a:t>51% Favorable </a:t>
              </a:r>
            </a:p>
            <a:p>
              <a:r>
                <a:rPr lang="en-US" dirty="0" smtClean="0"/>
                <a:t>Outcome</a:t>
              </a:r>
              <a:endParaRPr lang="en-US" dirty="0"/>
            </a:p>
          </p:txBody>
        </p:sp>
        <p:sp>
          <p:nvSpPr>
            <p:cNvPr id="26" name="TextBox 25"/>
            <p:cNvSpPr txBox="1"/>
            <p:nvPr/>
          </p:nvSpPr>
          <p:spPr>
            <a:xfrm>
              <a:off x="6896100" y="4255532"/>
              <a:ext cx="2790825" cy="646331"/>
            </a:xfrm>
            <a:prstGeom prst="rect">
              <a:avLst/>
            </a:prstGeom>
            <a:noFill/>
          </p:spPr>
          <p:txBody>
            <a:bodyPr wrap="square" rtlCol="0">
              <a:spAutoFit/>
            </a:bodyPr>
            <a:lstStyle/>
            <a:p>
              <a:r>
                <a:rPr lang="en-US" dirty="0" smtClean="0">
                  <a:solidFill>
                    <a:srgbClr val="FF0000"/>
                  </a:solidFill>
                </a:rPr>
                <a:t>49% Unfavorable </a:t>
              </a:r>
            </a:p>
            <a:p>
              <a:r>
                <a:rPr lang="en-US" dirty="0" smtClean="0">
                  <a:solidFill>
                    <a:srgbClr val="FF0000"/>
                  </a:solidFill>
                </a:rPr>
                <a:t>Outcome</a:t>
              </a:r>
              <a:endParaRPr lang="en-US" dirty="0">
                <a:solidFill>
                  <a:srgbClr val="FF0000"/>
                </a:solidFill>
              </a:endParaRPr>
            </a:p>
          </p:txBody>
        </p:sp>
        <p:cxnSp>
          <p:nvCxnSpPr>
            <p:cNvPr id="28" name="Straight Arrow Connector 27"/>
            <p:cNvCxnSpPr/>
            <p:nvPr/>
          </p:nvCxnSpPr>
          <p:spPr bwMode="auto">
            <a:xfrm>
              <a:off x="7657306" y="4953001"/>
              <a:ext cx="0" cy="521731"/>
            </a:xfrm>
            <a:prstGeom prst="straightConnector1">
              <a:avLst/>
            </a:prstGeom>
            <a:solidFill>
              <a:schemeClr val="accent1"/>
            </a:solidFill>
            <a:ln w="12700" cap="sq" cmpd="sng" algn="ctr">
              <a:solidFill>
                <a:schemeClr val="tx1"/>
              </a:solidFill>
              <a:prstDash val="solid"/>
              <a:round/>
              <a:headEnd type="none" w="sm" len="sm"/>
              <a:tailEnd type="arrow"/>
            </a:ln>
            <a:effectLst/>
          </p:spPr>
        </p:cxnSp>
        <p:sp>
          <p:nvSpPr>
            <p:cNvPr id="31" name="TextBox 30"/>
            <p:cNvSpPr txBox="1"/>
            <p:nvPr/>
          </p:nvSpPr>
          <p:spPr>
            <a:xfrm>
              <a:off x="7200900" y="5410200"/>
              <a:ext cx="1713571" cy="369332"/>
            </a:xfrm>
            <a:prstGeom prst="rect">
              <a:avLst/>
            </a:prstGeom>
            <a:noFill/>
          </p:spPr>
          <p:txBody>
            <a:bodyPr wrap="none" rtlCol="0">
              <a:spAutoFit/>
            </a:bodyPr>
            <a:lstStyle/>
            <a:p>
              <a:r>
                <a:rPr lang="en-US" dirty="0" smtClean="0">
                  <a:solidFill>
                    <a:srgbClr val="FF0000"/>
                  </a:solidFill>
                </a:rPr>
                <a:t>Death-22%</a:t>
              </a:r>
              <a:endParaRPr lang="en-US" dirty="0">
                <a:solidFill>
                  <a:srgbClr val="FF0000"/>
                </a:solidFill>
              </a:endParaRPr>
            </a:p>
          </p:txBody>
        </p:sp>
      </p:grpSp>
      <p:cxnSp>
        <p:nvCxnSpPr>
          <p:cNvPr id="22" name="Straight Arrow Connector 21"/>
          <p:cNvCxnSpPr/>
          <p:nvPr/>
        </p:nvCxnSpPr>
        <p:spPr bwMode="auto">
          <a:xfrm>
            <a:off x="2506132" y="3974069"/>
            <a:ext cx="440269" cy="482330"/>
          </a:xfrm>
          <a:prstGeom prst="straightConnector1">
            <a:avLst/>
          </a:prstGeom>
          <a:solidFill>
            <a:schemeClr val="accent1"/>
          </a:solidFill>
          <a:ln w="12700" cap="sq" cmpd="sng" algn="ctr">
            <a:solidFill>
              <a:schemeClr val="tx1"/>
            </a:solidFill>
            <a:prstDash val="solid"/>
            <a:round/>
            <a:headEnd type="none" w="sm" len="sm"/>
            <a:tailEnd type="arrow"/>
          </a:ln>
          <a:effectLst/>
        </p:spPr>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914400" y="228600"/>
            <a:ext cx="7313788" cy="838200"/>
          </a:xfrm>
        </p:spPr>
        <p:txBody>
          <a:bodyPr/>
          <a:lstStyle/>
          <a:p>
            <a:pPr algn="ctr"/>
            <a:r>
              <a:rPr lang="en-US" b="1" dirty="0"/>
              <a:t>Flexion Injuries</a:t>
            </a:r>
          </a:p>
        </p:txBody>
      </p:sp>
      <p:sp>
        <p:nvSpPr>
          <p:cNvPr id="54275" name="Rectangle 3"/>
          <p:cNvSpPr>
            <a:spLocks noGrp="1" noChangeArrowheads="1"/>
          </p:cNvSpPr>
          <p:nvPr>
            <p:ph type="body" sz="half" idx="1"/>
          </p:nvPr>
        </p:nvSpPr>
        <p:spPr>
          <a:xfrm>
            <a:off x="1370013" y="1827213"/>
            <a:ext cx="3589337" cy="4114800"/>
          </a:xfrm>
        </p:spPr>
        <p:txBody>
          <a:bodyPr/>
          <a:lstStyle/>
          <a:p>
            <a:pPr marL="228600" indent="-228600">
              <a:lnSpc>
                <a:spcPct val="95000"/>
              </a:lnSpc>
            </a:pPr>
            <a:endParaRPr lang="en-US" sz="2500" dirty="0"/>
          </a:p>
          <a:p>
            <a:pPr marL="228600" indent="-228600">
              <a:lnSpc>
                <a:spcPct val="95000"/>
              </a:lnSpc>
              <a:buFont typeface="Wingdings" pitchFamily="2" charset="2"/>
              <a:buNone/>
            </a:pPr>
            <a:endParaRPr lang="en-US" sz="2500" dirty="0"/>
          </a:p>
        </p:txBody>
      </p:sp>
      <p:pic>
        <p:nvPicPr>
          <p:cNvPr id="54278" name="Picture 6" descr="art-ajr490357"/>
          <p:cNvPicPr>
            <a:picLocks noGrp="1" noChangeAspect="1" noChangeArrowheads="1"/>
          </p:cNvPicPr>
          <p:nvPr>
            <p:ph type="clipArt" sz="half" idx="2"/>
          </p:nvPr>
        </p:nvPicPr>
        <p:blipFill>
          <a:blip r:embed="rId3" cstate="print"/>
          <a:stretch>
            <a:fillRect/>
          </a:stretch>
        </p:blipFill>
        <p:spPr>
          <a:xfrm>
            <a:off x="5813282" y="1674813"/>
            <a:ext cx="2151529" cy="4114800"/>
          </a:xfrm>
          <a:noFill/>
          <a:ln/>
        </p:spPr>
      </p:pic>
      <p:sp>
        <p:nvSpPr>
          <p:cNvPr id="54279" name="Line 7"/>
          <p:cNvSpPr>
            <a:spLocks noChangeShapeType="1"/>
          </p:cNvSpPr>
          <p:nvPr/>
        </p:nvSpPr>
        <p:spPr bwMode="auto">
          <a:xfrm flipH="1">
            <a:off x="7239000" y="2133600"/>
            <a:ext cx="457200" cy="152400"/>
          </a:xfrm>
          <a:prstGeom prst="line">
            <a:avLst/>
          </a:prstGeom>
          <a:noFill/>
          <a:ln w="25400">
            <a:solidFill>
              <a:srgbClr val="FF0000"/>
            </a:solidFill>
            <a:round/>
            <a:headEnd/>
            <a:tailEnd type="triangle" w="med" len="med"/>
          </a:ln>
          <a:effectLst/>
        </p:spPr>
        <p:txBody>
          <a:bodyPr/>
          <a:lstStyle/>
          <a:p>
            <a:endParaRPr lang="en-US" dirty="0"/>
          </a:p>
        </p:txBody>
      </p:sp>
      <p:pic>
        <p:nvPicPr>
          <p:cNvPr id="8" name="Picture 6" descr="Click to see larger picture">
            <a:hlinkClick r:id="rId4"/>
          </p:cNvPr>
          <p:cNvPicPr>
            <a:picLocks noChangeAspect="1" noChangeArrowheads="1"/>
          </p:cNvPicPr>
          <p:nvPr/>
        </p:nvPicPr>
        <p:blipFill>
          <a:blip r:embed="rId5" cstate="print">
            <a:lum bright="10000"/>
          </a:blip>
          <a:srcRect/>
          <a:stretch>
            <a:fillRect/>
          </a:stretch>
        </p:blipFill>
        <p:spPr bwMode="auto">
          <a:xfrm>
            <a:off x="304800" y="1676400"/>
            <a:ext cx="4639733" cy="5029200"/>
          </a:xfrm>
          <a:prstGeom prst="rect">
            <a:avLst/>
          </a:prstGeom>
          <a:noFill/>
          <a:ln w="9525">
            <a:noFill/>
            <a:miter lim="800000"/>
            <a:headEnd/>
            <a:tailEnd/>
          </a:ln>
          <a:effectLst/>
        </p:spPr>
      </p:pic>
      <p:sp>
        <p:nvSpPr>
          <p:cNvPr id="9" name="TextBox 8"/>
          <p:cNvSpPr txBox="1"/>
          <p:nvPr/>
        </p:nvSpPr>
        <p:spPr>
          <a:xfrm>
            <a:off x="1454888" y="1204361"/>
            <a:ext cx="2632003" cy="461665"/>
          </a:xfrm>
          <a:prstGeom prst="rect">
            <a:avLst/>
          </a:prstGeom>
          <a:noFill/>
        </p:spPr>
        <p:txBody>
          <a:bodyPr wrap="none" rtlCol="0">
            <a:spAutoFit/>
          </a:bodyPr>
          <a:lstStyle/>
          <a:p>
            <a:r>
              <a:rPr lang="en-US" sz="2400" dirty="0" smtClean="0">
                <a:latin typeface="Arial" pitchFamily="34" charset="0"/>
                <a:cs typeface="Arial" pitchFamily="34" charset="0"/>
              </a:rPr>
              <a:t>Teardrop Fracture</a:t>
            </a:r>
            <a:endParaRPr lang="en-US" sz="2400" dirty="0">
              <a:latin typeface="Arial" pitchFamily="34" charset="0"/>
              <a:cs typeface="Arial" pitchFamily="34" charset="0"/>
            </a:endParaRPr>
          </a:p>
        </p:txBody>
      </p:sp>
      <p:cxnSp>
        <p:nvCxnSpPr>
          <p:cNvPr id="11" name="Straight Arrow Connector 10"/>
          <p:cNvCxnSpPr/>
          <p:nvPr/>
        </p:nvCxnSpPr>
        <p:spPr bwMode="auto">
          <a:xfrm>
            <a:off x="778934" y="3810000"/>
            <a:ext cx="880533" cy="609600"/>
          </a:xfrm>
          <a:prstGeom prst="straightConnector1">
            <a:avLst/>
          </a:prstGeom>
          <a:solidFill>
            <a:schemeClr val="accent1"/>
          </a:solidFill>
          <a:ln w="25400" cap="sq" cmpd="sng" algn="ctr">
            <a:solidFill>
              <a:srgbClr val="FF0000"/>
            </a:solidFill>
            <a:prstDash val="solid"/>
            <a:round/>
            <a:headEnd type="none" w="sm" len="sm"/>
            <a:tailEnd type="arrow"/>
          </a:ln>
          <a:effectLst/>
        </p:spPr>
      </p:cxnSp>
      <p:sp>
        <p:nvSpPr>
          <p:cNvPr id="2" name="TextBox 1"/>
          <p:cNvSpPr txBox="1"/>
          <p:nvPr/>
        </p:nvSpPr>
        <p:spPr>
          <a:xfrm>
            <a:off x="5452534" y="1219200"/>
            <a:ext cx="3231975" cy="443198"/>
          </a:xfrm>
          <a:prstGeom prst="rect">
            <a:avLst/>
          </a:prstGeom>
          <a:noFill/>
        </p:spPr>
        <p:txBody>
          <a:bodyPr wrap="none" rtlCol="0">
            <a:spAutoFit/>
          </a:bodyPr>
          <a:lstStyle/>
          <a:p>
            <a:pPr marL="228600" indent="-228600">
              <a:lnSpc>
                <a:spcPct val="95000"/>
              </a:lnSpc>
              <a:buNone/>
            </a:pPr>
            <a:r>
              <a:rPr lang="en-US" sz="2400" dirty="0">
                <a:latin typeface="Arial" pitchFamily="34" charset="0"/>
                <a:cs typeface="Arial" pitchFamily="34" charset="0"/>
              </a:rPr>
              <a:t>Compression F</a:t>
            </a:r>
            <a:r>
              <a:rPr lang="en-US" sz="2400" dirty="0" smtClean="0">
                <a:latin typeface="Arial" pitchFamily="34" charset="0"/>
                <a:cs typeface="Arial" pitchFamily="34" charset="0"/>
              </a:rPr>
              <a:t>racture</a:t>
            </a:r>
            <a:endParaRPr lang="en-US"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82134" y="76200"/>
            <a:ext cx="7313788" cy="914400"/>
          </a:xfrm>
        </p:spPr>
        <p:txBody>
          <a:bodyPr/>
          <a:lstStyle/>
          <a:p>
            <a:pPr algn="ctr"/>
            <a:r>
              <a:rPr lang="en-US" dirty="0" smtClean="0"/>
              <a:t/>
            </a:r>
            <a:br>
              <a:rPr lang="en-US" dirty="0" smtClean="0"/>
            </a:br>
            <a:r>
              <a:rPr lang="en-US" dirty="0" smtClean="0"/>
              <a:t>Flexion Injuries</a:t>
            </a:r>
            <a:br>
              <a:rPr lang="en-US" dirty="0" smtClean="0"/>
            </a:br>
            <a:r>
              <a:rPr lang="en-US" sz="2400" dirty="0" smtClean="0"/>
              <a:t>Anterior Subluxation</a:t>
            </a:r>
            <a:endParaRPr lang="en-US" sz="2400" dirty="0"/>
          </a:p>
        </p:txBody>
      </p:sp>
      <p:pic>
        <p:nvPicPr>
          <p:cNvPr id="4" name="Picture 7" descr="Fig2A"/>
          <p:cNvPicPr>
            <a:picLocks noGrp="1" noChangeAspect="1" noChangeArrowheads="1"/>
          </p:cNvPicPr>
          <p:nvPr>
            <p:ph idx="1"/>
          </p:nvPr>
        </p:nvPicPr>
        <p:blipFill>
          <a:blip r:embed="rId3" cstate="print"/>
          <a:srcRect/>
          <a:stretch>
            <a:fillRect/>
          </a:stretch>
        </p:blipFill>
        <p:spPr bwMode="auto">
          <a:xfrm>
            <a:off x="2065867" y="1447800"/>
            <a:ext cx="5012267" cy="52578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2" descr="http://img.medscape.com/pi/emed/ckb/emergency_medicine/756148-824380-453.jpg"/>
          <p:cNvPicPr>
            <a:picLocks noChangeAspect="1" noChangeArrowheads="1"/>
          </p:cNvPicPr>
          <p:nvPr/>
        </p:nvPicPr>
        <p:blipFill rotWithShape="1">
          <a:blip r:embed="rId3" cstate="print"/>
          <a:srcRect l="9129" t="6805" r="10146" b="17559"/>
          <a:stretch/>
        </p:blipFill>
        <p:spPr bwMode="auto">
          <a:xfrm>
            <a:off x="4866244" y="1620982"/>
            <a:ext cx="3800105" cy="4322619"/>
          </a:xfrm>
          <a:prstGeom prst="rect">
            <a:avLst/>
          </a:prstGeom>
          <a:noFill/>
        </p:spPr>
      </p:pic>
      <p:sp>
        <p:nvSpPr>
          <p:cNvPr id="2" name="Title 1"/>
          <p:cNvSpPr>
            <a:spLocks noGrp="1"/>
          </p:cNvSpPr>
          <p:nvPr>
            <p:ph type="title"/>
          </p:nvPr>
        </p:nvSpPr>
        <p:spPr>
          <a:xfrm>
            <a:off x="982134" y="381004"/>
            <a:ext cx="7313788" cy="758825"/>
          </a:xfrm>
        </p:spPr>
        <p:txBody>
          <a:bodyPr/>
          <a:lstStyle/>
          <a:p>
            <a:pPr algn="ctr"/>
            <a:r>
              <a:rPr lang="en-US" sz="4000" b="1" dirty="0" smtClean="0"/>
              <a:t>Extension Injuries</a:t>
            </a:r>
            <a:endParaRPr lang="en-US" sz="4000" b="1" dirty="0"/>
          </a:p>
        </p:txBody>
      </p:sp>
      <p:sp>
        <p:nvSpPr>
          <p:cNvPr id="9" name="Content Placeholder 8"/>
          <p:cNvSpPr>
            <a:spLocks noGrp="1"/>
          </p:cNvSpPr>
          <p:nvPr>
            <p:ph sz="half" idx="1"/>
          </p:nvPr>
        </p:nvSpPr>
        <p:spPr>
          <a:xfrm>
            <a:off x="440267" y="1447800"/>
            <a:ext cx="4402667" cy="4191000"/>
          </a:xfrm>
        </p:spPr>
        <p:txBody>
          <a:bodyPr/>
          <a:lstStyle/>
          <a:p>
            <a:pPr>
              <a:buNone/>
            </a:pPr>
            <a:r>
              <a:rPr lang="en-US" sz="3200" b="1" dirty="0" smtClean="0"/>
              <a:t>Hangman Fracture</a:t>
            </a:r>
          </a:p>
          <a:p>
            <a:r>
              <a:rPr lang="en-US" dirty="0" smtClean="0"/>
              <a:t>Name derived from the typical fracture that occurs with hanging</a:t>
            </a:r>
          </a:p>
          <a:p>
            <a:r>
              <a:rPr lang="en-US" dirty="0" smtClean="0"/>
              <a:t>Commonly caused by motor vehicle collisions and entails bilateral fractures through the pedicles of C2 due to hyperextension. </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82134" y="228600"/>
            <a:ext cx="7313788" cy="758825"/>
          </a:xfrm>
        </p:spPr>
        <p:txBody>
          <a:bodyPr/>
          <a:lstStyle/>
          <a:p>
            <a:pPr algn="ctr"/>
            <a:r>
              <a:rPr lang="en-US" dirty="0" smtClean="0"/>
              <a:t>Odontoid Fractures</a:t>
            </a:r>
            <a:endParaRPr lang="en-US" dirty="0"/>
          </a:p>
        </p:txBody>
      </p:sp>
      <p:sp>
        <p:nvSpPr>
          <p:cNvPr id="3" name="Content Placeholder 2"/>
          <p:cNvSpPr>
            <a:spLocks noGrp="1"/>
          </p:cNvSpPr>
          <p:nvPr>
            <p:ph sz="half" idx="1"/>
          </p:nvPr>
        </p:nvSpPr>
        <p:spPr>
          <a:xfrm>
            <a:off x="372533" y="1524000"/>
            <a:ext cx="4673600" cy="4800600"/>
          </a:xfrm>
        </p:spPr>
        <p:txBody>
          <a:bodyPr/>
          <a:lstStyle/>
          <a:p>
            <a:r>
              <a:rPr lang="en-US" dirty="0" smtClean="0"/>
              <a:t>Most common cervical spine fracture in the elderly.</a:t>
            </a:r>
          </a:p>
          <a:p>
            <a:r>
              <a:rPr lang="en-US" dirty="0" smtClean="0"/>
              <a:t>Comorbidities and ubiquitous presence of degenerative changes in the C-spine predispose the elderly to complications and poorer outcomes.</a:t>
            </a:r>
            <a:endParaRPr lang="en-US" dirty="0"/>
          </a:p>
        </p:txBody>
      </p:sp>
      <p:pic>
        <p:nvPicPr>
          <p:cNvPr id="5" name="Picture 7" descr="Odontoid fractures. (A) Type I odontoid fracture ..."/>
          <p:cNvPicPr>
            <a:picLocks noGrp="1" noChangeAspect="1" noChangeArrowheads="1"/>
          </p:cNvPicPr>
          <p:nvPr>
            <p:ph sz="half" idx="2"/>
          </p:nvPr>
        </p:nvPicPr>
        <p:blipFill>
          <a:blip r:embed="rId3" cstate="print"/>
          <a:stretch>
            <a:fillRect/>
          </a:stretch>
        </p:blipFill>
        <p:spPr bwMode="auto">
          <a:xfrm>
            <a:off x="5181600" y="1600201"/>
            <a:ext cx="2686587" cy="4824647"/>
          </a:xfrm>
          <a:prstGeom prst="rect">
            <a:avLst/>
          </a:prstGeom>
          <a:noFill/>
          <a:ln w="28575">
            <a:solidFill>
              <a:srgbClr val="000000"/>
            </a:solid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6" name="Picture 4" descr="113 C2 Lateral"/>
          <p:cNvPicPr>
            <a:picLocks noChangeAspect="1" noChangeArrowheads="1"/>
          </p:cNvPicPr>
          <p:nvPr/>
        </p:nvPicPr>
        <p:blipFill>
          <a:blip r:embed="rId3" cstate="print"/>
          <a:srcRect l="27692" r="30210"/>
          <a:stretch>
            <a:fillRect/>
          </a:stretch>
        </p:blipFill>
        <p:spPr bwMode="auto">
          <a:xfrm>
            <a:off x="0" y="1219200"/>
            <a:ext cx="4572000" cy="5638800"/>
          </a:xfrm>
          <a:prstGeom prst="rect">
            <a:avLst/>
          </a:prstGeom>
          <a:noFill/>
        </p:spPr>
      </p:pic>
      <p:pic>
        <p:nvPicPr>
          <p:cNvPr id="3" name="Content Placeholder 4" descr="113 C2 AP"/>
          <p:cNvPicPr>
            <a:picLocks noChangeAspect="1" noChangeArrowheads="1"/>
          </p:cNvPicPr>
          <p:nvPr/>
        </p:nvPicPr>
        <p:blipFill>
          <a:blip r:embed="rId4" cstate="print"/>
          <a:srcRect l="23497" r="21818"/>
          <a:stretch>
            <a:fillRect/>
          </a:stretch>
        </p:blipFill>
        <p:spPr bwMode="auto">
          <a:xfrm>
            <a:off x="4572002" y="1219200"/>
            <a:ext cx="4555435" cy="5638800"/>
          </a:xfrm>
          <a:prstGeom prst="rect">
            <a:avLst/>
          </a:prstGeom>
          <a:noFill/>
        </p:spPr>
      </p:pic>
      <p:sp>
        <p:nvSpPr>
          <p:cNvPr id="4" name="Title 3"/>
          <p:cNvSpPr>
            <a:spLocks noGrp="1"/>
          </p:cNvSpPr>
          <p:nvPr>
            <p:ph type="title"/>
          </p:nvPr>
        </p:nvSpPr>
        <p:spPr>
          <a:xfrm>
            <a:off x="440267" y="228603"/>
            <a:ext cx="8331200" cy="765175"/>
          </a:xfrm>
        </p:spPr>
        <p:txBody>
          <a:bodyPr/>
          <a:lstStyle/>
          <a:p>
            <a:r>
              <a:rPr lang="en-US" dirty="0" smtClean="0"/>
              <a:t>89 Year Old Female With Odontoid Fracture</a:t>
            </a:r>
            <a:endParaRPr lang="en-US" dirty="0"/>
          </a:p>
        </p:txBody>
      </p:sp>
      <p:cxnSp>
        <p:nvCxnSpPr>
          <p:cNvPr id="6" name="Straight Arrow Connector 5"/>
          <p:cNvCxnSpPr/>
          <p:nvPr/>
        </p:nvCxnSpPr>
        <p:spPr bwMode="auto">
          <a:xfrm>
            <a:off x="169334" y="2286000"/>
            <a:ext cx="1286933" cy="304800"/>
          </a:xfrm>
          <a:prstGeom prst="straightConnector1">
            <a:avLst/>
          </a:prstGeom>
          <a:solidFill>
            <a:schemeClr val="accent1"/>
          </a:solidFill>
          <a:ln w="28575" cap="sq" cmpd="sng" algn="ctr">
            <a:solidFill>
              <a:srgbClr val="FF0000"/>
            </a:solidFill>
            <a:prstDash val="solid"/>
            <a:round/>
            <a:headEnd type="none" w="sm" len="sm"/>
            <a:tailEnd type="arrow"/>
          </a:ln>
          <a:effectLst/>
        </p:spPr>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13 Odontoid Lag Screw"/>
          <p:cNvPicPr>
            <a:picLocks noChangeAspect="1" noChangeArrowheads="1"/>
          </p:cNvPicPr>
          <p:nvPr/>
        </p:nvPicPr>
        <p:blipFill>
          <a:blip r:embed="rId3" cstate="print"/>
          <a:srcRect l="16783" r="16783"/>
          <a:stretch>
            <a:fillRect/>
          </a:stretch>
        </p:blipFill>
        <p:spPr bwMode="auto">
          <a:xfrm>
            <a:off x="2170654" y="685801"/>
            <a:ext cx="4772012" cy="5867399"/>
          </a:xfrm>
          <a:prstGeom prst="rect">
            <a:avLst/>
          </a:prstGeom>
          <a:noFill/>
          <a:ln w="19050">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228600"/>
            <a:ext cx="8669867" cy="911225"/>
          </a:xfrm>
        </p:spPr>
        <p:txBody>
          <a:bodyPr/>
          <a:lstStyle/>
          <a:p>
            <a:pPr algn="ctr"/>
            <a:r>
              <a:rPr lang="en-US" dirty="0" smtClean="0"/>
              <a:t>Cervical </a:t>
            </a:r>
            <a:r>
              <a:rPr lang="en-US" dirty="0" err="1" smtClean="0"/>
              <a:t>Orthosis</a:t>
            </a:r>
            <a:r>
              <a:rPr lang="en-US" dirty="0" smtClean="0"/>
              <a:t/>
            </a:r>
            <a:br>
              <a:rPr lang="en-US" dirty="0" smtClean="0"/>
            </a:br>
            <a:r>
              <a:rPr lang="en-US" dirty="0" smtClean="0"/>
              <a:t> (orthopedic appliances)</a:t>
            </a:r>
            <a:endParaRPr lang="en-US" dirty="0"/>
          </a:p>
        </p:txBody>
      </p:sp>
      <p:sp>
        <p:nvSpPr>
          <p:cNvPr id="3" name="Content Placeholder 2"/>
          <p:cNvSpPr>
            <a:spLocks noGrp="1"/>
          </p:cNvSpPr>
          <p:nvPr>
            <p:ph idx="1"/>
          </p:nvPr>
        </p:nvSpPr>
        <p:spPr>
          <a:xfrm>
            <a:off x="2590800" y="1524000"/>
            <a:ext cx="3950964" cy="609600"/>
          </a:xfrm>
        </p:spPr>
        <p:txBody>
          <a:bodyPr/>
          <a:lstStyle/>
          <a:p>
            <a:pPr algn="ctr">
              <a:buNone/>
            </a:pPr>
            <a:r>
              <a:rPr lang="en-US" dirty="0" smtClean="0"/>
              <a:t>Is fracture stable?</a:t>
            </a:r>
            <a:endParaRPr lang="en-US" dirty="0"/>
          </a:p>
        </p:txBody>
      </p:sp>
      <p:pic>
        <p:nvPicPr>
          <p:cNvPr id="7170" name="Picture 2" descr="http://www.nationalbraceandsplint.com/assets/images/08147000.jpg"/>
          <p:cNvPicPr>
            <a:picLocks noChangeAspect="1" noChangeArrowheads="1"/>
          </p:cNvPicPr>
          <p:nvPr/>
        </p:nvPicPr>
        <p:blipFill rotWithShape="1">
          <a:blip r:embed="rId3" cstate="print"/>
          <a:srcRect l="3185" t="2866" r="3308" b="2554"/>
          <a:stretch/>
        </p:blipFill>
        <p:spPr bwMode="auto">
          <a:xfrm>
            <a:off x="199681" y="2460171"/>
            <a:ext cx="4447323" cy="4285012"/>
          </a:xfrm>
          <a:prstGeom prst="rect">
            <a:avLst/>
          </a:prstGeom>
          <a:noFill/>
        </p:spPr>
      </p:pic>
      <p:pic>
        <p:nvPicPr>
          <p:cNvPr id="7172" name="Picture 4" descr="http://spinalbrace.com/neckbraces/miamij.jpg"/>
          <p:cNvPicPr>
            <a:picLocks noChangeAspect="1" noChangeArrowheads="1"/>
          </p:cNvPicPr>
          <p:nvPr/>
        </p:nvPicPr>
        <p:blipFill rotWithShape="1">
          <a:blip r:embed="rId4" cstate="print"/>
          <a:srcRect l="1747" t="492" b="2553"/>
          <a:stretch/>
        </p:blipFill>
        <p:spPr bwMode="auto">
          <a:xfrm>
            <a:off x="4616862" y="2460171"/>
            <a:ext cx="4425538" cy="4285013"/>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Epidemiology</a:t>
            </a:r>
            <a:endParaRPr lang="en-US" dirty="0"/>
          </a:p>
        </p:txBody>
      </p:sp>
      <p:sp>
        <p:nvSpPr>
          <p:cNvPr id="3" name="Content Placeholder 2"/>
          <p:cNvSpPr>
            <a:spLocks noGrp="1"/>
          </p:cNvSpPr>
          <p:nvPr>
            <p:ph idx="1"/>
          </p:nvPr>
        </p:nvSpPr>
        <p:spPr>
          <a:xfrm>
            <a:off x="846669" y="1827213"/>
            <a:ext cx="7837311" cy="4114800"/>
          </a:xfrm>
        </p:spPr>
        <p:txBody>
          <a:bodyPr/>
          <a:lstStyle/>
          <a:p>
            <a:r>
              <a:rPr lang="en-US" dirty="0" smtClean="0"/>
              <a:t>Average American life span has increased by almost 30 years in the past century</a:t>
            </a:r>
          </a:p>
          <a:p>
            <a:pPr lvl="1"/>
            <a:r>
              <a:rPr lang="en-US" dirty="0" smtClean="0"/>
              <a:t>1900’s = 47 year old</a:t>
            </a:r>
          </a:p>
          <a:p>
            <a:pPr lvl="1"/>
            <a:r>
              <a:rPr lang="en-US" dirty="0" smtClean="0"/>
              <a:t>2000’s = 76 years old</a:t>
            </a:r>
          </a:p>
          <a:p>
            <a:r>
              <a:rPr lang="en-US" dirty="0" smtClean="0"/>
              <a:t>Percent US population over age 64:</a:t>
            </a:r>
          </a:p>
          <a:p>
            <a:pPr lvl="1"/>
            <a:r>
              <a:rPr lang="en-US" dirty="0" smtClean="0"/>
              <a:t>Currently = 12% </a:t>
            </a:r>
          </a:p>
          <a:p>
            <a:pPr lvl="1"/>
            <a:r>
              <a:rPr lang="en-US" dirty="0" smtClean="0"/>
              <a:t>By 2050 = &gt; 20% </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3788" cy="838200"/>
          </a:xfrm>
        </p:spPr>
        <p:txBody>
          <a:bodyPr/>
          <a:lstStyle/>
          <a:p>
            <a:pPr algn="ctr"/>
            <a:r>
              <a:rPr lang="en-US" b="1" dirty="0" smtClean="0"/>
              <a:t>Halo Vest</a:t>
            </a:r>
            <a:endParaRPr lang="en-US" b="1" dirty="0"/>
          </a:p>
        </p:txBody>
      </p:sp>
      <p:pic>
        <p:nvPicPr>
          <p:cNvPr id="4" name="Content Placeholder 3" descr="Halo vest.bmp"/>
          <p:cNvPicPr>
            <a:picLocks noGrp="1" noChangeAspect="1"/>
          </p:cNvPicPr>
          <p:nvPr>
            <p:ph idx="1"/>
          </p:nvPr>
        </p:nvPicPr>
        <p:blipFill>
          <a:blip r:embed="rId3" cstate="print"/>
          <a:stretch>
            <a:fillRect/>
          </a:stretch>
        </p:blipFill>
        <p:spPr>
          <a:xfrm>
            <a:off x="5029200" y="1263657"/>
            <a:ext cx="3115733" cy="5220957"/>
          </a:xfrm>
        </p:spPr>
      </p:pic>
      <p:sp>
        <p:nvSpPr>
          <p:cNvPr id="5" name="TextBox 4"/>
          <p:cNvSpPr txBox="1"/>
          <p:nvPr/>
        </p:nvSpPr>
        <p:spPr>
          <a:xfrm>
            <a:off x="304800" y="1600199"/>
            <a:ext cx="4343400" cy="4524315"/>
          </a:xfrm>
          <a:prstGeom prst="rect">
            <a:avLst/>
          </a:prstGeom>
          <a:noFill/>
        </p:spPr>
        <p:txBody>
          <a:bodyPr wrap="square" rtlCol="0">
            <a:spAutoFit/>
          </a:bodyPr>
          <a:lstStyle/>
          <a:p>
            <a:pPr marL="457200" indent="-457200">
              <a:buFont typeface="Arial" pitchFamily="34" charset="0"/>
              <a:buChar char="•"/>
            </a:pPr>
            <a:r>
              <a:rPr lang="en-US" sz="3200" dirty="0" smtClean="0">
                <a:latin typeface="Arial" pitchFamily="34" charset="0"/>
                <a:cs typeface="Arial" pitchFamily="34" charset="0"/>
              </a:rPr>
              <a:t>Designed to provide immobilization of cervical and upper thoracic spine</a:t>
            </a:r>
          </a:p>
          <a:p>
            <a:pPr marL="457200" indent="-457200">
              <a:buFont typeface="Arial" pitchFamily="34" charset="0"/>
              <a:buChar char="•"/>
            </a:pPr>
            <a:endParaRPr lang="en-US" sz="3200" dirty="0" smtClean="0">
              <a:latin typeface="Arial" pitchFamily="34" charset="0"/>
              <a:cs typeface="Arial" pitchFamily="34" charset="0"/>
            </a:endParaRPr>
          </a:p>
          <a:p>
            <a:pPr marL="457200" indent="-457200">
              <a:buFont typeface="Arial" pitchFamily="34" charset="0"/>
              <a:buChar char="•"/>
            </a:pPr>
            <a:r>
              <a:rPr lang="en-US" sz="3200" dirty="0" smtClean="0">
                <a:latin typeface="Arial" pitchFamily="34" charset="0"/>
                <a:cs typeface="Arial" pitchFamily="34" charset="0"/>
              </a:rPr>
              <a:t>Associated with increased complications and death in the elderly </a:t>
            </a:r>
            <a:endParaRPr lang="en-US" sz="3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8229600" cy="884238"/>
          </a:xfrm>
          <a:ln w="28575"/>
        </p:spPr>
        <p:txBody>
          <a:bodyPr/>
          <a:lstStyle/>
          <a:p>
            <a:pPr algn="ctr"/>
            <a:r>
              <a:rPr lang="en-US" b="1" dirty="0" smtClean="0"/>
              <a:t>Rib Fractures</a:t>
            </a:r>
            <a:endParaRPr lang="en-US" b="1" dirty="0"/>
          </a:p>
        </p:txBody>
      </p:sp>
      <p:sp>
        <p:nvSpPr>
          <p:cNvPr id="10" name="Text Placeholder 9"/>
          <p:cNvSpPr>
            <a:spLocks noGrp="1"/>
          </p:cNvSpPr>
          <p:nvPr>
            <p:ph type="body" idx="1"/>
          </p:nvPr>
        </p:nvSpPr>
        <p:spPr>
          <a:xfrm>
            <a:off x="169333" y="1447800"/>
            <a:ext cx="4334933" cy="5257800"/>
          </a:xfrm>
        </p:spPr>
        <p:txBody>
          <a:bodyPr/>
          <a:lstStyle/>
          <a:p>
            <a:pPr marL="342900" indent="-342900">
              <a:buFont typeface="Arial" pitchFamily="34" charset="0"/>
              <a:buChar char="•"/>
            </a:pPr>
            <a:r>
              <a:rPr lang="en-US" sz="2800" b="0" dirty="0" smtClean="0"/>
              <a:t>Most common injury in elderly blunt chest trauma</a:t>
            </a:r>
          </a:p>
          <a:p>
            <a:pPr marL="342900" indent="-342900">
              <a:buFont typeface="Arial" pitchFamily="34" charset="0"/>
              <a:buChar char="•"/>
            </a:pPr>
            <a:r>
              <a:rPr lang="en-US" sz="2800" b="0" dirty="0" smtClean="0"/>
              <a:t>Each additional rib fracture increases the odds:</a:t>
            </a:r>
          </a:p>
          <a:p>
            <a:pPr marL="800100" lvl="1" indent="-342900">
              <a:buFont typeface="Arial" pitchFamily="34" charset="0"/>
              <a:buChar char="•"/>
            </a:pPr>
            <a:r>
              <a:rPr lang="en-US" sz="2800" b="0" dirty="0" smtClean="0"/>
              <a:t>Pneumonia by 27% </a:t>
            </a:r>
          </a:p>
          <a:p>
            <a:pPr marL="800100" lvl="1" indent="-342900">
              <a:buFont typeface="Arial" pitchFamily="34" charset="0"/>
              <a:buChar char="•"/>
            </a:pPr>
            <a:r>
              <a:rPr lang="en-US" sz="2800" b="0" dirty="0" smtClean="0"/>
              <a:t>Dying by 19%</a:t>
            </a:r>
          </a:p>
          <a:p>
            <a:pPr marL="342900" indent="-342900">
              <a:buFont typeface="Arial" pitchFamily="34" charset="0"/>
              <a:buChar char="•"/>
            </a:pPr>
            <a:r>
              <a:rPr lang="en-US" sz="2800" b="0" dirty="0" smtClean="0"/>
              <a:t>Increased ventilator days</a:t>
            </a:r>
          </a:p>
          <a:p>
            <a:pPr marL="342900" indent="-342900">
              <a:buFont typeface="Arial" pitchFamily="34" charset="0"/>
              <a:buChar char="•"/>
            </a:pPr>
            <a:r>
              <a:rPr lang="en-US" sz="2800" b="0" dirty="0" smtClean="0"/>
              <a:t>Increased ICU days</a:t>
            </a:r>
            <a:endParaRPr lang="en-US" b="0" dirty="0" smtClean="0"/>
          </a:p>
        </p:txBody>
      </p:sp>
      <p:pic>
        <p:nvPicPr>
          <p:cNvPr id="9" name="Picture 5"/>
          <p:cNvPicPr>
            <a:picLocks noGrp="1" noChangeAspect="1" noChangeArrowheads="1"/>
          </p:cNvPicPr>
          <p:nvPr>
            <p:ph sz="half" idx="2"/>
          </p:nvPr>
        </p:nvPicPr>
        <p:blipFill>
          <a:blip r:embed="rId3" cstate="print"/>
          <a:stretch>
            <a:fillRect/>
          </a:stretch>
        </p:blipFill>
        <p:spPr bwMode="auto">
          <a:xfrm>
            <a:off x="4639733" y="1524000"/>
            <a:ext cx="4504267" cy="5334000"/>
          </a:xfrm>
          <a:prstGeom prst="rect">
            <a:avLst/>
          </a:prstGeom>
          <a:noFill/>
          <a:ln w="9525">
            <a:noFill/>
            <a:miter lim="800000"/>
            <a:headEnd/>
            <a:tailEnd/>
          </a:ln>
          <a:effectLst/>
        </p:spPr>
      </p:pic>
      <p:cxnSp>
        <p:nvCxnSpPr>
          <p:cNvPr id="11" name="Straight Arrow Connector 10"/>
          <p:cNvCxnSpPr/>
          <p:nvPr/>
        </p:nvCxnSpPr>
        <p:spPr bwMode="auto">
          <a:xfrm flipV="1">
            <a:off x="4842933" y="5410200"/>
            <a:ext cx="745067" cy="76200"/>
          </a:xfrm>
          <a:prstGeom prst="straightConnector1">
            <a:avLst/>
          </a:prstGeom>
          <a:solidFill>
            <a:schemeClr val="accent1"/>
          </a:solidFill>
          <a:ln w="28575" cap="sq" cmpd="sng" algn="ctr">
            <a:solidFill>
              <a:srgbClr val="FF0000"/>
            </a:solidFill>
            <a:prstDash val="solid"/>
            <a:round/>
            <a:headEnd type="none" w="sm" len="sm"/>
            <a:tailEnd type="arrow"/>
          </a:ln>
          <a:effectLst/>
        </p:spPr>
      </p:cxnSp>
      <p:cxnSp>
        <p:nvCxnSpPr>
          <p:cNvPr id="12" name="Straight Arrow Connector 11"/>
          <p:cNvCxnSpPr/>
          <p:nvPr/>
        </p:nvCxnSpPr>
        <p:spPr bwMode="auto">
          <a:xfrm>
            <a:off x="5452534" y="1828800"/>
            <a:ext cx="270933" cy="1143000"/>
          </a:xfrm>
          <a:prstGeom prst="straightConnector1">
            <a:avLst/>
          </a:prstGeom>
          <a:solidFill>
            <a:schemeClr val="accent1"/>
          </a:solidFill>
          <a:ln w="19050" cap="sq" cmpd="sng" algn="ctr">
            <a:solidFill>
              <a:srgbClr val="FF0000"/>
            </a:solidFill>
            <a:prstDash val="solid"/>
            <a:round/>
            <a:headEnd type="none" w="sm" len="sm"/>
            <a:tailEnd type="arrow"/>
          </a:ln>
          <a:effectLst/>
        </p:spPr>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algn="ctr"/>
            <a:r>
              <a:rPr lang="en-US" dirty="0"/>
              <a:t>Intervention for Isolated Rib Fractures</a:t>
            </a:r>
          </a:p>
        </p:txBody>
      </p:sp>
      <p:sp>
        <p:nvSpPr>
          <p:cNvPr id="179203" name="Rectangle 3"/>
          <p:cNvSpPr>
            <a:spLocks noGrp="1" noChangeArrowheads="1"/>
          </p:cNvSpPr>
          <p:nvPr>
            <p:ph type="body" idx="4294967295"/>
          </p:nvPr>
        </p:nvSpPr>
        <p:spPr>
          <a:xfrm>
            <a:off x="3276600" y="1600200"/>
            <a:ext cx="6265333" cy="5105400"/>
          </a:xfrm>
        </p:spPr>
        <p:txBody>
          <a:bodyPr/>
          <a:lstStyle/>
          <a:p>
            <a:pPr lvl="1">
              <a:buNone/>
            </a:pPr>
            <a:r>
              <a:rPr lang="en-US" b="1" dirty="0" smtClean="0">
                <a:solidFill>
                  <a:schemeClr val="tx1"/>
                </a:solidFill>
              </a:rPr>
              <a:t>In nonelderly patient</a:t>
            </a:r>
            <a:endParaRPr lang="en-US" b="1" dirty="0">
              <a:solidFill>
                <a:schemeClr val="tx1"/>
              </a:solidFill>
            </a:endParaRPr>
          </a:p>
          <a:p>
            <a:pPr lvl="1"/>
            <a:r>
              <a:rPr lang="en-US" dirty="0">
                <a:solidFill>
                  <a:schemeClr val="tx1"/>
                </a:solidFill>
              </a:rPr>
              <a:t>Isolated rib fx with minor </a:t>
            </a:r>
            <a:r>
              <a:rPr lang="en-US" dirty="0" smtClean="0">
                <a:solidFill>
                  <a:schemeClr val="tx1"/>
                </a:solidFill>
              </a:rPr>
              <a:t>mechanism-discharge</a:t>
            </a:r>
            <a:endParaRPr lang="en-US" dirty="0">
              <a:solidFill>
                <a:schemeClr val="tx1"/>
              </a:solidFill>
            </a:endParaRPr>
          </a:p>
          <a:p>
            <a:pPr lvl="1"/>
            <a:r>
              <a:rPr lang="en-US" dirty="0" smtClean="0">
                <a:solidFill>
                  <a:schemeClr val="tx1"/>
                </a:solidFill>
              </a:rPr>
              <a:t>Isolated </a:t>
            </a:r>
            <a:r>
              <a:rPr lang="en-US" dirty="0">
                <a:solidFill>
                  <a:schemeClr val="tx1"/>
                </a:solidFill>
              </a:rPr>
              <a:t>rib fx with major </a:t>
            </a:r>
            <a:r>
              <a:rPr lang="en-US" dirty="0" smtClean="0">
                <a:solidFill>
                  <a:schemeClr val="tx1"/>
                </a:solidFill>
              </a:rPr>
              <a:t>mechanism-observe</a:t>
            </a:r>
            <a:endParaRPr lang="en-US" dirty="0">
              <a:solidFill>
                <a:schemeClr val="tx1"/>
              </a:solidFill>
            </a:endParaRPr>
          </a:p>
          <a:p>
            <a:pPr lvl="1">
              <a:buNone/>
            </a:pPr>
            <a:r>
              <a:rPr lang="en-US" b="1" dirty="0" smtClean="0">
                <a:solidFill>
                  <a:schemeClr val="tx1"/>
                </a:solidFill>
              </a:rPr>
              <a:t>Isolated </a:t>
            </a:r>
            <a:r>
              <a:rPr lang="en-US" b="1" dirty="0">
                <a:solidFill>
                  <a:schemeClr val="tx1"/>
                </a:solidFill>
              </a:rPr>
              <a:t>rib fx in elderly</a:t>
            </a:r>
          </a:p>
          <a:p>
            <a:pPr lvl="1"/>
            <a:r>
              <a:rPr lang="en-US" dirty="0" smtClean="0">
                <a:solidFill>
                  <a:schemeClr val="tx1"/>
                </a:solidFill>
              </a:rPr>
              <a:t>Trauma consultation</a:t>
            </a:r>
          </a:p>
          <a:p>
            <a:pPr lvl="1"/>
            <a:r>
              <a:rPr lang="en-US" dirty="0" smtClean="0">
                <a:solidFill>
                  <a:schemeClr val="tx1"/>
                </a:solidFill>
              </a:rPr>
              <a:t>Observe </a:t>
            </a:r>
            <a:r>
              <a:rPr lang="en-US" dirty="0">
                <a:solidFill>
                  <a:schemeClr val="tx1"/>
                </a:solidFill>
              </a:rPr>
              <a:t>or </a:t>
            </a:r>
            <a:r>
              <a:rPr lang="en-US" dirty="0" smtClean="0">
                <a:solidFill>
                  <a:schemeClr val="tx1"/>
                </a:solidFill>
              </a:rPr>
              <a:t>admit</a:t>
            </a:r>
          </a:p>
          <a:p>
            <a:pPr lvl="1"/>
            <a:r>
              <a:rPr lang="en-US" dirty="0" smtClean="0">
                <a:solidFill>
                  <a:schemeClr val="tx1"/>
                </a:solidFill>
              </a:rPr>
              <a:t>Pain </a:t>
            </a:r>
            <a:r>
              <a:rPr lang="en-US" dirty="0">
                <a:solidFill>
                  <a:schemeClr val="tx1"/>
                </a:solidFill>
              </a:rPr>
              <a:t>control</a:t>
            </a:r>
          </a:p>
          <a:p>
            <a:pPr lvl="1"/>
            <a:r>
              <a:rPr lang="en-US" dirty="0" smtClean="0">
                <a:solidFill>
                  <a:schemeClr val="tx1"/>
                </a:solidFill>
              </a:rPr>
              <a:t>Incentive spirometry</a:t>
            </a:r>
            <a:endParaRPr lang="en-US" dirty="0">
              <a:solidFill>
                <a:schemeClr val="tx1"/>
              </a:solidFill>
            </a:endParaRPr>
          </a:p>
        </p:txBody>
      </p:sp>
      <p:pic>
        <p:nvPicPr>
          <p:cNvPr id="35842" name="Picture 2" descr="http://upload.wikimedia.org/wikipedia/commons/thumb/3/32/Incentive_spirometer.jpg/220px-Incentive_spirometer.jpg"/>
          <p:cNvPicPr>
            <a:picLocks noChangeAspect="1" noChangeArrowheads="1"/>
          </p:cNvPicPr>
          <p:nvPr/>
        </p:nvPicPr>
        <p:blipFill>
          <a:blip r:embed="rId3" cstate="print"/>
          <a:srcRect/>
          <a:stretch>
            <a:fillRect/>
          </a:stretch>
        </p:blipFill>
        <p:spPr bwMode="auto">
          <a:xfrm>
            <a:off x="237066" y="1614055"/>
            <a:ext cx="3268134" cy="48768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685800"/>
          </a:xfrm>
        </p:spPr>
        <p:txBody>
          <a:bodyPr/>
          <a:lstStyle/>
          <a:p>
            <a:pPr algn="ctr"/>
            <a:r>
              <a:rPr lang="en-US" dirty="0" smtClean="0"/>
              <a:t>Guidelines for Acute Pain Management</a:t>
            </a:r>
            <a:endParaRPr lang="en-US" dirty="0"/>
          </a:p>
        </p:txBody>
      </p:sp>
      <p:sp>
        <p:nvSpPr>
          <p:cNvPr id="3" name="Content Placeholder 2"/>
          <p:cNvSpPr>
            <a:spLocks noGrp="1"/>
          </p:cNvSpPr>
          <p:nvPr>
            <p:ph idx="1"/>
          </p:nvPr>
        </p:nvSpPr>
        <p:spPr>
          <a:xfrm>
            <a:off x="304800" y="1600200"/>
            <a:ext cx="8534400" cy="5181600"/>
          </a:xfrm>
        </p:spPr>
        <p:txBody>
          <a:bodyPr/>
          <a:lstStyle/>
          <a:p>
            <a:r>
              <a:rPr lang="en-US" dirty="0" smtClean="0"/>
              <a:t>Thorough assessment of pain</a:t>
            </a:r>
          </a:p>
          <a:p>
            <a:pPr lvl="1"/>
            <a:r>
              <a:rPr lang="en-US" dirty="0" smtClean="0"/>
              <a:t>History and Physical</a:t>
            </a:r>
          </a:p>
          <a:p>
            <a:pPr lvl="1"/>
            <a:r>
              <a:rPr lang="en-US" dirty="0" smtClean="0"/>
              <a:t>Self report using appropriate scale for individual</a:t>
            </a:r>
          </a:p>
          <a:p>
            <a:r>
              <a:rPr lang="en-US" dirty="0" smtClean="0"/>
              <a:t>Schedule:</a:t>
            </a:r>
          </a:p>
          <a:p>
            <a:pPr lvl="1"/>
            <a:r>
              <a:rPr lang="en-US" dirty="0" smtClean="0"/>
              <a:t>Opioid &amp; NSAID’s pain meds around the clock </a:t>
            </a:r>
          </a:p>
          <a:p>
            <a:r>
              <a:rPr lang="en-US" dirty="0" smtClean="0"/>
              <a:t>Select least invasive and safest route</a:t>
            </a:r>
          </a:p>
          <a:p>
            <a:r>
              <a:rPr lang="en-US" dirty="0" smtClean="0"/>
              <a:t>Multi-modality therapy now the norm</a:t>
            </a:r>
          </a:p>
          <a:p>
            <a:pPr lvl="1"/>
            <a:r>
              <a:rPr lang="en-US" dirty="0" smtClean="0"/>
              <a:t>Options: PCA, epidural, &amp; peripheral nerve block </a:t>
            </a:r>
          </a:p>
          <a:p>
            <a:pPr lvl="1"/>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313788" cy="762000"/>
          </a:xfrm>
        </p:spPr>
        <p:txBody>
          <a:bodyPr/>
          <a:lstStyle/>
          <a:p>
            <a:pPr algn="ctr"/>
            <a:r>
              <a:rPr lang="en-US" dirty="0" smtClean="0"/>
              <a:t>Pain Management</a:t>
            </a:r>
            <a:endParaRPr lang="en-US" dirty="0"/>
          </a:p>
        </p:txBody>
      </p:sp>
      <p:sp>
        <p:nvSpPr>
          <p:cNvPr id="3" name="Content Placeholder 2"/>
          <p:cNvSpPr>
            <a:spLocks noGrp="1"/>
          </p:cNvSpPr>
          <p:nvPr>
            <p:ph sz="half" idx="1"/>
          </p:nvPr>
        </p:nvSpPr>
        <p:spPr>
          <a:xfrm>
            <a:off x="304800" y="1447800"/>
            <a:ext cx="4199467" cy="4800600"/>
          </a:xfrm>
        </p:spPr>
        <p:txBody>
          <a:bodyPr/>
          <a:lstStyle/>
          <a:p>
            <a:pPr>
              <a:buNone/>
            </a:pPr>
            <a:r>
              <a:rPr lang="en-US" b="1" dirty="0" smtClean="0"/>
              <a:t>Opioids </a:t>
            </a:r>
          </a:p>
          <a:p>
            <a:r>
              <a:rPr lang="en-US" dirty="0" smtClean="0"/>
              <a:t>Multiple Side Effects:</a:t>
            </a:r>
          </a:p>
          <a:p>
            <a:pPr lvl="1"/>
            <a:r>
              <a:rPr lang="en-US" dirty="0" smtClean="0"/>
              <a:t>Respiratory Depression</a:t>
            </a:r>
          </a:p>
          <a:p>
            <a:pPr lvl="1"/>
            <a:r>
              <a:rPr lang="en-US" dirty="0" smtClean="0"/>
              <a:t>Delirium</a:t>
            </a:r>
          </a:p>
          <a:p>
            <a:pPr lvl="1"/>
            <a:r>
              <a:rPr lang="en-US" dirty="0" smtClean="0"/>
              <a:t>Constipation</a:t>
            </a:r>
          </a:p>
          <a:p>
            <a:r>
              <a:rPr lang="en-US" sz="2800" dirty="0" smtClean="0"/>
              <a:t>Avoid use of:</a:t>
            </a:r>
          </a:p>
          <a:p>
            <a:pPr lvl="1"/>
            <a:r>
              <a:rPr lang="en-US" sz="2400" dirty="0" smtClean="0"/>
              <a:t>Methadone</a:t>
            </a:r>
          </a:p>
          <a:p>
            <a:pPr lvl="1"/>
            <a:r>
              <a:rPr lang="en-US" sz="2400" dirty="0" smtClean="0"/>
              <a:t>Propoxyphene</a:t>
            </a:r>
          </a:p>
          <a:p>
            <a:pPr lvl="1"/>
            <a:r>
              <a:rPr lang="en-US" sz="2400" dirty="0" smtClean="0"/>
              <a:t>Meperidine </a:t>
            </a:r>
          </a:p>
          <a:p>
            <a:pPr lvl="1"/>
            <a:r>
              <a:rPr lang="en-US" sz="2400" dirty="0" smtClean="0"/>
              <a:t>Due to toxicity of  metabolites</a:t>
            </a:r>
          </a:p>
          <a:p>
            <a:pPr lvl="1"/>
            <a:endParaRPr lang="en-US" dirty="0" smtClean="0"/>
          </a:p>
          <a:p>
            <a:pPr lvl="1"/>
            <a:endParaRPr lang="en-US" dirty="0" smtClean="0"/>
          </a:p>
          <a:p>
            <a:pPr lvl="1"/>
            <a:endParaRPr lang="en-US" dirty="0"/>
          </a:p>
        </p:txBody>
      </p:sp>
      <p:sp>
        <p:nvSpPr>
          <p:cNvPr id="5" name="Content Placeholder 4"/>
          <p:cNvSpPr>
            <a:spLocks noGrp="1"/>
          </p:cNvSpPr>
          <p:nvPr>
            <p:ph sz="half" idx="2"/>
          </p:nvPr>
        </p:nvSpPr>
        <p:spPr>
          <a:xfrm>
            <a:off x="4504266" y="1449387"/>
            <a:ext cx="4402667" cy="4722813"/>
          </a:xfrm>
        </p:spPr>
        <p:txBody>
          <a:bodyPr/>
          <a:lstStyle/>
          <a:p>
            <a:pPr>
              <a:buNone/>
            </a:pPr>
            <a:r>
              <a:rPr lang="en-US" sz="2000" b="1" dirty="0" smtClean="0"/>
              <a:t>Non Steroidal Anti-Inflammatory </a:t>
            </a:r>
          </a:p>
          <a:p>
            <a:pPr>
              <a:buNone/>
            </a:pPr>
            <a:r>
              <a:rPr lang="en-US" sz="2000" b="1" dirty="0" smtClean="0"/>
              <a:t>Drugs (NSAIDs):</a:t>
            </a:r>
          </a:p>
          <a:p>
            <a:r>
              <a:rPr lang="en-US" sz="2000" dirty="0" smtClean="0">
                <a:solidFill>
                  <a:srgbClr val="FF0000"/>
                </a:solidFill>
              </a:rPr>
              <a:t>Ibuprofen</a:t>
            </a:r>
            <a:r>
              <a:rPr lang="en-US" sz="2000" dirty="0" smtClean="0"/>
              <a:t> 800mg IV q6 hrs   or </a:t>
            </a:r>
          </a:p>
          <a:p>
            <a:r>
              <a:rPr lang="en-US" sz="2000" dirty="0" smtClean="0">
                <a:solidFill>
                  <a:srgbClr val="FF0000"/>
                </a:solidFill>
              </a:rPr>
              <a:t>Toradol </a:t>
            </a:r>
            <a:r>
              <a:rPr lang="en-US" sz="2000" dirty="0" smtClean="0"/>
              <a:t>15mg IV q6 hrs</a:t>
            </a:r>
          </a:p>
          <a:p>
            <a:pPr marL="463550" lvl="1" indent="-463550">
              <a:buClr>
                <a:schemeClr val="tx2"/>
              </a:buClr>
            </a:pPr>
            <a:r>
              <a:rPr lang="en-US" sz="2000" dirty="0" smtClean="0"/>
              <a:t>Limit IV-NSAID therapy to &lt; 5 days</a:t>
            </a:r>
          </a:p>
          <a:p>
            <a:pPr>
              <a:buNone/>
            </a:pPr>
            <a:endParaRPr lang="en-US" sz="2000" dirty="0" smtClean="0"/>
          </a:p>
          <a:p>
            <a:pPr marL="0" indent="0">
              <a:buNone/>
            </a:pPr>
            <a:r>
              <a:rPr lang="en-US" sz="2000" b="1" dirty="0" smtClean="0"/>
              <a:t>Contraindications to NSAID’s:</a:t>
            </a:r>
          </a:p>
          <a:p>
            <a:pPr lvl="1"/>
            <a:r>
              <a:rPr lang="en-US" sz="2000" dirty="0" smtClean="0"/>
              <a:t>Allergy to aspirin or any NSAID</a:t>
            </a:r>
          </a:p>
          <a:p>
            <a:pPr lvl="1"/>
            <a:r>
              <a:rPr lang="en-US" sz="2000" dirty="0" smtClean="0"/>
              <a:t>Asthma, Urticaria, Allergic reaction</a:t>
            </a:r>
          </a:p>
          <a:p>
            <a:pPr lvl="1"/>
            <a:r>
              <a:rPr lang="en-US" sz="2000" dirty="0" smtClean="0"/>
              <a:t>On anticoagulants</a:t>
            </a:r>
          </a:p>
          <a:p>
            <a:pPr lvl="1"/>
            <a:r>
              <a:rPr lang="en-US" sz="2000" dirty="0" smtClean="0"/>
              <a:t>Peptic ulcer disease</a:t>
            </a:r>
          </a:p>
          <a:p>
            <a:pPr>
              <a:buNone/>
            </a:pPr>
            <a:r>
              <a:rPr lang="en-US" sz="2000" dirty="0" smtClean="0"/>
              <a:t>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2" y="304801"/>
            <a:ext cx="8263467" cy="758825"/>
          </a:xfrm>
        </p:spPr>
        <p:txBody>
          <a:bodyPr/>
          <a:lstStyle/>
          <a:p>
            <a:pPr algn="ctr"/>
            <a:r>
              <a:rPr lang="en-US" b="1" dirty="0" smtClean="0"/>
              <a:t>Patient Controlled Anesthesia (PCA) </a:t>
            </a:r>
            <a:endParaRPr lang="en-US" b="1" dirty="0"/>
          </a:p>
        </p:txBody>
      </p:sp>
      <p:sp>
        <p:nvSpPr>
          <p:cNvPr id="3" name="Content Placeholder 2"/>
          <p:cNvSpPr>
            <a:spLocks noGrp="1"/>
          </p:cNvSpPr>
          <p:nvPr>
            <p:ph sz="half" idx="1"/>
          </p:nvPr>
        </p:nvSpPr>
        <p:spPr>
          <a:xfrm>
            <a:off x="237066" y="1600200"/>
            <a:ext cx="4809067" cy="4343400"/>
          </a:xfrm>
        </p:spPr>
        <p:txBody>
          <a:bodyPr/>
          <a:lstStyle/>
          <a:p>
            <a:r>
              <a:rPr lang="en-US" sz="3200" dirty="0" smtClean="0"/>
              <a:t>Recent studies indicate that PCA use impart a significant survival advantage in elderly patients with blunt chest trauma</a:t>
            </a:r>
          </a:p>
          <a:p>
            <a:r>
              <a:rPr lang="en-US" sz="3200" dirty="0" smtClean="0"/>
              <a:t>Should be instituted at the time of admission</a:t>
            </a:r>
          </a:p>
          <a:p>
            <a:endParaRPr lang="en-US" dirty="0"/>
          </a:p>
        </p:txBody>
      </p:sp>
      <p:pic>
        <p:nvPicPr>
          <p:cNvPr id="181250" name="Picture 2" descr="http://webmm.ahrq.gov/media/cases/images/case103_fig01.jpg"/>
          <p:cNvPicPr>
            <a:picLocks noChangeAspect="1" noChangeArrowheads="1"/>
          </p:cNvPicPr>
          <p:nvPr/>
        </p:nvPicPr>
        <p:blipFill>
          <a:blip r:embed="rId3" cstate="print"/>
          <a:srcRect/>
          <a:stretch>
            <a:fillRect/>
          </a:stretch>
        </p:blipFill>
        <p:spPr bwMode="auto">
          <a:xfrm>
            <a:off x="5113867" y="1600200"/>
            <a:ext cx="3873326" cy="5257800"/>
          </a:xfrm>
          <a:prstGeom prst="rect">
            <a:avLst/>
          </a:prstGeom>
          <a:noFill/>
          <a:ln w="19050">
            <a:solidFill>
              <a:schemeClr val="tx1"/>
            </a:solidFill>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298267" cy="1143000"/>
          </a:xfrm>
        </p:spPr>
        <p:txBody>
          <a:bodyPr/>
          <a:lstStyle/>
          <a:p>
            <a:pPr algn="ctr"/>
            <a:r>
              <a:rPr lang="en-US" b="1" dirty="0" smtClean="0"/>
              <a:t>Epidural Analgesia </a:t>
            </a:r>
            <a:r>
              <a:rPr lang="en-US" sz="4000" b="1" dirty="0" smtClean="0"/>
              <a:t/>
            </a:r>
            <a:br>
              <a:rPr lang="en-US" sz="4000" b="1" dirty="0" smtClean="0"/>
            </a:br>
            <a:r>
              <a:rPr lang="en-US" sz="2800" dirty="0" smtClean="0"/>
              <a:t>EAST Guidelines</a:t>
            </a:r>
            <a:endParaRPr lang="en-US" dirty="0"/>
          </a:p>
        </p:txBody>
      </p:sp>
      <p:sp>
        <p:nvSpPr>
          <p:cNvPr id="3" name="Content Placeholder 2"/>
          <p:cNvSpPr>
            <a:spLocks noGrp="1"/>
          </p:cNvSpPr>
          <p:nvPr>
            <p:ph sz="half" idx="2"/>
          </p:nvPr>
        </p:nvSpPr>
        <p:spPr>
          <a:xfrm>
            <a:off x="237067" y="1600200"/>
            <a:ext cx="4064000" cy="3646488"/>
          </a:xfrm>
        </p:spPr>
        <p:txBody>
          <a:bodyPr/>
          <a:lstStyle/>
          <a:p>
            <a:pPr>
              <a:buNone/>
            </a:pPr>
            <a:r>
              <a:rPr lang="en-US" b="1" dirty="0"/>
              <a:t>Level I Evidence</a:t>
            </a:r>
          </a:p>
          <a:p>
            <a:pPr>
              <a:buNone/>
            </a:pPr>
            <a:r>
              <a:rPr lang="en-US" dirty="0" smtClean="0"/>
              <a:t>1. Epidural analgesia:</a:t>
            </a:r>
          </a:p>
          <a:p>
            <a:pPr lvl="1"/>
            <a:r>
              <a:rPr lang="en-US" sz="2400" dirty="0" smtClean="0"/>
              <a:t>Optimal modality for blunt chest wall injury </a:t>
            </a:r>
          </a:p>
          <a:p>
            <a:pPr lvl="1"/>
            <a:endParaRPr lang="en-US" sz="2400" dirty="0" smtClean="0"/>
          </a:p>
          <a:p>
            <a:pPr lvl="1"/>
            <a:r>
              <a:rPr lang="en-US" sz="2400" dirty="0" smtClean="0"/>
              <a:t>Preferred for severe blunt thoracic trauma</a:t>
            </a:r>
          </a:p>
        </p:txBody>
      </p:sp>
      <p:sp>
        <p:nvSpPr>
          <p:cNvPr id="6" name="Content Placeholder 5"/>
          <p:cNvSpPr>
            <a:spLocks noGrp="1"/>
          </p:cNvSpPr>
          <p:nvPr>
            <p:ph sz="quarter" idx="4"/>
          </p:nvPr>
        </p:nvSpPr>
        <p:spPr>
          <a:xfrm>
            <a:off x="4436533" y="1600200"/>
            <a:ext cx="4470400" cy="4495800"/>
          </a:xfrm>
        </p:spPr>
        <p:txBody>
          <a:bodyPr/>
          <a:lstStyle/>
          <a:p>
            <a:pPr>
              <a:buNone/>
            </a:pPr>
            <a:r>
              <a:rPr lang="en-US" b="1" dirty="0"/>
              <a:t>Level II Evidence</a:t>
            </a:r>
          </a:p>
          <a:p>
            <a:pPr>
              <a:buNone/>
            </a:pPr>
            <a:r>
              <a:rPr lang="en-US" dirty="0" smtClean="0"/>
              <a:t>1. Use Epidural analgesia: </a:t>
            </a:r>
          </a:p>
          <a:p>
            <a:pPr>
              <a:buNone/>
            </a:pPr>
            <a:r>
              <a:rPr lang="en-US" dirty="0" smtClean="0"/>
              <a:t>    Age </a:t>
            </a:r>
            <a:r>
              <a:rPr lang="en-US" u="sng" dirty="0" smtClean="0"/>
              <a:t>&gt;</a:t>
            </a:r>
            <a:r>
              <a:rPr lang="en-US" dirty="0" smtClean="0"/>
              <a:t> 65 with </a:t>
            </a:r>
            <a:r>
              <a:rPr lang="en-US" u="sng" dirty="0" smtClean="0"/>
              <a:t>&gt;</a:t>
            </a:r>
            <a:r>
              <a:rPr lang="en-US" dirty="0" smtClean="0"/>
              <a:t> 4 rib fxs</a:t>
            </a:r>
          </a:p>
          <a:p>
            <a:pPr>
              <a:buNone/>
            </a:pPr>
            <a:r>
              <a:rPr lang="en-US" dirty="0" smtClean="0"/>
              <a:t>    Unless contraindicated</a:t>
            </a:r>
          </a:p>
          <a:p>
            <a:pPr>
              <a:buNone/>
            </a:pPr>
            <a:endParaRPr lang="en-US" dirty="0" smtClean="0"/>
          </a:p>
          <a:p>
            <a:pPr>
              <a:buNone/>
            </a:pPr>
            <a:r>
              <a:rPr lang="en-US" dirty="0" smtClean="0"/>
              <a:t>2. Consider epidural analgesia:               </a:t>
            </a:r>
          </a:p>
          <a:p>
            <a:pPr>
              <a:buNone/>
            </a:pPr>
            <a:r>
              <a:rPr lang="en-US" dirty="0" smtClean="0"/>
              <a:t>    Ages </a:t>
            </a:r>
            <a:r>
              <a:rPr lang="en-US" u="sng" dirty="0" smtClean="0"/>
              <a:t>&lt;</a:t>
            </a:r>
            <a:r>
              <a:rPr lang="en-US" dirty="0" smtClean="0"/>
              <a:t> 65 with &gt; 4 rib fxs</a:t>
            </a:r>
          </a:p>
          <a:p>
            <a:pPr>
              <a:buNone/>
            </a:pPr>
            <a:r>
              <a:rPr lang="en-US" dirty="0" smtClean="0"/>
              <a:t>                         or </a:t>
            </a:r>
          </a:p>
          <a:p>
            <a:pPr>
              <a:buNone/>
            </a:pPr>
            <a:r>
              <a:rPr lang="en-US" dirty="0" smtClean="0"/>
              <a:t>    Ages </a:t>
            </a:r>
            <a:r>
              <a:rPr lang="en-US" u="sng" dirty="0" smtClean="0"/>
              <a:t>&gt;</a:t>
            </a:r>
            <a:r>
              <a:rPr lang="en-US" dirty="0" smtClean="0"/>
              <a:t> 65 with lesser injury</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5"/>
            <a:ext cx="7313788" cy="758825"/>
          </a:xfrm>
        </p:spPr>
        <p:txBody>
          <a:bodyPr/>
          <a:lstStyle/>
          <a:p>
            <a:pPr algn="ctr"/>
            <a:r>
              <a:rPr lang="en-US" b="1" dirty="0" smtClean="0"/>
              <a:t>Continuous Peripheral Nerve Block</a:t>
            </a:r>
            <a:endParaRPr lang="en-US" b="1" dirty="0"/>
          </a:p>
        </p:txBody>
      </p:sp>
      <p:sp>
        <p:nvSpPr>
          <p:cNvPr id="3" name="Content Placeholder 2"/>
          <p:cNvSpPr>
            <a:spLocks noGrp="1"/>
          </p:cNvSpPr>
          <p:nvPr>
            <p:ph sz="half" idx="1"/>
          </p:nvPr>
        </p:nvSpPr>
        <p:spPr>
          <a:xfrm>
            <a:off x="575733" y="1600200"/>
            <a:ext cx="8128000" cy="4876800"/>
          </a:xfrm>
        </p:spPr>
        <p:txBody>
          <a:bodyPr/>
          <a:lstStyle/>
          <a:p>
            <a:r>
              <a:rPr lang="en-US" dirty="0" smtClean="0"/>
              <a:t>Superior pain relief than narcotics alone</a:t>
            </a:r>
          </a:p>
          <a:p>
            <a:r>
              <a:rPr lang="en-US" dirty="0" smtClean="0"/>
              <a:t>management</a:t>
            </a:r>
          </a:p>
          <a:p>
            <a:r>
              <a:rPr lang="en-US" dirty="0" smtClean="0"/>
              <a:t>Used for pain control in rib fractures</a:t>
            </a:r>
          </a:p>
          <a:p>
            <a:pPr>
              <a:buNone/>
            </a:pPr>
            <a:endParaRPr lang="en-US" dirty="0" smtClean="0"/>
          </a:p>
          <a:p>
            <a:pPr>
              <a:buNone/>
            </a:pPr>
            <a:endParaRPr lang="en-US" dirty="0" smtClean="0"/>
          </a:p>
          <a:p>
            <a:pPr>
              <a:buNone/>
            </a:pPr>
            <a:endParaRPr lang="en-US" dirty="0" smtClean="0"/>
          </a:p>
          <a:p>
            <a:pPr>
              <a:buNone/>
            </a:pPr>
            <a:endParaRPr lang="en-US" sz="1400" dirty="0" smtClean="0"/>
          </a:p>
          <a:p>
            <a:r>
              <a:rPr lang="en-US" dirty="0" smtClean="0"/>
              <a:t>May be used for pain management during transfer to distant trauma centers or while awaiting surgical repair.</a:t>
            </a:r>
            <a:endParaRPr lang="en-US" dirty="0"/>
          </a:p>
        </p:txBody>
      </p:sp>
      <p:pic>
        <p:nvPicPr>
          <p:cNvPr id="35844" name="Picture 4" descr="http://www.iflo.com/images/silver_soaker_catheter.jpg"/>
          <p:cNvPicPr>
            <a:picLocks noChangeAspect="1" noChangeArrowheads="1"/>
          </p:cNvPicPr>
          <p:nvPr/>
        </p:nvPicPr>
        <p:blipFill>
          <a:blip r:embed="rId3" cstate="print"/>
          <a:srcRect/>
          <a:stretch>
            <a:fillRect/>
          </a:stretch>
        </p:blipFill>
        <p:spPr bwMode="auto">
          <a:xfrm>
            <a:off x="2810934" y="3276600"/>
            <a:ext cx="3522133" cy="1495426"/>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3788" cy="838200"/>
          </a:xfrm>
        </p:spPr>
        <p:txBody>
          <a:bodyPr/>
          <a:lstStyle/>
          <a:p>
            <a:pPr algn="ctr"/>
            <a:r>
              <a:rPr lang="en-US" b="1" dirty="0" smtClean="0"/>
              <a:t>Operative Rib Fixation</a:t>
            </a:r>
            <a:endParaRPr lang="en-US" b="1" dirty="0"/>
          </a:p>
        </p:txBody>
      </p:sp>
      <p:sp>
        <p:nvSpPr>
          <p:cNvPr id="5" name="Rectangle 4"/>
          <p:cNvSpPr/>
          <p:nvPr/>
        </p:nvSpPr>
        <p:spPr bwMode="auto">
          <a:xfrm>
            <a:off x="372533" y="1389413"/>
            <a:ext cx="3589867" cy="5257800"/>
          </a:xfrm>
          <a:prstGeom prst="rect">
            <a:avLst/>
          </a:prstGeom>
          <a:solidFill>
            <a:schemeClr val="accent2">
              <a:lumMod val="20000"/>
              <a:lumOff val="80000"/>
            </a:schemeClr>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cs typeface="Arial" pitchFamily="34" charset="0"/>
              </a:rPr>
              <a:t>Limited number of surgeons perform surgical rib fixation</a:t>
            </a:r>
          </a:p>
          <a:p>
            <a:pPr marL="0" marR="0" indent="0" algn="l" defTabSz="914400" rtl="0" eaLnBrk="0" fontAlgn="base" latinLnBrk="0" hangingPunct="0">
              <a:lnSpc>
                <a:spcPct val="100000"/>
              </a:lnSpc>
              <a:spcBef>
                <a:spcPct val="0"/>
              </a:spcBef>
              <a:spcAft>
                <a:spcPct val="0"/>
              </a:spcAft>
              <a:buClrTx/>
              <a:buSzTx/>
              <a:buFontTx/>
              <a:buNone/>
              <a:tabLst/>
            </a:pPr>
            <a:endParaRPr lang="en-US" sz="2000" dirty="0" smtClean="0">
              <a:latin typeface="Arial" pitchFamily="34" charset="0"/>
              <a:cs typeface="Arial"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sng" strike="noStrike" cap="none" normalizeH="0" baseline="0" dirty="0" smtClean="0">
                <a:ln>
                  <a:noFill/>
                </a:ln>
                <a:solidFill>
                  <a:schemeClr val="tx1"/>
                </a:solidFill>
                <a:effectLst/>
                <a:latin typeface="Arial" pitchFamily="34" charset="0"/>
                <a:cs typeface="Arial" pitchFamily="34" charset="0"/>
              </a:rPr>
              <a:t>Benefits</a:t>
            </a:r>
            <a:r>
              <a:rPr kumimoji="0" lang="en-US" sz="2000" b="0" i="0" u="none" strike="noStrike" cap="none" normalizeH="0" baseline="0" dirty="0" smtClean="0">
                <a:ln>
                  <a:noFill/>
                </a:ln>
                <a:solidFill>
                  <a:schemeClr val="tx1"/>
                </a:solidFill>
                <a:effectLst/>
                <a:latin typeface="Arial" pitchFamily="34" charset="0"/>
                <a:cs typeface="Arial" pitchFamily="34" charset="0"/>
              </a:rPr>
              <a:t>:</a:t>
            </a:r>
          </a:p>
          <a:p>
            <a:pPr marL="0" marR="0" indent="0" algn="l" defTabSz="914400" rtl="0" eaLnBrk="0" fontAlgn="base" latinLnBrk="0" hangingPunct="0">
              <a:lnSpc>
                <a:spcPct val="100000"/>
              </a:lnSpc>
              <a:spcBef>
                <a:spcPct val="0"/>
              </a:spcBef>
              <a:spcAft>
                <a:spcPct val="0"/>
              </a:spcAft>
              <a:buClrTx/>
              <a:buSzTx/>
              <a:buFont typeface="Arial" pitchFamily="34" charset="0"/>
              <a:buChar char="•"/>
              <a:tabLst/>
            </a:pPr>
            <a:r>
              <a:rPr lang="en-US" sz="2000" dirty="0" smtClean="0">
                <a:latin typeface="Arial" pitchFamily="34" charset="0"/>
                <a:cs typeface="Arial" pitchFamily="34" charset="0"/>
              </a:rPr>
              <a:t>Faster return lung function</a:t>
            </a:r>
          </a:p>
          <a:p>
            <a:pPr marL="0" marR="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2000" b="0" i="0" u="none" strike="noStrike" cap="none" normalizeH="0" baseline="0" dirty="0" smtClean="0">
                <a:ln>
                  <a:noFill/>
                </a:ln>
                <a:solidFill>
                  <a:schemeClr val="tx1"/>
                </a:solidFill>
                <a:effectLst/>
                <a:latin typeface="Arial" pitchFamily="34" charset="0"/>
                <a:cs typeface="Arial" pitchFamily="34" charset="0"/>
              </a:rPr>
              <a:t>Fewer complications</a:t>
            </a:r>
          </a:p>
          <a:p>
            <a:pPr marL="0" marR="0" indent="0" algn="l" defTabSz="914400" rtl="0" eaLnBrk="0" fontAlgn="base" latinLnBrk="0" hangingPunct="0">
              <a:lnSpc>
                <a:spcPct val="100000"/>
              </a:lnSpc>
              <a:spcBef>
                <a:spcPct val="0"/>
              </a:spcBef>
              <a:spcAft>
                <a:spcPct val="0"/>
              </a:spcAft>
              <a:buClrTx/>
              <a:buSzTx/>
              <a:buFont typeface="Arial" pitchFamily="34" charset="0"/>
              <a:buChar char="•"/>
              <a:tabLst/>
            </a:pPr>
            <a:r>
              <a:rPr lang="en-US" sz="2000" dirty="0" smtClean="0">
                <a:latin typeface="Arial" pitchFamily="34" charset="0"/>
                <a:cs typeface="Arial" pitchFamily="34" charset="0"/>
              </a:rPr>
              <a:t>Shorter vent/ICU/hosp LOS</a:t>
            </a:r>
          </a:p>
          <a:p>
            <a:pPr marL="0" marR="0" indent="0" algn="l" defTabSz="914400" rtl="0" eaLnBrk="0" fontAlgn="base" latinLnBrk="0" hangingPunct="0">
              <a:lnSpc>
                <a:spcPct val="100000"/>
              </a:lnSpc>
              <a:spcBef>
                <a:spcPct val="0"/>
              </a:spcBef>
              <a:spcAft>
                <a:spcPct val="0"/>
              </a:spcAft>
              <a:buClrTx/>
              <a:buSzTx/>
              <a:buFont typeface="Arial" pitchFamily="34" charset="0"/>
              <a:buChar char="•"/>
              <a:tabLst/>
            </a:pP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indent="0" algn="l" defTabSz="914400" rtl="0" eaLnBrk="0" fontAlgn="base" latinLnBrk="0" hangingPunct="0">
              <a:lnSpc>
                <a:spcPct val="100000"/>
              </a:lnSpc>
              <a:spcBef>
                <a:spcPct val="0"/>
              </a:spcBef>
              <a:spcAft>
                <a:spcPct val="0"/>
              </a:spcAft>
              <a:buClrTx/>
              <a:buSzTx/>
              <a:tabLst/>
            </a:pPr>
            <a:r>
              <a:rPr lang="en-US" sz="2000" u="sng" dirty="0" smtClean="0">
                <a:latin typeface="Arial" pitchFamily="34" charset="0"/>
                <a:cs typeface="Arial" pitchFamily="34" charset="0"/>
              </a:rPr>
              <a:t>Indicated</a:t>
            </a:r>
            <a:r>
              <a:rPr lang="en-US" sz="2000" dirty="0" smtClean="0">
                <a:latin typeface="Arial" pitchFamily="34" charset="0"/>
                <a:cs typeface="Arial" pitchFamily="34" charset="0"/>
              </a:rPr>
              <a:t>:</a:t>
            </a:r>
          </a:p>
          <a:p>
            <a:pPr marL="0" marR="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2000" b="0" i="0" u="none" strike="noStrike" cap="none" normalizeH="0" baseline="0" dirty="0" smtClean="0">
                <a:ln>
                  <a:noFill/>
                </a:ln>
                <a:solidFill>
                  <a:schemeClr val="tx1"/>
                </a:solidFill>
                <a:effectLst/>
                <a:latin typeface="Arial" pitchFamily="34" charset="0"/>
                <a:cs typeface="Arial" pitchFamily="34" charset="0"/>
              </a:rPr>
              <a:t>Flail</a:t>
            </a:r>
            <a:r>
              <a:rPr kumimoji="0" lang="en-US" sz="2000" b="0" i="0" u="none" strike="noStrike" cap="none" normalizeH="0" dirty="0" smtClean="0">
                <a:ln>
                  <a:noFill/>
                </a:ln>
                <a:solidFill>
                  <a:schemeClr val="tx1"/>
                </a:solidFill>
                <a:effectLst/>
                <a:latin typeface="Arial" pitchFamily="34" charset="0"/>
                <a:cs typeface="Arial" pitchFamily="34" charset="0"/>
              </a:rPr>
              <a:t> chest</a:t>
            </a:r>
            <a:r>
              <a:rPr lang="en-US" sz="2000" dirty="0" smtClean="0">
                <a:latin typeface="Arial" pitchFamily="34" charset="0"/>
                <a:cs typeface="Arial" pitchFamily="34" charset="0"/>
              </a:rPr>
              <a:t> and respiratory failure without pulmonary contusion (early fixation)</a:t>
            </a:r>
          </a:p>
          <a:p>
            <a:pPr marL="0" marR="0" indent="0" algn="l" defTabSz="914400" rtl="0" eaLnBrk="0" fontAlgn="base" latinLnBrk="0" hangingPunct="0">
              <a:lnSpc>
                <a:spcPct val="100000"/>
              </a:lnSpc>
              <a:spcBef>
                <a:spcPct val="0"/>
              </a:spcBef>
              <a:spcAft>
                <a:spcPct val="0"/>
              </a:spcAft>
              <a:buClrTx/>
              <a:buSzTx/>
              <a:buFont typeface="Arial" pitchFamily="34" charset="0"/>
              <a:buChar char="•"/>
              <a:tabLst/>
            </a:pPr>
            <a:r>
              <a:rPr lang="en-US" sz="2000" dirty="0" smtClean="0">
                <a:latin typeface="Arial" pitchFamily="34" charset="0"/>
                <a:cs typeface="Arial" pitchFamily="34" charset="0"/>
              </a:rPr>
              <a:t>Symptomatic mal- and non-unions (later fixation)</a:t>
            </a:r>
          </a:p>
          <a:p>
            <a:pPr marL="0" marR="0" indent="0" algn="l" defTabSz="914400" rtl="0" eaLnBrk="0" fontAlgn="base" latinLnBrk="0" hangingPunct="0">
              <a:lnSpc>
                <a:spcPct val="100000"/>
              </a:lnSpc>
              <a:spcBef>
                <a:spcPct val="0"/>
              </a:spcBef>
              <a:spcAft>
                <a:spcPct val="0"/>
              </a:spcAft>
              <a:buClrTx/>
              <a:buSzTx/>
              <a:tabLst/>
            </a:pPr>
            <a:endParaRPr lang="en-US" sz="2000" dirty="0" smtClean="0">
              <a:latin typeface="Arial" pitchFamily="34" charset="0"/>
              <a:cs typeface="Arial" pitchFamily="34" charset="0"/>
            </a:endParaRPr>
          </a:p>
          <a:p>
            <a:pPr marL="0" marR="0" indent="0" algn="l" defTabSz="914400" rtl="0" eaLnBrk="0" fontAlgn="base" latinLnBrk="0" hangingPunct="0">
              <a:lnSpc>
                <a:spcPct val="100000"/>
              </a:lnSpc>
              <a:spcBef>
                <a:spcPct val="0"/>
              </a:spcBef>
              <a:spcAft>
                <a:spcPct val="0"/>
              </a:spcAft>
              <a:buClrTx/>
              <a:buSzTx/>
              <a:buFont typeface="Arial" pitchFamily="34" charset="0"/>
              <a:buChar char="•"/>
              <a:tabLst/>
            </a:pPr>
            <a:r>
              <a:rPr lang="en-US" sz="2000" dirty="0" smtClean="0">
                <a:latin typeface="Arial" pitchFamily="34" charset="0"/>
                <a:cs typeface="Arial" pitchFamily="34" charset="0"/>
              </a:rPr>
              <a:t>Further research needed</a:t>
            </a:r>
          </a:p>
          <a:p>
            <a:pPr marL="0" marR="0" indent="0" algn="l" defTabSz="914400" rtl="0" eaLnBrk="0" fontAlgn="base" latinLnBrk="0" hangingPunct="0">
              <a:lnSpc>
                <a:spcPct val="100000"/>
              </a:lnSpc>
              <a:spcBef>
                <a:spcPct val="0"/>
              </a:spcBef>
              <a:spcAft>
                <a:spcPct val="0"/>
              </a:spcAft>
              <a:buClrTx/>
              <a:buSzTx/>
              <a:buFont typeface="Arial" pitchFamily="34" charset="0"/>
              <a:buChar char="•"/>
              <a:tabLst/>
            </a:pPr>
            <a:endParaRPr kumimoji="0" lang="en-US" sz="1800" b="0" i="0" u="none" strike="noStrike" cap="none" normalizeH="0" dirty="0" smtClean="0">
              <a:ln>
                <a:noFill/>
              </a:ln>
              <a:solidFill>
                <a:schemeClr val="tx1"/>
              </a:solidFill>
              <a:effectLst/>
              <a:latin typeface="Verdana" pitchFamily="34" charset="0"/>
            </a:endParaRPr>
          </a:p>
        </p:txBody>
      </p:sp>
      <p:pic>
        <p:nvPicPr>
          <p:cNvPr id="6" name="Picture 2" descr="http://www.ctsnet.org/graphics/experts/Thoracic/fontana_flail/fontana_flail_fig7.jpg"/>
          <p:cNvPicPr>
            <a:picLocks noGrp="1" noChangeAspect="1" noChangeArrowheads="1"/>
          </p:cNvPicPr>
          <p:nvPr>
            <p:ph idx="1"/>
          </p:nvPr>
        </p:nvPicPr>
        <p:blipFill>
          <a:blip r:embed="rId3" cstate="print"/>
          <a:srcRect/>
          <a:stretch>
            <a:fillRect/>
          </a:stretch>
        </p:blipFill>
        <p:spPr bwMode="auto">
          <a:xfrm>
            <a:off x="4064256" y="1389414"/>
            <a:ext cx="4808811" cy="5291447"/>
          </a:xfrm>
          <a:prstGeom prst="rect">
            <a:avLst/>
          </a:prstGeom>
          <a:noFill/>
          <a:ln w="19050">
            <a:solidFill>
              <a:schemeClr val="tx1"/>
            </a:solidFill>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1122" name="Rectangle 1026"/>
          <p:cNvSpPr>
            <a:spLocks noChangeArrowheads="1"/>
          </p:cNvSpPr>
          <p:nvPr/>
        </p:nvSpPr>
        <p:spPr bwMode="auto">
          <a:xfrm>
            <a:off x="685800" y="6400800"/>
            <a:ext cx="1905000" cy="457200"/>
          </a:xfrm>
          <a:prstGeom prst="rect">
            <a:avLst/>
          </a:prstGeom>
          <a:noFill/>
          <a:ln w="12700">
            <a:noFill/>
            <a:miter lim="800000"/>
            <a:headEnd/>
            <a:tailEnd/>
          </a:ln>
          <a:effectLst/>
        </p:spPr>
        <p:txBody>
          <a:bodyPr wrap="none" anchor="ctr"/>
          <a:lstStyle/>
          <a:p>
            <a:endParaRPr lang="en-US" dirty="0"/>
          </a:p>
        </p:txBody>
      </p:sp>
      <p:sp>
        <p:nvSpPr>
          <p:cNvPr id="261123" name="Rectangle 1027"/>
          <p:cNvSpPr>
            <a:spLocks noChangeArrowheads="1"/>
          </p:cNvSpPr>
          <p:nvPr/>
        </p:nvSpPr>
        <p:spPr bwMode="auto">
          <a:xfrm>
            <a:off x="3124200" y="6400800"/>
            <a:ext cx="2895600" cy="457200"/>
          </a:xfrm>
          <a:prstGeom prst="rect">
            <a:avLst/>
          </a:prstGeom>
          <a:noFill/>
          <a:ln w="12700">
            <a:noFill/>
            <a:miter lim="800000"/>
            <a:headEnd/>
            <a:tailEnd/>
          </a:ln>
          <a:effectLst/>
        </p:spPr>
        <p:txBody>
          <a:bodyPr wrap="none" anchor="ctr"/>
          <a:lstStyle/>
          <a:p>
            <a:endParaRPr lang="en-US" dirty="0"/>
          </a:p>
        </p:txBody>
      </p:sp>
      <p:sp>
        <p:nvSpPr>
          <p:cNvPr id="261124" name="Rectangle 1028"/>
          <p:cNvSpPr>
            <a:spLocks noGrp="1" noChangeArrowheads="1"/>
          </p:cNvSpPr>
          <p:nvPr>
            <p:ph type="title"/>
          </p:nvPr>
        </p:nvSpPr>
        <p:spPr>
          <a:noFill/>
          <a:ln/>
        </p:spPr>
        <p:txBody>
          <a:bodyPr lIns="90488" tIns="44450" rIns="90488" bIns="44450" anchor="ctr"/>
          <a:lstStyle/>
          <a:p>
            <a:r>
              <a:rPr lang="en-US" b="1" dirty="0" smtClean="0"/>
              <a:t>Case Study</a:t>
            </a:r>
            <a:endParaRPr lang="en-US" dirty="0"/>
          </a:p>
        </p:txBody>
      </p:sp>
      <p:sp>
        <p:nvSpPr>
          <p:cNvPr id="261125" name="Rectangle 1029"/>
          <p:cNvSpPr>
            <a:spLocks noGrp="1" noChangeArrowheads="1"/>
          </p:cNvSpPr>
          <p:nvPr>
            <p:ph idx="1"/>
          </p:nvPr>
        </p:nvSpPr>
        <p:spPr>
          <a:xfrm>
            <a:off x="685800" y="1600200"/>
            <a:ext cx="7772400" cy="4114800"/>
          </a:xfrm>
          <a:noFill/>
          <a:ln/>
        </p:spPr>
        <p:txBody>
          <a:bodyPr lIns="90488" tIns="44450" rIns="90488" bIns="44450"/>
          <a:lstStyle/>
          <a:p>
            <a:r>
              <a:rPr lang="en-US" dirty="0"/>
              <a:t>76 year old male, fell 6-8 feet from ladder while cleaning leaves from gutters</a:t>
            </a:r>
          </a:p>
          <a:p>
            <a:r>
              <a:rPr lang="en-US" dirty="0"/>
              <a:t>Witnessed by neighbor who found him lying on back, moaning in pain</a:t>
            </a: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This chart for Indicator 1 - Number of Older Americans shows the large growth of the population 65 and older from 1900 to 2008 and the even greater projected growth from 2008 to 2050.  It also shows the growing numbers of persons 85 and older and their large projected growth to 2050. &#1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2146" name="Rectangle 1026"/>
          <p:cNvSpPr>
            <a:spLocks noChangeArrowheads="1"/>
          </p:cNvSpPr>
          <p:nvPr/>
        </p:nvSpPr>
        <p:spPr bwMode="auto">
          <a:xfrm>
            <a:off x="685800" y="6400800"/>
            <a:ext cx="1905000" cy="457200"/>
          </a:xfrm>
          <a:prstGeom prst="rect">
            <a:avLst/>
          </a:prstGeom>
          <a:noFill/>
          <a:ln w="12700">
            <a:noFill/>
            <a:miter lim="800000"/>
            <a:headEnd/>
            <a:tailEnd/>
          </a:ln>
          <a:effectLst/>
        </p:spPr>
        <p:txBody>
          <a:bodyPr wrap="none" anchor="ctr"/>
          <a:lstStyle/>
          <a:p>
            <a:endParaRPr lang="en-US" dirty="0"/>
          </a:p>
        </p:txBody>
      </p:sp>
      <p:sp>
        <p:nvSpPr>
          <p:cNvPr id="262147" name="Rectangle 1027"/>
          <p:cNvSpPr>
            <a:spLocks noChangeArrowheads="1"/>
          </p:cNvSpPr>
          <p:nvPr/>
        </p:nvSpPr>
        <p:spPr bwMode="auto">
          <a:xfrm>
            <a:off x="3124200" y="6400800"/>
            <a:ext cx="2895600" cy="457200"/>
          </a:xfrm>
          <a:prstGeom prst="rect">
            <a:avLst/>
          </a:prstGeom>
          <a:noFill/>
          <a:ln w="12700">
            <a:noFill/>
            <a:miter lim="800000"/>
            <a:headEnd/>
            <a:tailEnd/>
          </a:ln>
          <a:effectLst/>
        </p:spPr>
        <p:txBody>
          <a:bodyPr wrap="none" anchor="ctr"/>
          <a:lstStyle/>
          <a:p>
            <a:endParaRPr lang="en-US" dirty="0"/>
          </a:p>
        </p:txBody>
      </p:sp>
      <p:sp>
        <p:nvSpPr>
          <p:cNvPr id="262148" name="Rectangle 1028"/>
          <p:cNvSpPr>
            <a:spLocks noGrp="1" noChangeArrowheads="1"/>
          </p:cNvSpPr>
          <p:nvPr>
            <p:ph type="title"/>
          </p:nvPr>
        </p:nvSpPr>
        <p:spPr>
          <a:noFill/>
          <a:ln/>
        </p:spPr>
        <p:txBody>
          <a:bodyPr lIns="90488" tIns="44450" rIns="90488" bIns="44450" anchor="ctr"/>
          <a:lstStyle/>
          <a:p>
            <a:r>
              <a:rPr lang="en-US" dirty="0"/>
              <a:t>PreHospital</a:t>
            </a:r>
          </a:p>
        </p:txBody>
      </p:sp>
      <p:sp>
        <p:nvSpPr>
          <p:cNvPr id="262149" name="Rectangle 1029"/>
          <p:cNvSpPr>
            <a:spLocks noGrp="1" noChangeArrowheads="1"/>
          </p:cNvSpPr>
          <p:nvPr>
            <p:ph idx="1"/>
          </p:nvPr>
        </p:nvSpPr>
        <p:spPr>
          <a:xfrm>
            <a:off x="778934" y="1600200"/>
            <a:ext cx="7518400" cy="4572000"/>
          </a:xfrm>
          <a:noFill/>
          <a:ln/>
        </p:spPr>
        <p:txBody>
          <a:bodyPr lIns="90488" tIns="44450" rIns="90488" bIns="44450"/>
          <a:lstStyle/>
          <a:p>
            <a:r>
              <a:rPr lang="en-US" dirty="0"/>
              <a:t>He did not recognize his neighbor who related that he is a widower with out of state children</a:t>
            </a:r>
          </a:p>
          <a:p>
            <a:r>
              <a:rPr lang="en-US" dirty="0"/>
              <a:t>BP </a:t>
            </a:r>
            <a:r>
              <a:rPr lang="en-US" dirty="0" smtClean="0"/>
              <a:t>180/75</a:t>
            </a:r>
            <a:endParaRPr lang="en-US" dirty="0"/>
          </a:p>
          <a:p>
            <a:r>
              <a:rPr lang="en-US" dirty="0"/>
              <a:t>Pulse 120 and irregular</a:t>
            </a:r>
          </a:p>
          <a:p>
            <a:r>
              <a:rPr lang="en-US" dirty="0"/>
              <a:t>Respirations 28 with wheezing</a:t>
            </a:r>
          </a:p>
          <a:p>
            <a:r>
              <a:rPr lang="en-US" dirty="0"/>
              <a:t>Pulse ox 89% </a:t>
            </a:r>
            <a:r>
              <a:rPr lang="en-US" dirty="0" smtClean="0"/>
              <a:t>prior to application of O2.</a:t>
            </a:r>
            <a:endParaRPr lang="en-US" dirty="0"/>
          </a:p>
          <a:p>
            <a:r>
              <a:rPr lang="en-US" dirty="0"/>
              <a:t>GCS 14-15</a:t>
            </a:r>
          </a:p>
        </p:txBody>
      </p:sp>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3170" name="Rectangle 2"/>
          <p:cNvSpPr>
            <a:spLocks noChangeArrowheads="1"/>
          </p:cNvSpPr>
          <p:nvPr/>
        </p:nvSpPr>
        <p:spPr bwMode="auto">
          <a:xfrm>
            <a:off x="685800" y="6400800"/>
            <a:ext cx="1905000" cy="457200"/>
          </a:xfrm>
          <a:prstGeom prst="rect">
            <a:avLst/>
          </a:prstGeom>
          <a:noFill/>
          <a:ln w="12700">
            <a:noFill/>
            <a:miter lim="800000"/>
            <a:headEnd/>
            <a:tailEnd/>
          </a:ln>
          <a:effectLst/>
        </p:spPr>
        <p:txBody>
          <a:bodyPr wrap="none" anchor="ctr"/>
          <a:lstStyle/>
          <a:p>
            <a:endParaRPr lang="en-US" dirty="0"/>
          </a:p>
        </p:txBody>
      </p:sp>
      <p:sp>
        <p:nvSpPr>
          <p:cNvPr id="263171" name="Rectangle 3"/>
          <p:cNvSpPr>
            <a:spLocks noChangeArrowheads="1"/>
          </p:cNvSpPr>
          <p:nvPr/>
        </p:nvSpPr>
        <p:spPr bwMode="auto">
          <a:xfrm>
            <a:off x="3124200" y="6400800"/>
            <a:ext cx="2895600" cy="457200"/>
          </a:xfrm>
          <a:prstGeom prst="rect">
            <a:avLst/>
          </a:prstGeom>
          <a:noFill/>
          <a:ln w="12700">
            <a:noFill/>
            <a:miter lim="800000"/>
            <a:headEnd/>
            <a:tailEnd/>
          </a:ln>
          <a:effectLst/>
        </p:spPr>
        <p:txBody>
          <a:bodyPr wrap="none" anchor="ctr"/>
          <a:lstStyle/>
          <a:p>
            <a:endParaRPr lang="en-US" dirty="0"/>
          </a:p>
        </p:txBody>
      </p:sp>
      <p:sp>
        <p:nvSpPr>
          <p:cNvPr id="263172" name="Rectangle 4"/>
          <p:cNvSpPr>
            <a:spLocks noGrp="1" noChangeArrowheads="1"/>
          </p:cNvSpPr>
          <p:nvPr>
            <p:ph type="title"/>
          </p:nvPr>
        </p:nvSpPr>
        <p:spPr>
          <a:noFill/>
          <a:ln/>
        </p:spPr>
        <p:txBody>
          <a:bodyPr lIns="90488" tIns="44450" rIns="90488" bIns="44450" anchor="ctr"/>
          <a:lstStyle/>
          <a:p>
            <a:r>
              <a:rPr lang="en-US" b="1" dirty="0"/>
              <a:t>ED </a:t>
            </a:r>
            <a:r>
              <a:rPr lang="en-US" b="1" dirty="0" smtClean="0"/>
              <a:t>Physical Exa</a:t>
            </a:r>
            <a:r>
              <a:rPr lang="en-US" dirty="0"/>
              <a:t>m</a:t>
            </a:r>
          </a:p>
        </p:txBody>
      </p:sp>
      <p:sp>
        <p:nvSpPr>
          <p:cNvPr id="263173" name="Rectangle 5"/>
          <p:cNvSpPr>
            <a:spLocks noGrp="1" noChangeArrowheads="1"/>
          </p:cNvSpPr>
          <p:nvPr>
            <p:ph idx="1"/>
          </p:nvPr>
        </p:nvSpPr>
        <p:spPr>
          <a:xfrm>
            <a:off x="643467" y="1827213"/>
            <a:ext cx="7837311" cy="4114800"/>
          </a:xfrm>
          <a:noFill/>
          <a:ln/>
        </p:spPr>
        <p:txBody>
          <a:bodyPr lIns="90488" tIns="44450" rIns="90488" bIns="44450"/>
          <a:lstStyle/>
          <a:p>
            <a:r>
              <a:rPr lang="en-US" sz="3200" dirty="0"/>
              <a:t>Left frontal contusion, odor of </a:t>
            </a:r>
            <a:r>
              <a:rPr lang="en-US" sz="3200" dirty="0" smtClean="0"/>
              <a:t>alcohol</a:t>
            </a:r>
          </a:p>
          <a:p>
            <a:pPr>
              <a:buNone/>
            </a:pPr>
            <a:endParaRPr lang="en-US" sz="3200" dirty="0"/>
          </a:p>
          <a:p>
            <a:r>
              <a:rPr lang="en-US" sz="3200" dirty="0"/>
              <a:t>Tenderness to palpation left lateral chest with crepitus, equal breath sounds and bilateral wheezing, heart sounds distant</a:t>
            </a:r>
          </a:p>
        </p:txBody>
      </p:sp>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4194" name="Rectangle 1026"/>
          <p:cNvSpPr>
            <a:spLocks noChangeArrowheads="1"/>
          </p:cNvSpPr>
          <p:nvPr/>
        </p:nvSpPr>
        <p:spPr bwMode="auto">
          <a:xfrm>
            <a:off x="685800" y="6400800"/>
            <a:ext cx="1905000" cy="457200"/>
          </a:xfrm>
          <a:prstGeom prst="rect">
            <a:avLst/>
          </a:prstGeom>
          <a:noFill/>
          <a:ln w="12700">
            <a:noFill/>
            <a:miter lim="800000"/>
            <a:headEnd/>
            <a:tailEnd/>
          </a:ln>
          <a:effectLst/>
        </p:spPr>
        <p:txBody>
          <a:bodyPr wrap="none" anchor="ctr"/>
          <a:lstStyle/>
          <a:p>
            <a:endParaRPr lang="en-US" dirty="0"/>
          </a:p>
        </p:txBody>
      </p:sp>
      <p:sp>
        <p:nvSpPr>
          <p:cNvPr id="264195" name="Rectangle 1027"/>
          <p:cNvSpPr>
            <a:spLocks noChangeArrowheads="1"/>
          </p:cNvSpPr>
          <p:nvPr/>
        </p:nvSpPr>
        <p:spPr bwMode="auto">
          <a:xfrm>
            <a:off x="3124200" y="6400800"/>
            <a:ext cx="2895600" cy="457200"/>
          </a:xfrm>
          <a:prstGeom prst="rect">
            <a:avLst/>
          </a:prstGeom>
          <a:noFill/>
          <a:ln w="12700">
            <a:noFill/>
            <a:miter lim="800000"/>
            <a:headEnd/>
            <a:tailEnd/>
          </a:ln>
          <a:effectLst/>
        </p:spPr>
        <p:txBody>
          <a:bodyPr wrap="none" anchor="ctr"/>
          <a:lstStyle/>
          <a:p>
            <a:endParaRPr lang="en-US" dirty="0"/>
          </a:p>
        </p:txBody>
      </p:sp>
      <p:sp>
        <p:nvSpPr>
          <p:cNvPr id="5" name="Title 4"/>
          <p:cNvSpPr>
            <a:spLocks noGrp="1"/>
          </p:cNvSpPr>
          <p:nvPr>
            <p:ph type="title"/>
          </p:nvPr>
        </p:nvSpPr>
        <p:spPr>
          <a:xfrm>
            <a:off x="778934" y="301625"/>
            <a:ext cx="7905044" cy="1143000"/>
          </a:xfrm>
        </p:spPr>
        <p:txBody>
          <a:bodyPr/>
          <a:lstStyle/>
          <a:p>
            <a:r>
              <a:rPr lang="en-US" dirty="0" smtClean="0"/>
              <a:t>Physical Exam</a:t>
            </a:r>
            <a:endParaRPr lang="en-US" dirty="0"/>
          </a:p>
        </p:txBody>
      </p:sp>
      <p:sp>
        <p:nvSpPr>
          <p:cNvPr id="264197" name="Rectangle 1029"/>
          <p:cNvSpPr>
            <a:spLocks noGrp="1" noChangeArrowheads="1"/>
          </p:cNvSpPr>
          <p:nvPr>
            <p:ph type="body" idx="4294967295"/>
          </p:nvPr>
        </p:nvSpPr>
        <p:spPr>
          <a:xfrm>
            <a:off x="711200" y="1600200"/>
            <a:ext cx="7653867" cy="4114800"/>
          </a:xfrm>
          <a:noFill/>
          <a:ln/>
        </p:spPr>
        <p:txBody>
          <a:bodyPr lIns="90488" tIns="44450" rIns="90488" bIns="44450"/>
          <a:lstStyle/>
          <a:p>
            <a:r>
              <a:rPr lang="en-US" sz="3200" dirty="0"/>
              <a:t>Abd ok, pelvis stable, no blood at the meatus and good rectal </a:t>
            </a:r>
            <a:r>
              <a:rPr lang="en-US" sz="3200" dirty="0" smtClean="0"/>
              <a:t>tone</a:t>
            </a:r>
          </a:p>
          <a:p>
            <a:pPr marL="0" indent="0">
              <a:buNone/>
            </a:pPr>
            <a:endParaRPr lang="en-US" sz="3200" dirty="0"/>
          </a:p>
          <a:p>
            <a:r>
              <a:rPr lang="en-US" sz="3200" dirty="0"/>
              <a:t>Pain,swelling and ecchymosis left wrist, upper arm, shoulder and left proximal thigh with shortening and internal rotation</a:t>
            </a:r>
          </a:p>
        </p:txBody>
      </p:sp>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5218" name="Rectangle 1026"/>
          <p:cNvSpPr>
            <a:spLocks noChangeArrowheads="1"/>
          </p:cNvSpPr>
          <p:nvPr/>
        </p:nvSpPr>
        <p:spPr bwMode="auto">
          <a:xfrm>
            <a:off x="685800" y="6400800"/>
            <a:ext cx="1905000" cy="457200"/>
          </a:xfrm>
          <a:prstGeom prst="rect">
            <a:avLst/>
          </a:prstGeom>
          <a:noFill/>
          <a:ln w="12700">
            <a:noFill/>
            <a:miter lim="800000"/>
            <a:headEnd/>
            <a:tailEnd/>
          </a:ln>
          <a:effectLst/>
        </p:spPr>
        <p:txBody>
          <a:bodyPr wrap="none" anchor="ctr"/>
          <a:lstStyle/>
          <a:p>
            <a:endParaRPr lang="en-US" dirty="0"/>
          </a:p>
        </p:txBody>
      </p:sp>
      <p:sp>
        <p:nvSpPr>
          <p:cNvPr id="265219" name="Rectangle 1027"/>
          <p:cNvSpPr>
            <a:spLocks noChangeArrowheads="1"/>
          </p:cNvSpPr>
          <p:nvPr/>
        </p:nvSpPr>
        <p:spPr bwMode="auto">
          <a:xfrm>
            <a:off x="3124200" y="6400800"/>
            <a:ext cx="2895600" cy="457200"/>
          </a:xfrm>
          <a:prstGeom prst="rect">
            <a:avLst/>
          </a:prstGeom>
          <a:noFill/>
          <a:ln w="12700">
            <a:noFill/>
            <a:miter lim="800000"/>
            <a:headEnd/>
            <a:tailEnd/>
          </a:ln>
          <a:effectLst/>
        </p:spPr>
        <p:txBody>
          <a:bodyPr wrap="none" anchor="ctr"/>
          <a:lstStyle/>
          <a:p>
            <a:endParaRPr lang="en-US" dirty="0"/>
          </a:p>
        </p:txBody>
      </p:sp>
      <p:sp>
        <p:nvSpPr>
          <p:cNvPr id="265220" name="Rectangle 1028"/>
          <p:cNvSpPr>
            <a:spLocks noGrp="1" noChangeArrowheads="1"/>
          </p:cNvSpPr>
          <p:nvPr>
            <p:ph type="title"/>
          </p:nvPr>
        </p:nvSpPr>
        <p:spPr>
          <a:noFill/>
          <a:ln/>
        </p:spPr>
        <p:txBody>
          <a:bodyPr lIns="90488" tIns="44450" rIns="90488" bIns="44450" anchor="ctr"/>
          <a:lstStyle/>
          <a:p>
            <a:r>
              <a:rPr lang="en-US" b="1" dirty="0" smtClean="0"/>
              <a:t>Vital Signs</a:t>
            </a:r>
            <a:endParaRPr lang="en-US" dirty="0"/>
          </a:p>
        </p:txBody>
      </p:sp>
      <p:sp>
        <p:nvSpPr>
          <p:cNvPr id="265221" name="Rectangle 1029"/>
          <p:cNvSpPr>
            <a:spLocks noGrp="1" noChangeArrowheads="1"/>
          </p:cNvSpPr>
          <p:nvPr>
            <p:ph idx="1"/>
          </p:nvPr>
        </p:nvSpPr>
        <p:spPr>
          <a:xfrm>
            <a:off x="685800" y="1600200"/>
            <a:ext cx="7772400" cy="4114800"/>
          </a:xfrm>
          <a:noFill/>
          <a:ln/>
        </p:spPr>
        <p:txBody>
          <a:bodyPr lIns="90488" tIns="44450" rIns="90488" bIns="44450"/>
          <a:lstStyle/>
          <a:p>
            <a:r>
              <a:rPr lang="en-US" dirty="0"/>
              <a:t>BP 118/60</a:t>
            </a:r>
          </a:p>
          <a:p>
            <a:r>
              <a:rPr lang="en-US" dirty="0"/>
              <a:t>P120 irregular</a:t>
            </a:r>
          </a:p>
          <a:p>
            <a:r>
              <a:rPr lang="en-US" dirty="0"/>
              <a:t>R 28 with audible wheezing</a:t>
            </a:r>
          </a:p>
          <a:p>
            <a:r>
              <a:rPr lang="en-US" dirty="0"/>
              <a:t>T 36 c (96.8f)</a:t>
            </a:r>
          </a:p>
          <a:p>
            <a:r>
              <a:rPr lang="en-US" dirty="0"/>
              <a:t>Pulse ox </a:t>
            </a:r>
            <a:r>
              <a:rPr lang="en-US" dirty="0" smtClean="0"/>
              <a:t>92% on 100% O2</a:t>
            </a:r>
            <a:endParaRPr lang="en-US" dirty="0"/>
          </a:p>
        </p:txBody>
      </p:sp>
    </p:spTree>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42" name="Rectangle 2050"/>
          <p:cNvSpPr>
            <a:spLocks noChangeArrowheads="1"/>
          </p:cNvSpPr>
          <p:nvPr/>
        </p:nvSpPr>
        <p:spPr bwMode="auto">
          <a:xfrm>
            <a:off x="685800" y="6400800"/>
            <a:ext cx="1905000" cy="457200"/>
          </a:xfrm>
          <a:prstGeom prst="rect">
            <a:avLst/>
          </a:prstGeom>
          <a:noFill/>
          <a:ln w="12700">
            <a:noFill/>
            <a:miter lim="800000"/>
            <a:headEnd/>
            <a:tailEnd/>
          </a:ln>
          <a:effectLst/>
        </p:spPr>
        <p:txBody>
          <a:bodyPr wrap="none" anchor="ctr"/>
          <a:lstStyle/>
          <a:p>
            <a:endParaRPr lang="en-US" dirty="0"/>
          </a:p>
        </p:txBody>
      </p:sp>
      <p:sp>
        <p:nvSpPr>
          <p:cNvPr id="266243" name="Rectangle 2051"/>
          <p:cNvSpPr>
            <a:spLocks noChangeArrowheads="1"/>
          </p:cNvSpPr>
          <p:nvPr/>
        </p:nvSpPr>
        <p:spPr bwMode="auto">
          <a:xfrm>
            <a:off x="3124200" y="6400800"/>
            <a:ext cx="2895600" cy="457200"/>
          </a:xfrm>
          <a:prstGeom prst="rect">
            <a:avLst/>
          </a:prstGeom>
          <a:noFill/>
          <a:ln w="12700">
            <a:noFill/>
            <a:miter lim="800000"/>
            <a:headEnd/>
            <a:tailEnd/>
          </a:ln>
          <a:effectLst/>
        </p:spPr>
        <p:txBody>
          <a:bodyPr wrap="none" anchor="ctr"/>
          <a:lstStyle/>
          <a:p>
            <a:endParaRPr lang="en-US" dirty="0"/>
          </a:p>
        </p:txBody>
      </p:sp>
      <p:sp>
        <p:nvSpPr>
          <p:cNvPr id="5" name="Title 4"/>
          <p:cNvSpPr>
            <a:spLocks noGrp="1"/>
          </p:cNvSpPr>
          <p:nvPr>
            <p:ph type="title"/>
          </p:nvPr>
        </p:nvSpPr>
        <p:spPr>
          <a:xfrm>
            <a:off x="914400" y="76200"/>
            <a:ext cx="7313788" cy="1143000"/>
          </a:xfrm>
        </p:spPr>
        <p:txBody>
          <a:bodyPr/>
          <a:lstStyle/>
          <a:p>
            <a:r>
              <a:rPr lang="en-US" sz="4000" dirty="0" smtClean="0"/>
              <a:t>Neuro Status</a:t>
            </a:r>
            <a:endParaRPr lang="en-US" sz="4000" dirty="0"/>
          </a:p>
        </p:txBody>
      </p:sp>
      <p:sp>
        <p:nvSpPr>
          <p:cNvPr id="266245" name="Rectangle 2053"/>
          <p:cNvSpPr>
            <a:spLocks noGrp="1" noChangeArrowheads="1"/>
          </p:cNvSpPr>
          <p:nvPr>
            <p:ph type="body" idx="4294967295"/>
          </p:nvPr>
        </p:nvSpPr>
        <p:spPr>
          <a:xfrm>
            <a:off x="846667" y="1600200"/>
            <a:ext cx="7382933" cy="4114800"/>
          </a:xfrm>
          <a:noFill/>
          <a:ln/>
        </p:spPr>
        <p:txBody>
          <a:bodyPr lIns="90488" tIns="44450" rIns="90488" bIns="44450"/>
          <a:lstStyle/>
          <a:p>
            <a:r>
              <a:rPr lang="en-US" dirty="0" smtClean="0"/>
              <a:t>PERLA</a:t>
            </a:r>
            <a:r>
              <a:rPr lang="en-US" dirty="0"/>
              <a:t>, oriented only to person, speech slurred, obeys </a:t>
            </a:r>
            <a:r>
              <a:rPr lang="en-US" dirty="0" smtClean="0"/>
              <a:t>inconsistently</a:t>
            </a:r>
          </a:p>
          <a:p>
            <a:pPr marL="0" indent="0">
              <a:buNone/>
            </a:pPr>
            <a:endParaRPr lang="en-US" dirty="0"/>
          </a:p>
          <a:p>
            <a:r>
              <a:rPr lang="en-US" dirty="0"/>
              <a:t>GCS 13-14</a:t>
            </a:r>
          </a:p>
        </p:txBody>
      </p:sp>
    </p:spTree>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7266" name="Rectangle 1026"/>
          <p:cNvSpPr>
            <a:spLocks noChangeArrowheads="1"/>
          </p:cNvSpPr>
          <p:nvPr/>
        </p:nvSpPr>
        <p:spPr bwMode="auto">
          <a:xfrm>
            <a:off x="685800" y="6400800"/>
            <a:ext cx="1905000" cy="457200"/>
          </a:xfrm>
          <a:prstGeom prst="rect">
            <a:avLst/>
          </a:prstGeom>
          <a:noFill/>
          <a:ln w="12700">
            <a:noFill/>
            <a:miter lim="800000"/>
            <a:headEnd/>
            <a:tailEnd/>
          </a:ln>
          <a:effectLst/>
        </p:spPr>
        <p:txBody>
          <a:bodyPr wrap="none" anchor="ctr"/>
          <a:lstStyle/>
          <a:p>
            <a:endParaRPr lang="en-US" dirty="0"/>
          </a:p>
        </p:txBody>
      </p:sp>
      <p:sp>
        <p:nvSpPr>
          <p:cNvPr id="267267" name="Rectangle 1027"/>
          <p:cNvSpPr>
            <a:spLocks noChangeArrowheads="1"/>
          </p:cNvSpPr>
          <p:nvPr/>
        </p:nvSpPr>
        <p:spPr bwMode="auto">
          <a:xfrm>
            <a:off x="3124200" y="6400800"/>
            <a:ext cx="2895600" cy="457200"/>
          </a:xfrm>
          <a:prstGeom prst="rect">
            <a:avLst/>
          </a:prstGeom>
          <a:noFill/>
          <a:ln w="12700">
            <a:noFill/>
            <a:miter lim="800000"/>
            <a:headEnd/>
            <a:tailEnd/>
          </a:ln>
          <a:effectLst/>
        </p:spPr>
        <p:txBody>
          <a:bodyPr wrap="none" anchor="ctr"/>
          <a:lstStyle/>
          <a:p>
            <a:endParaRPr lang="en-US" dirty="0"/>
          </a:p>
        </p:txBody>
      </p:sp>
      <p:sp>
        <p:nvSpPr>
          <p:cNvPr id="267268" name="Rectangle 1028"/>
          <p:cNvSpPr>
            <a:spLocks noGrp="1" noChangeArrowheads="1"/>
          </p:cNvSpPr>
          <p:nvPr>
            <p:ph type="title"/>
          </p:nvPr>
        </p:nvSpPr>
        <p:spPr>
          <a:xfrm>
            <a:off x="33867" y="76200"/>
            <a:ext cx="8991600" cy="1143000"/>
          </a:xfrm>
          <a:noFill/>
          <a:ln/>
        </p:spPr>
        <p:txBody>
          <a:bodyPr lIns="90488" tIns="44450" rIns="90488" bIns="44450" anchor="ctr"/>
          <a:lstStyle/>
          <a:p>
            <a:r>
              <a:rPr lang="en-US" b="1" dirty="0" smtClean="0"/>
              <a:t>Additional Info</a:t>
            </a:r>
            <a:endParaRPr lang="en-US" dirty="0"/>
          </a:p>
        </p:txBody>
      </p:sp>
      <p:sp>
        <p:nvSpPr>
          <p:cNvPr id="267269" name="Rectangle 1029"/>
          <p:cNvSpPr>
            <a:spLocks noGrp="1" noChangeArrowheads="1"/>
          </p:cNvSpPr>
          <p:nvPr>
            <p:ph idx="1"/>
          </p:nvPr>
        </p:nvSpPr>
        <p:spPr>
          <a:xfrm>
            <a:off x="508001" y="1600200"/>
            <a:ext cx="8108244" cy="4114800"/>
          </a:xfrm>
          <a:noFill/>
          <a:ln/>
        </p:spPr>
        <p:txBody>
          <a:bodyPr lIns="90488" tIns="44450" rIns="90488" bIns="44450"/>
          <a:lstStyle/>
          <a:p>
            <a:r>
              <a:rPr lang="en-US" dirty="0"/>
              <a:t>He is on </a:t>
            </a:r>
            <a:r>
              <a:rPr lang="en-US" dirty="0" smtClean="0"/>
              <a:t>Glucophage(Metformin)</a:t>
            </a:r>
            <a:endParaRPr lang="en-US" dirty="0"/>
          </a:p>
          <a:p>
            <a:r>
              <a:rPr lang="en-US" dirty="0" smtClean="0"/>
              <a:t>Metoprolol (Lopressor)</a:t>
            </a:r>
          </a:p>
          <a:p>
            <a:r>
              <a:rPr lang="en-US" dirty="0" smtClean="0"/>
              <a:t>Warfarin (Coumadin)</a:t>
            </a:r>
            <a:endParaRPr lang="en-US" dirty="0"/>
          </a:p>
          <a:p>
            <a:r>
              <a:rPr lang="en-US" dirty="0"/>
              <a:t>Alupent (metaproterinol) inhaler tucked in a half-empty cigarette pack</a:t>
            </a:r>
          </a:p>
        </p:txBody>
      </p:sp>
    </p:spTree>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685800" y="6400800"/>
            <a:ext cx="1905000" cy="457200"/>
          </a:xfrm>
          <a:prstGeom prst="rect">
            <a:avLst/>
          </a:prstGeom>
          <a:noFill/>
          <a:ln w="12700">
            <a:noFill/>
            <a:miter lim="800000"/>
            <a:headEnd/>
            <a:tailEnd/>
          </a:ln>
          <a:effectLst/>
        </p:spPr>
        <p:txBody>
          <a:bodyPr wrap="none" anchor="ctr"/>
          <a:lstStyle/>
          <a:p>
            <a:endParaRPr lang="en-US" dirty="0"/>
          </a:p>
        </p:txBody>
      </p:sp>
      <p:sp>
        <p:nvSpPr>
          <p:cNvPr id="268291" name="Rectangle 3"/>
          <p:cNvSpPr>
            <a:spLocks noChangeArrowheads="1"/>
          </p:cNvSpPr>
          <p:nvPr/>
        </p:nvSpPr>
        <p:spPr bwMode="auto">
          <a:xfrm>
            <a:off x="3124200" y="6400800"/>
            <a:ext cx="2895600" cy="457200"/>
          </a:xfrm>
          <a:prstGeom prst="rect">
            <a:avLst/>
          </a:prstGeom>
          <a:noFill/>
          <a:ln w="12700">
            <a:noFill/>
            <a:miter lim="800000"/>
            <a:headEnd/>
            <a:tailEnd/>
          </a:ln>
          <a:effectLst/>
        </p:spPr>
        <p:txBody>
          <a:bodyPr wrap="none" anchor="ctr"/>
          <a:lstStyle/>
          <a:p>
            <a:endParaRPr lang="en-US" dirty="0"/>
          </a:p>
        </p:txBody>
      </p:sp>
      <p:sp>
        <p:nvSpPr>
          <p:cNvPr id="268292" name="Rectangle 4"/>
          <p:cNvSpPr>
            <a:spLocks noGrp="1" noChangeArrowheads="1"/>
          </p:cNvSpPr>
          <p:nvPr>
            <p:ph type="title"/>
          </p:nvPr>
        </p:nvSpPr>
        <p:spPr>
          <a:xfrm>
            <a:off x="33867" y="76200"/>
            <a:ext cx="8991600" cy="1143000"/>
          </a:xfrm>
          <a:noFill/>
          <a:ln/>
        </p:spPr>
        <p:txBody>
          <a:bodyPr lIns="90488" tIns="44450" rIns="90488" bIns="44450" anchor="ctr"/>
          <a:lstStyle/>
          <a:p>
            <a:r>
              <a:rPr lang="en-US" b="1" dirty="0" smtClean="0"/>
              <a:t>Labs</a:t>
            </a:r>
            <a:endParaRPr lang="en-US" dirty="0"/>
          </a:p>
        </p:txBody>
      </p:sp>
      <p:sp>
        <p:nvSpPr>
          <p:cNvPr id="268293" name="Rectangle 5"/>
          <p:cNvSpPr>
            <a:spLocks noGrp="1" noChangeArrowheads="1"/>
          </p:cNvSpPr>
          <p:nvPr>
            <p:ph idx="1"/>
          </p:nvPr>
        </p:nvSpPr>
        <p:spPr>
          <a:xfrm>
            <a:off x="685800" y="1600200"/>
            <a:ext cx="7772400" cy="4114800"/>
          </a:xfrm>
          <a:noFill/>
          <a:ln/>
        </p:spPr>
        <p:txBody>
          <a:bodyPr lIns="90488" tIns="44450" rIns="90488" bIns="44450"/>
          <a:lstStyle/>
          <a:p>
            <a:r>
              <a:rPr lang="en-US" dirty="0"/>
              <a:t>ABG: 7.30  </a:t>
            </a:r>
            <a:r>
              <a:rPr lang="en-US" dirty="0" smtClean="0"/>
              <a:t>50 </a:t>
            </a:r>
            <a:r>
              <a:rPr lang="en-US" dirty="0"/>
              <a:t>180  19   94% NRB</a:t>
            </a:r>
          </a:p>
          <a:p>
            <a:r>
              <a:rPr lang="en-US" dirty="0"/>
              <a:t>H&amp;H:  33.5   11.2</a:t>
            </a:r>
          </a:p>
          <a:p>
            <a:r>
              <a:rPr lang="en-US" dirty="0"/>
              <a:t>WBC: 12,500</a:t>
            </a:r>
          </a:p>
          <a:p>
            <a:r>
              <a:rPr lang="en-US" dirty="0"/>
              <a:t>LYTES: OK</a:t>
            </a:r>
          </a:p>
          <a:p>
            <a:r>
              <a:rPr lang="en-US" dirty="0"/>
              <a:t>GLUCOSE: 275</a:t>
            </a:r>
          </a:p>
          <a:p>
            <a:r>
              <a:rPr lang="en-US" dirty="0"/>
              <a:t>BAC: </a:t>
            </a:r>
            <a:r>
              <a:rPr lang="en-US" dirty="0" smtClean="0"/>
              <a:t>0.125</a:t>
            </a:r>
          </a:p>
          <a:p>
            <a:r>
              <a:rPr lang="en-US" dirty="0" smtClean="0"/>
              <a:t>INR 1.2</a:t>
            </a:r>
            <a:endParaRPr lang="en-US" dirty="0"/>
          </a:p>
        </p:txBody>
      </p:sp>
    </p:spTree>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9314" name="Rectangle 2050"/>
          <p:cNvSpPr>
            <a:spLocks noChangeArrowheads="1"/>
          </p:cNvSpPr>
          <p:nvPr/>
        </p:nvSpPr>
        <p:spPr bwMode="auto">
          <a:xfrm>
            <a:off x="685800" y="6400800"/>
            <a:ext cx="1905000" cy="457200"/>
          </a:xfrm>
          <a:prstGeom prst="rect">
            <a:avLst/>
          </a:prstGeom>
          <a:noFill/>
          <a:ln w="12700">
            <a:noFill/>
            <a:miter lim="800000"/>
            <a:headEnd/>
            <a:tailEnd/>
          </a:ln>
          <a:effectLst/>
        </p:spPr>
        <p:txBody>
          <a:bodyPr wrap="none" anchor="ctr"/>
          <a:lstStyle/>
          <a:p>
            <a:endParaRPr lang="en-US" dirty="0"/>
          </a:p>
        </p:txBody>
      </p:sp>
      <p:sp>
        <p:nvSpPr>
          <p:cNvPr id="269315" name="Rectangle 2051"/>
          <p:cNvSpPr>
            <a:spLocks noChangeArrowheads="1"/>
          </p:cNvSpPr>
          <p:nvPr/>
        </p:nvSpPr>
        <p:spPr bwMode="auto">
          <a:xfrm>
            <a:off x="3124200" y="6400800"/>
            <a:ext cx="2895600" cy="457200"/>
          </a:xfrm>
          <a:prstGeom prst="rect">
            <a:avLst/>
          </a:prstGeom>
          <a:noFill/>
          <a:ln w="12700">
            <a:noFill/>
            <a:miter lim="800000"/>
            <a:headEnd/>
            <a:tailEnd/>
          </a:ln>
          <a:effectLst/>
        </p:spPr>
        <p:txBody>
          <a:bodyPr wrap="none" anchor="ctr"/>
          <a:lstStyle/>
          <a:p>
            <a:endParaRPr lang="en-US" dirty="0"/>
          </a:p>
        </p:txBody>
      </p:sp>
      <p:sp>
        <p:nvSpPr>
          <p:cNvPr id="269316" name="Rectangle 2052"/>
          <p:cNvSpPr>
            <a:spLocks noGrp="1" noChangeArrowheads="1"/>
          </p:cNvSpPr>
          <p:nvPr>
            <p:ph type="title"/>
          </p:nvPr>
        </p:nvSpPr>
        <p:spPr>
          <a:noFill/>
          <a:ln/>
        </p:spPr>
        <p:txBody>
          <a:bodyPr lIns="90488" tIns="44450" rIns="90488" bIns="44450" anchor="ctr"/>
          <a:lstStyle/>
          <a:p>
            <a:r>
              <a:rPr lang="en-US" b="1" dirty="0" smtClean="0"/>
              <a:t>X-rays</a:t>
            </a:r>
            <a:endParaRPr lang="en-US" dirty="0"/>
          </a:p>
        </p:txBody>
      </p:sp>
      <p:sp>
        <p:nvSpPr>
          <p:cNvPr id="269317" name="Rectangle 2053"/>
          <p:cNvSpPr>
            <a:spLocks noGrp="1" noChangeArrowheads="1"/>
          </p:cNvSpPr>
          <p:nvPr>
            <p:ph idx="1"/>
          </p:nvPr>
        </p:nvSpPr>
        <p:spPr>
          <a:xfrm>
            <a:off x="778934" y="1600200"/>
            <a:ext cx="7634111" cy="4114800"/>
          </a:xfrm>
          <a:noFill/>
          <a:ln/>
        </p:spPr>
        <p:txBody>
          <a:bodyPr lIns="90488" tIns="44450" rIns="90488" bIns="44450"/>
          <a:lstStyle/>
          <a:p>
            <a:r>
              <a:rPr lang="en-US" dirty="0"/>
              <a:t>Rib </a:t>
            </a:r>
            <a:r>
              <a:rPr lang="en-US" dirty="0" smtClean="0"/>
              <a:t>fractures </a:t>
            </a:r>
            <a:r>
              <a:rPr lang="en-US" dirty="0"/>
              <a:t>7,8,9</a:t>
            </a:r>
          </a:p>
          <a:p>
            <a:r>
              <a:rPr lang="en-US" dirty="0"/>
              <a:t>Wide mediastinum, torturous aorta</a:t>
            </a:r>
          </a:p>
          <a:p>
            <a:r>
              <a:rPr lang="en-US" dirty="0"/>
              <a:t>C-spine multiple degenerative changes difficult to interpret</a:t>
            </a:r>
          </a:p>
          <a:p>
            <a:r>
              <a:rPr lang="en-US" dirty="0"/>
              <a:t>Comminuted intratrochanteric femur fracture and Colles fracture</a:t>
            </a:r>
          </a:p>
          <a:p>
            <a:r>
              <a:rPr lang="en-US" dirty="0"/>
              <a:t>CT head, neck, and abdomen ok</a:t>
            </a:r>
          </a:p>
        </p:txBody>
      </p:sp>
    </p:spTree>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1"/>
            <a:ext cx="7313788" cy="765175"/>
          </a:xfrm>
        </p:spPr>
        <p:txBody>
          <a:bodyPr/>
          <a:lstStyle/>
          <a:p>
            <a:r>
              <a:rPr lang="en-US" dirty="0" smtClean="0"/>
              <a:t>Summary</a:t>
            </a:r>
            <a:endParaRPr lang="en-US" dirty="0"/>
          </a:p>
        </p:txBody>
      </p:sp>
      <p:sp>
        <p:nvSpPr>
          <p:cNvPr id="3" name="Content Placeholder 2"/>
          <p:cNvSpPr>
            <a:spLocks noGrp="1"/>
          </p:cNvSpPr>
          <p:nvPr>
            <p:ph idx="1"/>
          </p:nvPr>
        </p:nvSpPr>
        <p:spPr>
          <a:xfrm>
            <a:off x="533400" y="1295400"/>
            <a:ext cx="8229600" cy="2362200"/>
          </a:xfrm>
        </p:spPr>
        <p:txBody>
          <a:bodyPr/>
          <a:lstStyle/>
          <a:p>
            <a:r>
              <a:rPr lang="en-US" sz="2800" dirty="0" smtClean="0"/>
              <a:t>The elderly are not able to compensate as quickly or as efficiently as a younger adult.</a:t>
            </a:r>
          </a:p>
          <a:p>
            <a:r>
              <a:rPr lang="en-US" sz="2800" dirty="0" smtClean="0"/>
              <a:t>Co-morbidities in the elderly trauma patient can have deletarious affects on their outcome.</a:t>
            </a:r>
          </a:p>
          <a:p>
            <a:r>
              <a:rPr lang="en-US" sz="2800" dirty="0" smtClean="0"/>
              <a:t>They will be us……</a:t>
            </a:r>
          </a:p>
          <a:p>
            <a:endParaRPr lang="en-US" dirty="0"/>
          </a:p>
        </p:txBody>
      </p:sp>
      <p:pic>
        <p:nvPicPr>
          <p:cNvPr id="1026" name="Picture 2" descr="C:\Users\Pat\Documents\Pictures\The Rolling Thunder.jpg"/>
          <p:cNvPicPr>
            <a:picLocks noChangeAspect="1" noChangeArrowheads="1"/>
          </p:cNvPicPr>
          <p:nvPr/>
        </p:nvPicPr>
        <p:blipFill>
          <a:blip r:embed="rId3" cstate="print"/>
          <a:srcRect/>
          <a:stretch>
            <a:fillRect/>
          </a:stretch>
        </p:blipFill>
        <p:spPr bwMode="auto">
          <a:xfrm>
            <a:off x="1659467" y="3810000"/>
            <a:ext cx="5757333" cy="2844800"/>
          </a:xfrm>
          <a:prstGeom prst="rect">
            <a:avLst/>
          </a:prstGeom>
          <a:noFill/>
          <a:ln w="19050">
            <a:solidFill>
              <a:schemeClr val="tx1"/>
            </a:solid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Demographics and Trauma</a:t>
            </a:r>
            <a:endParaRPr lang="en-US" dirty="0"/>
          </a:p>
        </p:txBody>
      </p:sp>
      <p:sp>
        <p:nvSpPr>
          <p:cNvPr id="5" name="Rectangle 4"/>
          <p:cNvSpPr/>
          <p:nvPr/>
        </p:nvSpPr>
        <p:spPr>
          <a:xfrm>
            <a:off x="372533" y="1828803"/>
            <a:ext cx="8602133" cy="3108543"/>
          </a:xfrm>
          <a:prstGeom prst="rect">
            <a:avLst/>
          </a:prstGeom>
        </p:spPr>
        <p:txBody>
          <a:bodyPr wrap="square">
            <a:spAutoFit/>
          </a:bodyPr>
          <a:lstStyle/>
          <a:p>
            <a:r>
              <a:rPr lang="en-US" sz="2800" dirty="0" smtClean="0">
                <a:latin typeface="Arial" pitchFamily="34" charset="0"/>
                <a:cs typeface="Arial" pitchFamily="34" charset="0"/>
              </a:rPr>
              <a:t>1995</a:t>
            </a:r>
            <a:endParaRPr lang="en-US" sz="2800" dirty="0">
              <a:latin typeface="Arial" pitchFamily="34" charset="0"/>
              <a:cs typeface="Arial" pitchFamily="34" charset="0"/>
            </a:endParaRPr>
          </a:p>
          <a:p>
            <a:pPr lvl="1">
              <a:buFont typeface="Arial" pitchFamily="34" charset="0"/>
              <a:buChar char="•"/>
            </a:pPr>
            <a:r>
              <a:rPr lang="en-US" sz="2800" dirty="0" smtClean="0">
                <a:latin typeface="Arial" pitchFamily="34" charset="0"/>
                <a:cs typeface="Arial" pitchFamily="34" charset="0"/>
              </a:rPr>
              <a:t> 10</a:t>
            </a:r>
            <a:r>
              <a:rPr lang="en-US" sz="2800" dirty="0">
                <a:latin typeface="Arial" pitchFamily="34" charset="0"/>
                <a:cs typeface="Arial" pitchFamily="34" charset="0"/>
              </a:rPr>
              <a:t>% of all trauma victims </a:t>
            </a:r>
            <a:r>
              <a:rPr lang="en-US" sz="2800" dirty="0" smtClean="0">
                <a:latin typeface="Arial" pitchFamily="34" charset="0"/>
                <a:cs typeface="Arial" pitchFamily="34" charset="0"/>
              </a:rPr>
              <a:t>were &gt; 65 years old</a:t>
            </a:r>
            <a:endParaRPr lang="en-US" sz="2800" dirty="0">
              <a:latin typeface="Arial" pitchFamily="34" charset="0"/>
              <a:cs typeface="Arial" pitchFamily="34" charset="0"/>
            </a:endParaRPr>
          </a:p>
          <a:p>
            <a:pPr lvl="1">
              <a:buFont typeface="Arial" pitchFamily="34" charset="0"/>
              <a:buChar char="•"/>
            </a:pPr>
            <a:r>
              <a:rPr lang="en-US" sz="2800" dirty="0" smtClean="0">
                <a:latin typeface="Arial" pitchFamily="34" charset="0"/>
                <a:cs typeface="Arial" pitchFamily="34" charset="0"/>
              </a:rPr>
              <a:t> 28</a:t>
            </a:r>
            <a:r>
              <a:rPr lang="en-US" sz="2800" dirty="0">
                <a:latin typeface="Arial" pitchFamily="34" charset="0"/>
                <a:cs typeface="Arial" pitchFamily="34" charset="0"/>
              </a:rPr>
              <a:t>% of all injury fatalities </a:t>
            </a:r>
            <a:r>
              <a:rPr lang="en-US" sz="2800" dirty="0" smtClean="0">
                <a:latin typeface="Arial" pitchFamily="34" charset="0"/>
                <a:cs typeface="Arial" pitchFamily="34" charset="0"/>
              </a:rPr>
              <a:t>were &gt; 65 years old</a:t>
            </a:r>
          </a:p>
          <a:p>
            <a:pPr lvl="1"/>
            <a:endParaRPr lang="en-US" sz="2800" dirty="0">
              <a:latin typeface="Arial" pitchFamily="34" charset="0"/>
              <a:cs typeface="Arial" pitchFamily="34" charset="0"/>
            </a:endParaRPr>
          </a:p>
          <a:p>
            <a:r>
              <a:rPr lang="en-US" sz="2800" dirty="0" smtClean="0">
                <a:latin typeface="Arial" pitchFamily="34" charset="0"/>
                <a:cs typeface="Arial" pitchFamily="34" charset="0"/>
              </a:rPr>
              <a:t>2050</a:t>
            </a:r>
          </a:p>
          <a:p>
            <a:pPr lvl="1">
              <a:buFont typeface="Arial" pitchFamily="34" charset="0"/>
              <a:buChar char="•"/>
            </a:pPr>
            <a:r>
              <a:rPr lang="en-US" sz="2800" dirty="0" smtClean="0">
                <a:latin typeface="Arial" pitchFamily="34" charset="0"/>
                <a:cs typeface="Arial" pitchFamily="34" charset="0"/>
              </a:rPr>
              <a:t> 40</a:t>
            </a:r>
            <a:r>
              <a:rPr lang="en-US" sz="2800" dirty="0">
                <a:latin typeface="Arial" pitchFamily="34" charset="0"/>
                <a:cs typeface="Arial" pitchFamily="34" charset="0"/>
              </a:rPr>
              <a:t>% of all trauma </a:t>
            </a:r>
            <a:r>
              <a:rPr lang="en-US" sz="2800" dirty="0" smtClean="0">
                <a:latin typeface="Arial" pitchFamily="34" charset="0"/>
                <a:cs typeface="Arial" pitchFamily="34" charset="0"/>
              </a:rPr>
              <a:t>victims will be &gt; </a:t>
            </a:r>
            <a:r>
              <a:rPr lang="en-US" sz="2800" dirty="0">
                <a:latin typeface="Arial" pitchFamily="34" charset="0"/>
                <a:cs typeface="Arial" pitchFamily="34" charset="0"/>
              </a:rPr>
              <a:t>65 </a:t>
            </a:r>
            <a:r>
              <a:rPr lang="en-US" sz="2800" dirty="0" smtClean="0">
                <a:latin typeface="Arial" pitchFamily="34" charset="0"/>
                <a:cs typeface="Arial" pitchFamily="34" charset="0"/>
              </a:rPr>
              <a:t>years old</a:t>
            </a:r>
          </a:p>
          <a:p>
            <a:pPr lvl="1">
              <a:buFont typeface="Arial" pitchFamily="34" charset="0"/>
              <a:buChar char="•"/>
            </a:pPr>
            <a:r>
              <a:rPr lang="en-US" sz="2800" dirty="0" smtClean="0">
                <a:latin typeface="Arial" pitchFamily="34" charset="0"/>
                <a:cs typeface="Arial" pitchFamily="34" charset="0"/>
              </a:rPr>
              <a:t> Fatalities will be ….???</a:t>
            </a:r>
            <a:endParaRPr lang="en-US" sz="2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711200" y="228600"/>
            <a:ext cx="7721600" cy="762000"/>
          </a:xfrm>
        </p:spPr>
        <p:txBody>
          <a:bodyPr/>
          <a:lstStyle/>
          <a:p>
            <a:pPr algn="ctr"/>
            <a:r>
              <a:rPr lang="en-US" dirty="0" smtClean="0"/>
              <a:t>What is Geriatric?</a:t>
            </a:r>
            <a:endParaRPr lang="en-US" dirty="0"/>
          </a:p>
        </p:txBody>
      </p:sp>
      <p:pic>
        <p:nvPicPr>
          <p:cNvPr id="11" name="Content Placeholder 10" descr="Mommy and Kennedy May 2010.JPG"/>
          <p:cNvPicPr>
            <a:picLocks noGrp="1" noChangeAspect="1"/>
          </p:cNvPicPr>
          <p:nvPr>
            <p:ph idx="4294967295"/>
          </p:nvPr>
        </p:nvPicPr>
        <p:blipFill>
          <a:blip r:embed="rId3" cstate="print">
            <a:lum bright="14000"/>
          </a:blip>
          <a:srcRect l="24561" r="19298" b="11690"/>
          <a:stretch>
            <a:fillRect/>
          </a:stretch>
        </p:blipFill>
        <p:spPr>
          <a:xfrm>
            <a:off x="5354451" y="1600200"/>
            <a:ext cx="3621268" cy="4940300"/>
          </a:xfrm>
          <a:ln w="19050">
            <a:solidFill>
              <a:schemeClr val="tx1"/>
            </a:solidFill>
          </a:ln>
        </p:spPr>
      </p:pic>
      <p:sp>
        <p:nvSpPr>
          <p:cNvPr id="4" name="Rectangle 3"/>
          <p:cNvSpPr/>
          <p:nvPr/>
        </p:nvSpPr>
        <p:spPr>
          <a:xfrm>
            <a:off x="440267" y="1492508"/>
            <a:ext cx="4944533" cy="5262979"/>
          </a:xfrm>
          <a:prstGeom prst="rect">
            <a:avLst/>
          </a:prstGeom>
        </p:spPr>
        <p:txBody>
          <a:bodyPr wrap="square">
            <a:spAutoFit/>
          </a:bodyPr>
          <a:lstStyle/>
          <a:p>
            <a:r>
              <a:rPr lang="en-US" sz="2800" dirty="0" smtClean="0">
                <a:latin typeface="Arial" pitchFamily="34" charset="0"/>
                <a:cs typeface="Arial" pitchFamily="34" charset="0"/>
              </a:rPr>
              <a:t>Age </a:t>
            </a:r>
            <a:r>
              <a:rPr lang="en-US" sz="2800" u="sng" dirty="0" smtClean="0">
                <a:latin typeface="Arial" pitchFamily="34" charset="0"/>
                <a:cs typeface="Arial" pitchFamily="34" charset="0"/>
              </a:rPr>
              <a:t>&gt;</a:t>
            </a:r>
            <a:r>
              <a:rPr lang="en-US" sz="2800" dirty="0" smtClean="0">
                <a:latin typeface="Arial" pitchFamily="34" charset="0"/>
                <a:cs typeface="Arial" pitchFamily="34" charset="0"/>
              </a:rPr>
              <a:t> 65</a:t>
            </a:r>
          </a:p>
          <a:p>
            <a:pPr lvl="1">
              <a:buFont typeface="Arial" pitchFamily="34" charset="0"/>
              <a:buChar char="•"/>
            </a:pPr>
            <a:r>
              <a:rPr lang="en-US" sz="2800" dirty="0" smtClean="0">
                <a:solidFill>
                  <a:srgbClr val="333399"/>
                </a:solidFill>
                <a:latin typeface="Arial" pitchFamily="34" charset="0"/>
                <a:cs typeface="Arial" pitchFamily="34" charset="0"/>
              </a:rPr>
              <a:t> the classic retirement age</a:t>
            </a:r>
          </a:p>
          <a:p>
            <a:r>
              <a:rPr lang="en-US" sz="2800" dirty="0" smtClean="0">
                <a:latin typeface="Arial" pitchFamily="34" charset="0"/>
                <a:cs typeface="Arial" pitchFamily="34" charset="0"/>
              </a:rPr>
              <a:t>Age </a:t>
            </a:r>
            <a:r>
              <a:rPr lang="en-US" sz="2800" u="sng" dirty="0" smtClean="0">
                <a:latin typeface="Arial" pitchFamily="34" charset="0"/>
                <a:cs typeface="Arial" pitchFamily="34" charset="0"/>
              </a:rPr>
              <a:t>&gt;</a:t>
            </a:r>
            <a:r>
              <a:rPr lang="en-US" sz="2800" dirty="0" smtClean="0">
                <a:latin typeface="Arial" pitchFamily="34" charset="0"/>
                <a:cs typeface="Arial" pitchFamily="34" charset="0"/>
              </a:rPr>
              <a:t> 70</a:t>
            </a:r>
          </a:p>
          <a:p>
            <a:pPr lvl="1">
              <a:buFont typeface="Arial" pitchFamily="34" charset="0"/>
              <a:buChar char="•"/>
            </a:pPr>
            <a:r>
              <a:rPr lang="en-US" sz="2800" dirty="0" smtClean="0">
                <a:solidFill>
                  <a:srgbClr val="333399"/>
                </a:solidFill>
                <a:latin typeface="Arial" pitchFamily="34" charset="0"/>
                <a:cs typeface="Arial" pitchFamily="34" charset="0"/>
              </a:rPr>
              <a:t> geriatric trauma definition</a:t>
            </a:r>
          </a:p>
          <a:p>
            <a:pPr lvl="1">
              <a:buFont typeface="Arial" pitchFamily="34" charset="0"/>
              <a:buChar char="•"/>
            </a:pPr>
            <a:r>
              <a:rPr lang="en-US" sz="2800" dirty="0" smtClean="0">
                <a:solidFill>
                  <a:srgbClr val="333399"/>
                </a:solidFill>
                <a:latin typeface="Arial" pitchFamily="34" charset="0"/>
                <a:cs typeface="Arial" pitchFamily="34" charset="0"/>
              </a:rPr>
              <a:t> based upon stratification of        </a:t>
            </a:r>
          </a:p>
          <a:p>
            <a:pPr lvl="1"/>
            <a:r>
              <a:rPr lang="en-US" sz="2800" dirty="0" smtClean="0">
                <a:solidFill>
                  <a:srgbClr val="333399"/>
                </a:solidFill>
                <a:latin typeface="Arial" pitchFamily="34" charset="0"/>
                <a:cs typeface="Arial" pitchFamily="34" charset="0"/>
              </a:rPr>
              <a:t>  injury survival and age</a:t>
            </a:r>
          </a:p>
          <a:p>
            <a:r>
              <a:rPr lang="en-US" sz="2800" dirty="0" smtClean="0">
                <a:latin typeface="Arial" pitchFamily="34" charset="0"/>
                <a:cs typeface="Arial" pitchFamily="34" charset="0"/>
              </a:rPr>
              <a:t>Age </a:t>
            </a:r>
            <a:r>
              <a:rPr lang="en-US" sz="2800" u="sng" dirty="0" smtClean="0">
                <a:latin typeface="Arial" pitchFamily="34" charset="0"/>
                <a:cs typeface="Arial" pitchFamily="34" charset="0"/>
              </a:rPr>
              <a:t>&gt;</a:t>
            </a:r>
            <a:r>
              <a:rPr lang="en-US" sz="2800" dirty="0" smtClean="0">
                <a:latin typeface="Arial" pitchFamily="34" charset="0"/>
                <a:cs typeface="Arial" pitchFamily="34" charset="0"/>
              </a:rPr>
              <a:t> 75</a:t>
            </a:r>
          </a:p>
          <a:p>
            <a:pPr lvl="1">
              <a:buFont typeface="Arial" pitchFamily="34" charset="0"/>
              <a:buChar char="•"/>
            </a:pPr>
            <a:r>
              <a:rPr lang="en-US" sz="2800" dirty="0" smtClean="0">
                <a:solidFill>
                  <a:srgbClr val="333399"/>
                </a:solidFill>
                <a:latin typeface="Arial" pitchFamily="34" charset="0"/>
                <a:cs typeface="Arial" pitchFamily="34" charset="0"/>
              </a:rPr>
              <a:t>Geriatrician’s view</a:t>
            </a:r>
          </a:p>
          <a:p>
            <a:r>
              <a:rPr lang="en-US" sz="2800" dirty="0" smtClean="0">
                <a:latin typeface="Arial" pitchFamily="34" charset="0"/>
                <a:cs typeface="Arial" pitchFamily="34" charset="0"/>
              </a:rPr>
              <a:t>Physiologic </a:t>
            </a:r>
            <a:r>
              <a:rPr lang="en-US" sz="2800" dirty="0">
                <a:latin typeface="Arial" pitchFamily="34" charset="0"/>
                <a:cs typeface="Arial" pitchFamily="34" charset="0"/>
              </a:rPr>
              <a:t>age </a:t>
            </a:r>
            <a:r>
              <a:rPr lang="en-US" sz="2800" dirty="0" smtClean="0">
                <a:latin typeface="Arial" pitchFamily="34" charset="0"/>
                <a:cs typeface="Arial" pitchFamily="34" charset="0"/>
              </a:rPr>
              <a:t> </a:t>
            </a:r>
          </a:p>
          <a:p>
            <a:pPr lvl="1">
              <a:buFont typeface="Arial" pitchFamily="34" charset="0"/>
              <a:buChar char="•"/>
            </a:pPr>
            <a:r>
              <a:rPr lang="en-US" sz="2800" dirty="0" smtClean="0">
                <a:solidFill>
                  <a:srgbClr val="333399"/>
                </a:solidFill>
                <a:latin typeface="Arial" pitchFamily="34" charset="0"/>
                <a:cs typeface="Arial" pitchFamily="34" charset="0"/>
              </a:rPr>
              <a:t> More importance than  </a:t>
            </a:r>
          </a:p>
          <a:p>
            <a:pPr lvl="1"/>
            <a:r>
              <a:rPr lang="en-US" sz="2800" dirty="0" smtClean="0">
                <a:solidFill>
                  <a:srgbClr val="333399"/>
                </a:solidFill>
                <a:latin typeface="Arial" pitchFamily="34" charset="0"/>
                <a:cs typeface="Arial" pitchFamily="34" charset="0"/>
              </a:rPr>
              <a:t>  chronologic </a:t>
            </a:r>
            <a:r>
              <a:rPr lang="en-US" sz="2800" dirty="0">
                <a:solidFill>
                  <a:srgbClr val="333399"/>
                </a:solidFill>
                <a:latin typeface="Arial" pitchFamily="34" charset="0"/>
                <a:cs typeface="Arial" pitchFamily="34" charset="0"/>
              </a:rPr>
              <a:t>age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10694</TotalTime>
  <Pages>15</Pages>
  <Words>8238</Words>
  <Application>Microsoft Office PowerPoint</Application>
  <PresentationFormat>On-screen Show (4:3)</PresentationFormat>
  <Paragraphs>1261</Paragraphs>
  <Slides>78</Slides>
  <Notes>78</Notes>
  <HiddenSlides>0</HiddenSlides>
  <MMClips>0</MMClips>
  <ScaleCrop>false</ScaleCrop>
  <HeadingPairs>
    <vt:vector size="4" baseType="variant">
      <vt:variant>
        <vt:lpstr>Theme</vt:lpstr>
      </vt:variant>
      <vt:variant>
        <vt:i4>2</vt:i4>
      </vt:variant>
      <vt:variant>
        <vt:lpstr>Slide Titles</vt:lpstr>
      </vt:variant>
      <vt:variant>
        <vt:i4>78</vt:i4>
      </vt:variant>
    </vt:vector>
  </HeadingPairs>
  <TitlesOfParts>
    <vt:vector size="80" baseType="lpstr">
      <vt:lpstr>Blank Presentation</vt:lpstr>
      <vt:lpstr>1_Blank Presentation</vt:lpstr>
      <vt:lpstr>PowerPoint Presentation</vt:lpstr>
      <vt:lpstr>Geriatric Trauma</vt:lpstr>
      <vt:lpstr>PowerPoint Presentation</vt:lpstr>
      <vt:lpstr>Objectives</vt:lpstr>
      <vt:lpstr>PowerPoint Presentation</vt:lpstr>
      <vt:lpstr>Epidemiology</vt:lpstr>
      <vt:lpstr>PowerPoint Presentation</vt:lpstr>
      <vt:lpstr>Demographics and Trauma</vt:lpstr>
      <vt:lpstr>What is Geriatric?</vt:lpstr>
      <vt:lpstr>Most Common Mechanisms of  Unintentional Injury </vt:lpstr>
      <vt:lpstr>Falls</vt:lpstr>
      <vt:lpstr>Possible Causes of Falls</vt:lpstr>
      <vt:lpstr>PowerPoint Presentation</vt:lpstr>
      <vt:lpstr>PowerPoint Presentation</vt:lpstr>
      <vt:lpstr>Motor Vehicle Crashes</vt:lpstr>
      <vt:lpstr>Common Patterns Seen  in Elderly Crashes</vt:lpstr>
      <vt:lpstr>Increased Effort of Self Protection</vt:lpstr>
      <vt:lpstr>Next Most Common Mechanisms of Injury</vt:lpstr>
      <vt:lpstr>Intentional Elderly Trauma:  Serious Public Health Issue</vt:lpstr>
      <vt:lpstr>Suicide</vt:lpstr>
      <vt:lpstr>Co-morbidities  </vt:lpstr>
      <vt:lpstr>Unique Anatomic and Physiologic Considerations</vt:lpstr>
      <vt:lpstr>Sensory Considerations</vt:lpstr>
      <vt:lpstr>Neurologic Considerations</vt:lpstr>
      <vt:lpstr>Postoperative Cognitive Disorders</vt:lpstr>
      <vt:lpstr>Pharmaceutical Considerations</vt:lpstr>
      <vt:lpstr>Pulmonary Considerations</vt:lpstr>
      <vt:lpstr>Renal Considerations</vt:lpstr>
      <vt:lpstr>Causes of Hospital Acquired  Renal Failure</vt:lpstr>
      <vt:lpstr>GI Considerations</vt:lpstr>
      <vt:lpstr>Musculoskeletal Considerations</vt:lpstr>
      <vt:lpstr>Compression Fractures</vt:lpstr>
      <vt:lpstr>Intertrochanteric Fracture</vt:lpstr>
      <vt:lpstr>Musculoskeletal Implications</vt:lpstr>
      <vt:lpstr>Endocrine Considerations</vt:lpstr>
      <vt:lpstr>Cardiovascular Considerations</vt:lpstr>
      <vt:lpstr>More CV considerations</vt:lpstr>
      <vt:lpstr>Age as Criteria for Trauma Activation? </vt:lpstr>
      <vt:lpstr>Resuscitation Considerations</vt:lpstr>
      <vt:lpstr>Crystalloid Resuscitation in Elderly</vt:lpstr>
      <vt:lpstr>Unique Situations Impacting Care</vt:lpstr>
      <vt:lpstr>Head Injured Patients on Anticoagulants</vt:lpstr>
      <vt:lpstr>Pre Rapid Reversal Era</vt:lpstr>
      <vt:lpstr>Principles of Warfarin Rapid  Reversal in Head Injured Patients</vt:lpstr>
      <vt:lpstr>Reversal Products</vt:lpstr>
      <vt:lpstr>Reversal Products</vt:lpstr>
      <vt:lpstr>Reversal Products</vt:lpstr>
      <vt:lpstr>Sample Warfarin  Reversal Guideline for TBI</vt:lpstr>
      <vt:lpstr>Clopidogrel (Plavix)</vt:lpstr>
      <vt:lpstr>Dabigatran (Pradaxa)   </vt:lpstr>
      <vt:lpstr>Cervical Spine Injuries</vt:lpstr>
      <vt:lpstr>Low Impact Isolated Cervical Spine Injuries (LISCI) in Elderly</vt:lpstr>
      <vt:lpstr>Flexion Injuries</vt:lpstr>
      <vt:lpstr> Flexion Injuries Anterior Subluxation</vt:lpstr>
      <vt:lpstr>Extension Injuries</vt:lpstr>
      <vt:lpstr>Odontoid Fractures</vt:lpstr>
      <vt:lpstr>89 Year Old Female With Odontoid Fracture</vt:lpstr>
      <vt:lpstr>PowerPoint Presentation</vt:lpstr>
      <vt:lpstr>Cervical Orthosis  (orthopedic appliances)</vt:lpstr>
      <vt:lpstr>Halo Vest</vt:lpstr>
      <vt:lpstr>Rib Fractures</vt:lpstr>
      <vt:lpstr>Intervention for Isolated Rib Fractures</vt:lpstr>
      <vt:lpstr>Guidelines for Acute Pain Management</vt:lpstr>
      <vt:lpstr>Pain Management</vt:lpstr>
      <vt:lpstr>Patient Controlled Anesthesia (PCA) </vt:lpstr>
      <vt:lpstr>Epidural Analgesia  EAST Guidelines</vt:lpstr>
      <vt:lpstr>Continuous Peripheral Nerve Block</vt:lpstr>
      <vt:lpstr>Operative Rib Fixation</vt:lpstr>
      <vt:lpstr>Case Study</vt:lpstr>
      <vt:lpstr>PreHospital</vt:lpstr>
      <vt:lpstr>ED Physical Exam</vt:lpstr>
      <vt:lpstr>Physical Exam</vt:lpstr>
      <vt:lpstr>Vital Signs</vt:lpstr>
      <vt:lpstr>Neuro Status</vt:lpstr>
      <vt:lpstr>Additional Info</vt:lpstr>
      <vt:lpstr>Labs</vt:lpstr>
      <vt:lpstr>X-rays</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STUDY</dc:title>
  <dc:creator>Information Systems</dc:creator>
  <cp:lastModifiedBy>Sarah Clements</cp:lastModifiedBy>
  <cp:revision>719</cp:revision>
  <cp:lastPrinted>2013-01-11T16:39:35Z</cp:lastPrinted>
  <dcterms:created xsi:type="dcterms:W3CDTF">1998-02-02T12:32:28Z</dcterms:created>
  <dcterms:modified xsi:type="dcterms:W3CDTF">2013-01-11T16:41:30Z</dcterms:modified>
</cp:coreProperties>
</file>