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1"/>
    <p:sldMasterId id="2147484094" r:id="rId2"/>
  </p:sldMasterIdLst>
  <p:notesMasterIdLst>
    <p:notesMasterId r:id="rId55"/>
  </p:notesMasterIdLst>
  <p:handoutMasterIdLst>
    <p:handoutMasterId r:id="rId56"/>
  </p:handoutMasterIdLst>
  <p:sldIdLst>
    <p:sldId id="343" r:id="rId3"/>
    <p:sldId id="256" r:id="rId4"/>
    <p:sldId id="257" r:id="rId5"/>
    <p:sldId id="337" r:id="rId6"/>
    <p:sldId id="258" r:id="rId7"/>
    <p:sldId id="336" r:id="rId8"/>
    <p:sldId id="338" r:id="rId9"/>
    <p:sldId id="307" r:id="rId10"/>
    <p:sldId id="261" r:id="rId11"/>
    <p:sldId id="293" r:id="rId12"/>
    <p:sldId id="294" r:id="rId13"/>
    <p:sldId id="265" r:id="rId14"/>
    <p:sldId id="304" r:id="rId15"/>
    <p:sldId id="295" r:id="rId16"/>
    <p:sldId id="267" r:id="rId17"/>
    <p:sldId id="305" r:id="rId18"/>
    <p:sldId id="292" r:id="rId19"/>
    <p:sldId id="339" r:id="rId20"/>
    <p:sldId id="296" r:id="rId21"/>
    <p:sldId id="269" r:id="rId22"/>
    <p:sldId id="306" r:id="rId23"/>
    <p:sldId id="297" r:id="rId24"/>
    <p:sldId id="271" r:id="rId25"/>
    <p:sldId id="308" r:id="rId26"/>
    <p:sldId id="298" r:id="rId27"/>
    <p:sldId id="273" r:id="rId28"/>
    <p:sldId id="309" r:id="rId29"/>
    <p:sldId id="274" r:id="rId30"/>
    <p:sldId id="277" r:id="rId31"/>
    <p:sldId id="310" r:id="rId32"/>
    <p:sldId id="279" r:id="rId33"/>
    <p:sldId id="311" r:id="rId34"/>
    <p:sldId id="285" r:id="rId35"/>
    <p:sldId id="326" r:id="rId36"/>
    <p:sldId id="333" r:id="rId37"/>
    <p:sldId id="342" r:id="rId38"/>
    <p:sldId id="331" r:id="rId39"/>
    <p:sldId id="340" r:id="rId40"/>
    <p:sldId id="329" r:id="rId41"/>
    <p:sldId id="332" r:id="rId42"/>
    <p:sldId id="341" r:id="rId43"/>
    <p:sldId id="314" r:id="rId44"/>
    <p:sldId id="317" r:id="rId45"/>
    <p:sldId id="318" r:id="rId46"/>
    <p:sldId id="319" r:id="rId47"/>
    <p:sldId id="320" r:id="rId48"/>
    <p:sldId id="321" r:id="rId49"/>
    <p:sldId id="322" r:id="rId50"/>
    <p:sldId id="323" r:id="rId51"/>
    <p:sldId id="325" r:id="rId52"/>
    <p:sldId id="324" r:id="rId53"/>
    <p:sldId id="335" r:id="rId5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996633"/>
    <a:srgbClr val="0000CC"/>
    <a:srgbClr val="6633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0" autoAdjust="0"/>
    <p:restoredTop sz="81062" autoAdjust="0"/>
  </p:normalViewPr>
  <p:slideViewPr>
    <p:cSldViewPr>
      <p:cViewPr>
        <p:scale>
          <a:sx n="80" d="100"/>
          <a:sy n="80" d="100"/>
        </p:scale>
        <p:origin x="-558" y="-198"/>
      </p:cViewPr>
      <p:guideLst>
        <p:guide orient="horz" pos="2160"/>
        <p:guide pos="2880"/>
      </p:guideLst>
    </p:cSldViewPr>
  </p:slideViewPr>
  <p:notesTextViewPr>
    <p:cViewPr>
      <p:scale>
        <a:sx n="1" d="1"/>
        <a:sy n="1" d="1"/>
      </p:scale>
      <p:origin x="0" y="0"/>
    </p:cViewPr>
  </p:notesTextViewPr>
  <p:sorterViewPr>
    <p:cViewPr>
      <p:scale>
        <a:sx n="66" d="100"/>
        <a:sy n="66" d="100"/>
      </p:scale>
      <p:origin x="0" y="3930"/>
    </p:cViewPr>
  </p:sorterViewPr>
  <p:notesViewPr>
    <p:cSldViewPr>
      <p:cViewPr>
        <p:scale>
          <a:sx n="70" d="100"/>
          <a:sy n="70" d="100"/>
        </p:scale>
        <p:origin x="-2088" y="-30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C9BEB-2671-46CC-8108-FD2D8C67D9A5}" type="doc">
      <dgm:prSet loTypeId="urn:microsoft.com/office/officeart/2005/8/layout/target3" loCatId="relationship" qsTypeId="urn:microsoft.com/office/officeart/2005/8/quickstyle/simple1" qsCatId="simple" csTypeId="urn:microsoft.com/office/officeart/2005/8/colors/accent2_3" csCatId="accent2" phldr="1"/>
      <dgm:spPr/>
      <dgm:t>
        <a:bodyPr/>
        <a:lstStyle/>
        <a:p>
          <a:endParaRPr lang="en-US"/>
        </a:p>
      </dgm:t>
    </dgm:pt>
    <dgm:pt modelId="{1BCD53E7-665B-41E2-8BA7-57BC172B12E1}">
      <dgm:prSet custT="1"/>
      <dgm:spPr/>
      <dgm:t>
        <a:bodyPr/>
        <a:lstStyle/>
        <a:p>
          <a:pPr rtl="0"/>
          <a:r>
            <a:rPr lang="en-US" sz="2800" dirty="0" smtClean="0">
              <a:latin typeface="Arial" pitchFamily="34" charset="0"/>
              <a:cs typeface="Arial" pitchFamily="34" charset="0"/>
            </a:rPr>
            <a:t>Overweight with BMI over 25 to 29.9</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a:latin typeface="Arial" pitchFamily="34" charset="0"/>
            <a:cs typeface="Arial" pitchFamily="34" charset="0"/>
          </a:endParaRPr>
        </a:p>
      </dgm:t>
    </dgm:pt>
    <dgm:pt modelId="{415A1492-A253-4D34-9A45-85E0AC7F1D63}" type="parTrans" cxnId="{1FDF701B-9592-4ACF-8ED6-0FEC5B6A0CBC}">
      <dgm:prSet/>
      <dgm:spPr/>
      <dgm:t>
        <a:bodyPr/>
        <a:lstStyle/>
        <a:p>
          <a:endParaRPr lang="en-US"/>
        </a:p>
      </dgm:t>
    </dgm:pt>
    <dgm:pt modelId="{7E5B3BAB-029D-4A46-BF0E-6FA5479FE8B4}" type="sibTrans" cxnId="{1FDF701B-9592-4ACF-8ED6-0FEC5B6A0CBC}">
      <dgm:prSet/>
      <dgm:spPr/>
      <dgm:t>
        <a:bodyPr/>
        <a:lstStyle/>
        <a:p>
          <a:endParaRPr lang="en-US"/>
        </a:p>
      </dgm:t>
    </dgm:pt>
    <dgm:pt modelId="{38499379-34F3-4B27-9DB2-B847BD64FE37}">
      <dgm:prSet custT="1"/>
      <dgm:spPr/>
      <dgm:t>
        <a:bodyPr/>
        <a:lstStyle/>
        <a:p>
          <a:pPr rtl="0"/>
          <a:r>
            <a:rPr lang="en-US" sz="2800" dirty="0" smtClean="0">
              <a:latin typeface="Arial" pitchFamily="34" charset="0"/>
              <a:cs typeface="Arial" pitchFamily="34" charset="0"/>
            </a:rPr>
            <a:t>Obese with a BMI of 30 to 39</a:t>
          </a:r>
          <a:endParaRPr lang="en-US" sz="2800" dirty="0">
            <a:latin typeface="Arial" pitchFamily="34" charset="0"/>
            <a:cs typeface="Arial" pitchFamily="34" charset="0"/>
          </a:endParaRPr>
        </a:p>
      </dgm:t>
    </dgm:pt>
    <dgm:pt modelId="{8D39C355-E6FD-4D72-B8F5-BD780E8FC7B8}" type="parTrans" cxnId="{433D2B38-9B0C-46D5-8C89-52EE5E34C3D1}">
      <dgm:prSet/>
      <dgm:spPr/>
      <dgm:t>
        <a:bodyPr/>
        <a:lstStyle/>
        <a:p>
          <a:endParaRPr lang="en-US"/>
        </a:p>
      </dgm:t>
    </dgm:pt>
    <dgm:pt modelId="{B52B7F8E-C06F-4251-A10F-1C6C8E82DA1F}" type="sibTrans" cxnId="{433D2B38-9B0C-46D5-8C89-52EE5E34C3D1}">
      <dgm:prSet/>
      <dgm:spPr/>
      <dgm:t>
        <a:bodyPr/>
        <a:lstStyle/>
        <a:p>
          <a:endParaRPr lang="en-US"/>
        </a:p>
      </dgm:t>
    </dgm:pt>
    <dgm:pt modelId="{0F044A64-ADE0-47A5-9479-A6197A421EC5}">
      <dgm:prSet custT="1"/>
      <dgm:spPr/>
      <dgm:t>
        <a:bodyPr/>
        <a:lstStyle/>
        <a:p>
          <a:pPr rtl="0"/>
          <a:r>
            <a:rPr lang="en-US" sz="2800" dirty="0" smtClean="0">
              <a:latin typeface="Arial" pitchFamily="34" charset="0"/>
              <a:cs typeface="Arial" pitchFamily="34" charset="0"/>
            </a:rPr>
            <a:t>Morbid Obesity with a BMI of 40 or more</a:t>
          </a:r>
          <a:endParaRPr lang="en-US" sz="2800" dirty="0">
            <a:latin typeface="Arial" pitchFamily="34" charset="0"/>
            <a:cs typeface="Arial" pitchFamily="34" charset="0"/>
          </a:endParaRPr>
        </a:p>
      </dgm:t>
    </dgm:pt>
    <dgm:pt modelId="{7CE1D7C2-F421-4031-8FD2-521E95CF5E56}" type="parTrans" cxnId="{5A0381DA-DCE2-420C-AF6B-4A0A2E29151E}">
      <dgm:prSet/>
      <dgm:spPr/>
      <dgm:t>
        <a:bodyPr/>
        <a:lstStyle/>
        <a:p>
          <a:endParaRPr lang="en-US"/>
        </a:p>
      </dgm:t>
    </dgm:pt>
    <dgm:pt modelId="{39916CF8-6575-479D-A2FF-793AA458BEDA}" type="sibTrans" cxnId="{5A0381DA-DCE2-420C-AF6B-4A0A2E29151E}">
      <dgm:prSet/>
      <dgm:spPr/>
      <dgm:t>
        <a:bodyPr/>
        <a:lstStyle/>
        <a:p>
          <a:endParaRPr lang="en-US"/>
        </a:p>
      </dgm:t>
    </dgm:pt>
    <dgm:pt modelId="{2C27F97C-8557-4ECA-83DF-B93143AAE028}">
      <dgm:prSet custT="1"/>
      <dgm:spPr/>
      <dgm:t>
        <a:bodyPr/>
        <a:lstStyle/>
        <a:p>
          <a:pPr rtl="0"/>
          <a:r>
            <a:rPr lang="en-US" sz="2800" dirty="0" smtClean="0">
              <a:latin typeface="Arial" pitchFamily="34" charset="0"/>
              <a:cs typeface="Arial" pitchFamily="34" charset="0"/>
            </a:rPr>
            <a:t>BMI= ratio of weight (kilograms) </a:t>
          </a:r>
          <a:br>
            <a:rPr lang="en-US" sz="2800" dirty="0" smtClean="0">
              <a:latin typeface="Arial" pitchFamily="34" charset="0"/>
              <a:cs typeface="Arial" pitchFamily="34" charset="0"/>
            </a:rPr>
          </a:br>
          <a:r>
            <a:rPr lang="en-US" sz="2800" dirty="0" smtClean="0">
              <a:latin typeface="Arial" pitchFamily="34" charset="0"/>
              <a:cs typeface="Arial" pitchFamily="34" charset="0"/>
            </a:rPr>
            <a:t>to height (in meters)</a:t>
          </a:r>
          <a:endParaRPr lang="en-US" sz="2800" dirty="0">
            <a:latin typeface="Arial" pitchFamily="34" charset="0"/>
            <a:cs typeface="Arial" pitchFamily="34" charset="0"/>
          </a:endParaRPr>
        </a:p>
      </dgm:t>
    </dgm:pt>
    <dgm:pt modelId="{4EABA830-5684-4037-9207-A0271FD6B46E}" type="parTrans" cxnId="{58F36F13-0950-4435-BE75-37DB8405C75D}">
      <dgm:prSet/>
      <dgm:spPr/>
      <dgm:t>
        <a:bodyPr/>
        <a:lstStyle/>
        <a:p>
          <a:endParaRPr lang="en-US"/>
        </a:p>
      </dgm:t>
    </dgm:pt>
    <dgm:pt modelId="{626840CE-DF76-4AC7-AEBC-FCB700C31A51}" type="sibTrans" cxnId="{58F36F13-0950-4435-BE75-37DB8405C75D}">
      <dgm:prSet/>
      <dgm:spPr/>
      <dgm:t>
        <a:bodyPr/>
        <a:lstStyle/>
        <a:p>
          <a:endParaRPr lang="en-US"/>
        </a:p>
      </dgm:t>
    </dgm:pt>
    <dgm:pt modelId="{9BEAFEC1-8CCD-4AB2-9D9A-C722F2154278}" type="pres">
      <dgm:prSet presAssocID="{EEFC9BEB-2671-46CC-8108-FD2D8C67D9A5}" presName="Name0" presStyleCnt="0">
        <dgm:presLayoutVars>
          <dgm:chMax val="7"/>
          <dgm:dir/>
          <dgm:animLvl val="lvl"/>
          <dgm:resizeHandles val="exact"/>
        </dgm:presLayoutVars>
      </dgm:prSet>
      <dgm:spPr/>
      <dgm:t>
        <a:bodyPr/>
        <a:lstStyle/>
        <a:p>
          <a:endParaRPr lang="en-US"/>
        </a:p>
      </dgm:t>
    </dgm:pt>
    <dgm:pt modelId="{AF8B38E1-6BA1-4CC3-A348-4255F97BA912}" type="pres">
      <dgm:prSet presAssocID="{1BCD53E7-665B-41E2-8BA7-57BC172B12E1}" presName="circle1" presStyleLbl="node1" presStyleIdx="0" presStyleCnt="4"/>
      <dgm:spPr/>
      <dgm:t>
        <a:bodyPr/>
        <a:lstStyle/>
        <a:p>
          <a:endParaRPr lang="en-US"/>
        </a:p>
      </dgm:t>
    </dgm:pt>
    <dgm:pt modelId="{EED21EAD-3A04-4807-8E42-239852BC7AA3}" type="pres">
      <dgm:prSet presAssocID="{1BCD53E7-665B-41E2-8BA7-57BC172B12E1}" presName="space" presStyleCnt="0"/>
      <dgm:spPr/>
      <dgm:t>
        <a:bodyPr/>
        <a:lstStyle/>
        <a:p>
          <a:endParaRPr lang="en-US"/>
        </a:p>
      </dgm:t>
    </dgm:pt>
    <dgm:pt modelId="{C78843BE-FDCF-4EA2-AE21-EB9ECDF3EB73}" type="pres">
      <dgm:prSet presAssocID="{1BCD53E7-665B-41E2-8BA7-57BC172B12E1}" presName="rect1" presStyleLbl="alignAcc1" presStyleIdx="0" presStyleCnt="4"/>
      <dgm:spPr/>
      <dgm:t>
        <a:bodyPr/>
        <a:lstStyle/>
        <a:p>
          <a:endParaRPr lang="en-US"/>
        </a:p>
      </dgm:t>
    </dgm:pt>
    <dgm:pt modelId="{F70F1AEA-D42F-4191-B291-A0725D94C6FB}" type="pres">
      <dgm:prSet presAssocID="{38499379-34F3-4B27-9DB2-B847BD64FE37}" presName="vertSpace2" presStyleLbl="node1" presStyleIdx="0" presStyleCnt="4"/>
      <dgm:spPr/>
      <dgm:t>
        <a:bodyPr/>
        <a:lstStyle/>
        <a:p>
          <a:endParaRPr lang="en-US"/>
        </a:p>
      </dgm:t>
    </dgm:pt>
    <dgm:pt modelId="{0D7F8E0A-9D53-4368-8C14-36D0A02DA3ED}" type="pres">
      <dgm:prSet presAssocID="{38499379-34F3-4B27-9DB2-B847BD64FE37}" presName="circle2" presStyleLbl="node1" presStyleIdx="1" presStyleCnt="4"/>
      <dgm:spPr/>
      <dgm:t>
        <a:bodyPr/>
        <a:lstStyle/>
        <a:p>
          <a:endParaRPr lang="en-US"/>
        </a:p>
      </dgm:t>
    </dgm:pt>
    <dgm:pt modelId="{A4DDF4C3-BFCE-45D5-8ED3-C618323A243A}" type="pres">
      <dgm:prSet presAssocID="{38499379-34F3-4B27-9DB2-B847BD64FE37}" presName="rect2" presStyleLbl="alignAcc1" presStyleIdx="1" presStyleCnt="4"/>
      <dgm:spPr/>
      <dgm:t>
        <a:bodyPr/>
        <a:lstStyle/>
        <a:p>
          <a:endParaRPr lang="en-US"/>
        </a:p>
      </dgm:t>
    </dgm:pt>
    <dgm:pt modelId="{9D88BBFA-CAEC-40A6-A06D-994FAAEFF994}" type="pres">
      <dgm:prSet presAssocID="{0F044A64-ADE0-47A5-9479-A6197A421EC5}" presName="vertSpace3" presStyleLbl="node1" presStyleIdx="1" presStyleCnt="4"/>
      <dgm:spPr/>
      <dgm:t>
        <a:bodyPr/>
        <a:lstStyle/>
        <a:p>
          <a:endParaRPr lang="en-US"/>
        </a:p>
      </dgm:t>
    </dgm:pt>
    <dgm:pt modelId="{519C206A-C481-458B-94DB-DF9EC1225253}" type="pres">
      <dgm:prSet presAssocID="{0F044A64-ADE0-47A5-9479-A6197A421EC5}" presName="circle3" presStyleLbl="node1" presStyleIdx="2" presStyleCnt="4"/>
      <dgm:spPr/>
      <dgm:t>
        <a:bodyPr/>
        <a:lstStyle/>
        <a:p>
          <a:endParaRPr lang="en-US"/>
        </a:p>
      </dgm:t>
    </dgm:pt>
    <dgm:pt modelId="{0FF13A93-CCBA-4109-B28C-023B42CCB186}" type="pres">
      <dgm:prSet presAssocID="{0F044A64-ADE0-47A5-9479-A6197A421EC5}" presName="rect3" presStyleLbl="alignAcc1" presStyleIdx="2" presStyleCnt="4"/>
      <dgm:spPr/>
      <dgm:t>
        <a:bodyPr/>
        <a:lstStyle/>
        <a:p>
          <a:endParaRPr lang="en-US"/>
        </a:p>
      </dgm:t>
    </dgm:pt>
    <dgm:pt modelId="{A9CCF643-98C6-4E3A-BA60-CED180F7236F}" type="pres">
      <dgm:prSet presAssocID="{2C27F97C-8557-4ECA-83DF-B93143AAE028}" presName="vertSpace4" presStyleLbl="node1" presStyleIdx="2" presStyleCnt="4"/>
      <dgm:spPr/>
      <dgm:t>
        <a:bodyPr/>
        <a:lstStyle/>
        <a:p>
          <a:endParaRPr lang="en-US"/>
        </a:p>
      </dgm:t>
    </dgm:pt>
    <dgm:pt modelId="{F4F2293F-1133-404A-B095-4F71890E757B}" type="pres">
      <dgm:prSet presAssocID="{2C27F97C-8557-4ECA-83DF-B93143AAE028}" presName="circle4" presStyleLbl="node1" presStyleIdx="3" presStyleCnt="4"/>
      <dgm:spPr/>
      <dgm:t>
        <a:bodyPr/>
        <a:lstStyle/>
        <a:p>
          <a:endParaRPr lang="en-US"/>
        </a:p>
      </dgm:t>
    </dgm:pt>
    <dgm:pt modelId="{0192F343-4C08-4A9A-9814-DF129873D1C7}" type="pres">
      <dgm:prSet presAssocID="{2C27F97C-8557-4ECA-83DF-B93143AAE028}" presName="rect4" presStyleLbl="alignAcc1" presStyleIdx="3" presStyleCnt="4"/>
      <dgm:spPr/>
      <dgm:t>
        <a:bodyPr/>
        <a:lstStyle/>
        <a:p>
          <a:endParaRPr lang="en-US"/>
        </a:p>
      </dgm:t>
    </dgm:pt>
    <dgm:pt modelId="{C60E5A08-3D0A-4714-A176-3B9C4C05EF58}" type="pres">
      <dgm:prSet presAssocID="{1BCD53E7-665B-41E2-8BA7-57BC172B12E1}" presName="rect1ParTxNoCh" presStyleLbl="alignAcc1" presStyleIdx="3" presStyleCnt="4">
        <dgm:presLayoutVars>
          <dgm:chMax val="1"/>
          <dgm:bulletEnabled val="1"/>
        </dgm:presLayoutVars>
      </dgm:prSet>
      <dgm:spPr/>
      <dgm:t>
        <a:bodyPr/>
        <a:lstStyle/>
        <a:p>
          <a:endParaRPr lang="en-US"/>
        </a:p>
      </dgm:t>
    </dgm:pt>
    <dgm:pt modelId="{B3CECCD6-A7B8-4147-8F24-6037432C14C6}" type="pres">
      <dgm:prSet presAssocID="{38499379-34F3-4B27-9DB2-B847BD64FE37}" presName="rect2ParTxNoCh" presStyleLbl="alignAcc1" presStyleIdx="3" presStyleCnt="4">
        <dgm:presLayoutVars>
          <dgm:chMax val="1"/>
          <dgm:bulletEnabled val="1"/>
        </dgm:presLayoutVars>
      </dgm:prSet>
      <dgm:spPr/>
      <dgm:t>
        <a:bodyPr/>
        <a:lstStyle/>
        <a:p>
          <a:endParaRPr lang="en-US"/>
        </a:p>
      </dgm:t>
    </dgm:pt>
    <dgm:pt modelId="{8DD7CA5F-96BF-4168-B821-34F9DCF1542E}" type="pres">
      <dgm:prSet presAssocID="{0F044A64-ADE0-47A5-9479-A6197A421EC5}" presName="rect3ParTxNoCh" presStyleLbl="alignAcc1" presStyleIdx="3" presStyleCnt="4">
        <dgm:presLayoutVars>
          <dgm:chMax val="1"/>
          <dgm:bulletEnabled val="1"/>
        </dgm:presLayoutVars>
      </dgm:prSet>
      <dgm:spPr/>
      <dgm:t>
        <a:bodyPr/>
        <a:lstStyle/>
        <a:p>
          <a:endParaRPr lang="en-US"/>
        </a:p>
      </dgm:t>
    </dgm:pt>
    <dgm:pt modelId="{046C611B-F73B-4B6C-B959-AE0505579B32}" type="pres">
      <dgm:prSet presAssocID="{2C27F97C-8557-4ECA-83DF-B93143AAE028}" presName="rect4ParTxNoCh" presStyleLbl="alignAcc1" presStyleIdx="3" presStyleCnt="4">
        <dgm:presLayoutVars>
          <dgm:chMax val="1"/>
          <dgm:bulletEnabled val="1"/>
        </dgm:presLayoutVars>
      </dgm:prSet>
      <dgm:spPr/>
      <dgm:t>
        <a:bodyPr/>
        <a:lstStyle/>
        <a:p>
          <a:endParaRPr lang="en-US"/>
        </a:p>
      </dgm:t>
    </dgm:pt>
  </dgm:ptLst>
  <dgm:cxnLst>
    <dgm:cxn modelId="{6A1E9CB8-796E-43F8-8F4F-C84656E5F350}" type="presOf" srcId="{0F044A64-ADE0-47A5-9479-A6197A421EC5}" destId="{8DD7CA5F-96BF-4168-B821-34F9DCF1542E}" srcOrd="1" destOrd="0" presId="urn:microsoft.com/office/officeart/2005/8/layout/target3"/>
    <dgm:cxn modelId="{4B8CC4DF-C302-4F1B-992E-2258E4862768}" type="presOf" srcId="{38499379-34F3-4B27-9DB2-B847BD64FE37}" destId="{B3CECCD6-A7B8-4147-8F24-6037432C14C6}" srcOrd="1" destOrd="0" presId="urn:microsoft.com/office/officeart/2005/8/layout/target3"/>
    <dgm:cxn modelId="{4FB1D2E1-A2F7-4919-82F5-A6CCF2898585}" type="presOf" srcId="{1BCD53E7-665B-41E2-8BA7-57BC172B12E1}" destId="{C78843BE-FDCF-4EA2-AE21-EB9ECDF3EB73}" srcOrd="0" destOrd="0" presId="urn:microsoft.com/office/officeart/2005/8/layout/target3"/>
    <dgm:cxn modelId="{176C5946-6703-4AD5-A861-6274F84ABE6F}" type="presOf" srcId="{1BCD53E7-665B-41E2-8BA7-57BC172B12E1}" destId="{C60E5A08-3D0A-4714-A176-3B9C4C05EF58}" srcOrd="1" destOrd="0" presId="urn:microsoft.com/office/officeart/2005/8/layout/target3"/>
    <dgm:cxn modelId="{C826812B-3A80-4D8C-94A8-CDAC2ACEF5F4}" type="presOf" srcId="{EEFC9BEB-2671-46CC-8108-FD2D8C67D9A5}" destId="{9BEAFEC1-8CCD-4AB2-9D9A-C722F2154278}" srcOrd="0" destOrd="0" presId="urn:microsoft.com/office/officeart/2005/8/layout/target3"/>
    <dgm:cxn modelId="{1FDF701B-9592-4ACF-8ED6-0FEC5B6A0CBC}" srcId="{EEFC9BEB-2671-46CC-8108-FD2D8C67D9A5}" destId="{1BCD53E7-665B-41E2-8BA7-57BC172B12E1}" srcOrd="0" destOrd="0" parTransId="{415A1492-A253-4D34-9A45-85E0AC7F1D63}" sibTransId="{7E5B3BAB-029D-4A46-BF0E-6FA5479FE8B4}"/>
    <dgm:cxn modelId="{433D2B38-9B0C-46D5-8C89-52EE5E34C3D1}" srcId="{EEFC9BEB-2671-46CC-8108-FD2D8C67D9A5}" destId="{38499379-34F3-4B27-9DB2-B847BD64FE37}" srcOrd="1" destOrd="0" parTransId="{8D39C355-E6FD-4D72-B8F5-BD780E8FC7B8}" sibTransId="{B52B7F8E-C06F-4251-A10F-1C6C8E82DA1F}"/>
    <dgm:cxn modelId="{58F36F13-0950-4435-BE75-37DB8405C75D}" srcId="{EEFC9BEB-2671-46CC-8108-FD2D8C67D9A5}" destId="{2C27F97C-8557-4ECA-83DF-B93143AAE028}" srcOrd="3" destOrd="0" parTransId="{4EABA830-5684-4037-9207-A0271FD6B46E}" sibTransId="{626840CE-DF76-4AC7-AEBC-FCB700C31A51}"/>
    <dgm:cxn modelId="{5A0381DA-DCE2-420C-AF6B-4A0A2E29151E}" srcId="{EEFC9BEB-2671-46CC-8108-FD2D8C67D9A5}" destId="{0F044A64-ADE0-47A5-9479-A6197A421EC5}" srcOrd="2" destOrd="0" parTransId="{7CE1D7C2-F421-4031-8FD2-521E95CF5E56}" sibTransId="{39916CF8-6575-479D-A2FF-793AA458BEDA}"/>
    <dgm:cxn modelId="{50A7EBDB-3C9B-4629-93FA-A60B7A6C561C}" type="presOf" srcId="{0F044A64-ADE0-47A5-9479-A6197A421EC5}" destId="{0FF13A93-CCBA-4109-B28C-023B42CCB186}" srcOrd="0" destOrd="0" presId="urn:microsoft.com/office/officeart/2005/8/layout/target3"/>
    <dgm:cxn modelId="{499C22C1-229F-40EA-8EB7-AC3FFE4798E4}" type="presOf" srcId="{2C27F97C-8557-4ECA-83DF-B93143AAE028}" destId="{046C611B-F73B-4B6C-B959-AE0505579B32}" srcOrd="1" destOrd="0" presId="urn:microsoft.com/office/officeart/2005/8/layout/target3"/>
    <dgm:cxn modelId="{C4F6D7ED-CF79-485D-A2A5-282AA7CBB443}" type="presOf" srcId="{2C27F97C-8557-4ECA-83DF-B93143AAE028}" destId="{0192F343-4C08-4A9A-9814-DF129873D1C7}" srcOrd="0" destOrd="0" presId="urn:microsoft.com/office/officeart/2005/8/layout/target3"/>
    <dgm:cxn modelId="{6D450604-1FAD-4B54-9F6C-EB2223D1B644}" type="presOf" srcId="{38499379-34F3-4B27-9DB2-B847BD64FE37}" destId="{A4DDF4C3-BFCE-45D5-8ED3-C618323A243A}" srcOrd="0" destOrd="0" presId="urn:microsoft.com/office/officeart/2005/8/layout/target3"/>
    <dgm:cxn modelId="{2D45C17E-FD51-40A4-A839-E786B4BC0C43}" type="presParOf" srcId="{9BEAFEC1-8CCD-4AB2-9D9A-C722F2154278}" destId="{AF8B38E1-6BA1-4CC3-A348-4255F97BA912}" srcOrd="0" destOrd="0" presId="urn:microsoft.com/office/officeart/2005/8/layout/target3"/>
    <dgm:cxn modelId="{676FE946-9008-4CEC-9048-386830B6BA19}" type="presParOf" srcId="{9BEAFEC1-8CCD-4AB2-9D9A-C722F2154278}" destId="{EED21EAD-3A04-4807-8E42-239852BC7AA3}" srcOrd="1" destOrd="0" presId="urn:microsoft.com/office/officeart/2005/8/layout/target3"/>
    <dgm:cxn modelId="{C83F5022-A15C-41CC-9445-B3ECEAF7BE21}" type="presParOf" srcId="{9BEAFEC1-8CCD-4AB2-9D9A-C722F2154278}" destId="{C78843BE-FDCF-4EA2-AE21-EB9ECDF3EB73}" srcOrd="2" destOrd="0" presId="urn:microsoft.com/office/officeart/2005/8/layout/target3"/>
    <dgm:cxn modelId="{3DD5AE40-2616-4677-A857-7DB3196D7BCA}" type="presParOf" srcId="{9BEAFEC1-8CCD-4AB2-9D9A-C722F2154278}" destId="{F70F1AEA-D42F-4191-B291-A0725D94C6FB}" srcOrd="3" destOrd="0" presId="urn:microsoft.com/office/officeart/2005/8/layout/target3"/>
    <dgm:cxn modelId="{D2199D17-F329-4874-9DC5-44C1388D9D5B}" type="presParOf" srcId="{9BEAFEC1-8CCD-4AB2-9D9A-C722F2154278}" destId="{0D7F8E0A-9D53-4368-8C14-36D0A02DA3ED}" srcOrd="4" destOrd="0" presId="urn:microsoft.com/office/officeart/2005/8/layout/target3"/>
    <dgm:cxn modelId="{02239E51-A76E-47A4-9898-11287A6D62D2}" type="presParOf" srcId="{9BEAFEC1-8CCD-4AB2-9D9A-C722F2154278}" destId="{A4DDF4C3-BFCE-45D5-8ED3-C618323A243A}" srcOrd="5" destOrd="0" presId="urn:microsoft.com/office/officeart/2005/8/layout/target3"/>
    <dgm:cxn modelId="{09D786E6-59B4-4DCC-A0BD-4E35DD8AA9D7}" type="presParOf" srcId="{9BEAFEC1-8CCD-4AB2-9D9A-C722F2154278}" destId="{9D88BBFA-CAEC-40A6-A06D-994FAAEFF994}" srcOrd="6" destOrd="0" presId="urn:microsoft.com/office/officeart/2005/8/layout/target3"/>
    <dgm:cxn modelId="{AFAB73B6-FB0D-44E5-AA8F-CA49926768BB}" type="presParOf" srcId="{9BEAFEC1-8CCD-4AB2-9D9A-C722F2154278}" destId="{519C206A-C481-458B-94DB-DF9EC1225253}" srcOrd="7" destOrd="0" presId="urn:microsoft.com/office/officeart/2005/8/layout/target3"/>
    <dgm:cxn modelId="{EAA7FDEC-8071-4573-A046-A0C72CC99CE4}" type="presParOf" srcId="{9BEAFEC1-8CCD-4AB2-9D9A-C722F2154278}" destId="{0FF13A93-CCBA-4109-B28C-023B42CCB186}" srcOrd="8" destOrd="0" presId="urn:microsoft.com/office/officeart/2005/8/layout/target3"/>
    <dgm:cxn modelId="{1DFACBB9-FB52-4ED5-92C5-013136A166DF}" type="presParOf" srcId="{9BEAFEC1-8CCD-4AB2-9D9A-C722F2154278}" destId="{A9CCF643-98C6-4E3A-BA60-CED180F7236F}" srcOrd="9" destOrd="0" presId="urn:microsoft.com/office/officeart/2005/8/layout/target3"/>
    <dgm:cxn modelId="{DCE64AE9-5648-4705-B217-1E009BAB5F52}" type="presParOf" srcId="{9BEAFEC1-8CCD-4AB2-9D9A-C722F2154278}" destId="{F4F2293F-1133-404A-B095-4F71890E757B}" srcOrd="10" destOrd="0" presId="urn:microsoft.com/office/officeart/2005/8/layout/target3"/>
    <dgm:cxn modelId="{FBC83271-3AC0-4536-911B-C48882578890}" type="presParOf" srcId="{9BEAFEC1-8CCD-4AB2-9D9A-C722F2154278}" destId="{0192F343-4C08-4A9A-9814-DF129873D1C7}" srcOrd="11" destOrd="0" presId="urn:microsoft.com/office/officeart/2005/8/layout/target3"/>
    <dgm:cxn modelId="{8AD47C7F-A64F-4586-B89C-F7E8EC4CA11C}" type="presParOf" srcId="{9BEAFEC1-8CCD-4AB2-9D9A-C722F2154278}" destId="{C60E5A08-3D0A-4714-A176-3B9C4C05EF58}" srcOrd="12" destOrd="0" presId="urn:microsoft.com/office/officeart/2005/8/layout/target3"/>
    <dgm:cxn modelId="{277EF69B-855F-4218-8496-24F7EF0BCB03}" type="presParOf" srcId="{9BEAFEC1-8CCD-4AB2-9D9A-C722F2154278}" destId="{B3CECCD6-A7B8-4147-8F24-6037432C14C6}" srcOrd="13" destOrd="0" presId="urn:microsoft.com/office/officeart/2005/8/layout/target3"/>
    <dgm:cxn modelId="{DA24D36A-27D9-4DC2-9DE4-B7AEAC37BB91}" type="presParOf" srcId="{9BEAFEC1-8CCD-4AB2-9D9A-C722F2154278}" destId="{8DD7CA5F-96BF-4168-B821-34F9DCF1542E}" srcOrd="14" destOrd="0" presId="urn:microsoft.com/office/officeart/2005/8/layout/target3"/>
    <dgm:cxn modelId="{1B5EC781-C568-411B-9EB3-145F5890092E}" type="presParOf" srcId="{9BEAFEC1-8CCD-4AB2-9D9A-C722F2154278}" destId="{046C611B-F73B-4B6C-B959-AE0505579B32}"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81745-7AC8-431B-A2A3-4C378D47BC40}" type="doc">
      <dgm:prSet loTypeId="urn:microsoft.com/office/officeart/2005/8/layout/process4" loCatId="list" qsTypeId="urn:microsoft.com/office/officeart/2005/8/quickstyle/simple1" qsCatId="simple" csTypeId="urn:microsoft.com/office/officeart/2005/8/colors/accent2_5" csCatId="accent2" phldr="1"/>
      <dgm:spPr/>
      <dgm:t>
        <a:bodyPr/>
        <a:lstStyle/>
        <a:p>
          <a:endParaRPr lang="en-US"/>
        </a:p>
      </dgm:t>
    </dgm:pt>
    <dgm:pt modelId="{80004C7E-3DDD-4ED2-AB27-BCA98F3EBB73}">
      <dgm:prSet custT="1"/>
      <dgm:spPr/>
      <dgm:t>
        <a:bodyPr/>
        <a:lstStyle/>
        <a:p>
          <a:pPr rtl="0"/>
          <a:r>
            <a:rPr lang="en-US" sz="3200" dirty="0" smtClean="0">
              <a:latin typeface="Arial" pitchFamily="34" charset="0"/>
              <a:cs typeface="Arial" pitchFamily="34" charset="0"/>
            </a:rPr>
            <a:t>Indications</a:t>
          </a:r>
          <a:endParaRPr lang="en-US" sz="3200" dirty="0">
            <a:latin typeface="Arial" pitchFamily="34" charset="0"/>
            <a:cs typeface="Arial" pitchFamily="34" charset="0"/>
          </a:endParaRPr>
        </a:p>
      </dgm:t>
    </dgm:pt>
    <dgm:pt modelId="{34E69121-172E-47C9-BD77-C3581C16B157}" type="parTrans" cxnId="{784E38F7-22A5-469B-9BE2-59634C315683}">
      <dgm:prSet/>
      <dgm:spPr/>
      <dgm:t>
        <a:bodyPr/>
        <a:lstStyle/>
        <a:p>
          <a:endParaRPr lang="en-US"/>
        </a:p>
      </dgm:t>
    </dgm:pt>
    <dgm:pt modelId="{C9287035-059F-481B-8A30-507363A70A58}" type="sibTrans" cxnId="{784E38F7-22A5-469B-9BE2-59634C315683}">
      <dgm:prSet/>
      <dgm:spPr/>
      <dgm:t>
        <a:bodyPr/>
        <a:lstStyle/>
        <a:p>
          <a:endParaRPr lang="en-US"/>
        </a:p>
      </dgm:t>
    </dgm:pt>
    <dgm:pt modelId="{8781B6B2-572C-4DAA-AD76-DBFCF041DFB3}">
      <dgm:prSet custT="1"/>
      <dgm:spPr/>
      <dgm:t>
        <a:bodyPr/>
        <a:lstStyle/>
        <a:p>
          <a:pPr rtl="0"/>
          <a:r>
            <a:rPr lang="en-US" sz="3200" dirty="0" smtClean="0">
              <a:latin typeface="Arial" pitchFamily="34" charset="0"/>
              <a:cs typeface="Arial" pitchFamily="34" charset="0"/>
            </a:rPr>
            <a:t>Positioning</a:t>
          </a:r>
          <a:endParaRPr lang="en-US" sz="3200" dirty="0">
            <a:latin typeface="Arial" pitchFamily="34" charset="0"/>
            <a:cs typeface="Arial" pitchFamily="34" charset="0"/>
          </a:endParaRPr>
        </a:p>
      </dgm:t>
    </dgm:pt>
    <dgm:pt modelId="{1C1EF6AF-68B6-4B2F-8B5B-3312454D4531}" type="parTrans" cxnId="{24CB8335-781C-4DE6-9525-19448B192633}">
      <dgm:prSet/>
      <dgm:spPr/>
      <dgm:t>
        <a:bodyPr/>
        <a:lstStyle/>
        <a:p>
          <a:endParaRPr lang="en-US"/>
        </a:p>
      </dgm:t>
    </dgm:pt>
    <dgm:pt modelId="{3EDC5E10-5640-4D5F-8374-B9412029AE0C}" type="sibTrans" cxnId="{24CB8335-781C-4DE6-9525-19448B192633}">
      <dgm:prSet/>
      <dgm:spPr/>
      <dgm:t>
        <a:bodyPr/>
        <a:lstStyle/>
        <a:p>
          <a:endParaRPr lang="en-US"/>
        </a:p>
      </dgm:t>
    </dgm:pt>
    <dgm:pt modelId="{7CBF8B66-D7EE-4B3E-B772-05DE742CD395}">
      <dgm:prSet custT="1"/>
      <dgm:spPr/>
      <dgm:t>
        <a:bodyPr/>
        <a:lstStyle/>
        <a:p>
          <a:pPr rtl="0"/>
          <a:r>
            <a:rPr lang="en-US" sz="3200" dirty="0" smtClean="0">
              <a:latin typeface="Arial" pitchFamily="34" charset="0"/>
              <a:cs typeface="Arial" pitchFamily="34" charset="0"/>
            </a:rPr>
            <a:t>Pre-oxygenation</a:t>
          </a:r>
          <a:endParaRPr lang="en-US" sz="3200" dirty="0">
            <a:latin typeface="Arial" pitchFamily="34" charset="0"/>
            <a:cs typeface="Arial" pitchFamily="34" charset="0"/>
          </a:endParaRPr>
        </a:p>
      </dgm:t>
    </dgm:pt>
    <dgm:pt modelId="{7D288211-18BD-4541-935B-1BD529C97CA7}" type="parTrans" cxnId="{E51FAC0B-FC2F-4504-AFEA-560A4EBE2C71}">
      <dgm:prSet/>
      <dgm:spPr/>
      <dgm:t>
        <a:bodyPr/>
        <a:lstStyle/>
        <a:p>
          <a:endParaRPr lang="en-US"/>
        </a:p>
      </dgm:t>
    </dgm:pt>
    <dgm:pt modelId="{16112A5F-6FDD-482A-85AE-6E097A1F4338}" type="sibTrans" cxnId="{E51FAC0B-FC2F-4504-AFEA-560A4EBE2C71}">
      <dgm:prSet/>
      <dgm:spPr/>
      <dgm:t>
        <a:bodyPr/>
        <a:lstStyle/>
        <a:p>
          <a:endParaRPr lang="en-US"/>
        </a:p>
      </dgm:t>
    </dgm:pt>
    <dgm:pt modelId="{D2C7F046-E415-4642-A035-2E67B84B1E94}">
      <dgm:prSet custT="1"/>
      <dgm:spPr/>
      <dgm:t>
        <a:bodyPr/>
        <a:lstStyle/>
        <a:p>
          <a:pPr rtl="0"/>
          <a:r>
            <a:rPr lang="en-US" sz="3200" dirty="0" smtClean="0">
              <a:latin typeface="Arial" pitchFamily="34" charset="0"/>
              <a:cs typeface="Arial" pitchFamily="34" charset="0"/>
            </a:rPr>
            <a:t>Rapid Sequence</a:t>
          </a:r>
          <a:r>
            <a:rPr lang="en-US" sz="2400" dirty="0" smtClean="0">
              <a:latin typeface="Arial" pitchFamily="34" charset="0"/>
              <a:cs typeface="Arial" pitchFamily="34" charset="0"/>
            </a:rPr>
            <a:t> </a:t>
          </a:r>
          <a:r>
            <a:rPr lang="en-US" sz="3200" dirty="0" smtClean="0">
              <a:latin typeface="Arial" pitchFamily="34" charset="0"/>
              <a:cs typeface="Arial" pitchFamily="34" charset="0"/>
            </a:rPr>
            <a:t>Intubation</a:t>
          </a:r>
          <a:endParaRPr lang="en-US" sz="3200" dirty="0">
            <a:latin typeface="Arial" pitchFamily="34" charset="0"/>
            <a:cs typeface="Arial" pitchFamily="34" charset="0"/>
          </a:endParaRPr>
        </a:p>
      </dgm:t>
    </dgm:pt>
    <dgm:pt modelId="{65F35103-A545-4903-9235-5A8080D3011F}" type="parTrans" cxnId="{36C5623A-BCB7-4564-8A8D-FC4391BA46A2}">
      <dgm:prSet/>
      <dgm:spPr/>
      <dgm:t>
        <a:bodyPr/>
        <a:lstStyle/>
        <a:p>
          <a:endParaRPr lang="en-US"/>
        </a:p>
      </dgm:t>
    </dgm:pt>
    <dgm:pt modelId="{8EBA0768-7331-4D9C-A3F4-1BB143F592B1}" type="sibTrans" cxnId="{36C5623A-BCB7-4564-8A8D-FC4391BA46A2}">
      <dgm:prSet/>
      <dgm:spPr/>
      <dgm:t>
        <a:bodyPr/>
        <a:lstStyle/>
        <a:p>
          <a:endParaRPr lang="en-US"/>
        </a:p>
      </dgm:t>
    </dgm:pt>
    <dgm:pt modelId="{AA6FC1E4-E0BE-4670-9F5B-D0E36BE0396E}">
      <dgm:prSet custT="1"/>
      <dgm:spPr/>
      <dgm:t>
        <a:bodyPr/>
        <a:lstStyle/>
        <a:p>
          <a:pPr rtl="0"/>
          <a:r>
            <a:rPr lang="en-US" sz="3200" dirty="0" smtClean="0">
              <a:latin typeface="Arial" pitchFamily="34" charset="0"/>
              <a:cs typeface="Arial" pitchFamily="34" charset="0"/>
            </a:rPr>
            <a:t>Ventilator Settings</a:t>
          </a:r>
          <a:endParaRPr lang="en-US" sz="3200" dirty="0">
            <a:latin typeface="Arial" pitchFamily="34" charset="0"/>
            <a:cs typeface="Arial" pitchFamily="34" charset="0"/>
          </a:endParaRPr>
        </a:p>
      </dgm:t>
    </dgm:pt>
    <dgm:pt modelId="{F957EDC7-4B2D-4D81-9DD2-769B0657D4C9}" type="parTrans" cxnId="{1223B9B6-CEA5-475E-8362-4C78DD60179B}">
      <dgm:prSet/>
      <dgm:spPr/>
      <dgm:t>
        <a:bodyPr/>
        <a:lstStyle/>
        <a:p>
          <a:endParaRPr lang="en-US"/>
        </a:p>
      </dgm:t>
    </dgm:pt>
    <dgm:pt modelId="{2313D70F-C6C6-4F87-8861-BF6ECD2DC03D}" type="sibTrans" cxnId="{1223B9B6-CEA5-475E-8362-4C78DD60179B}">
      <dgm:prSet/>
      <dgm:spPr/>
      <dgm:t>
        <a:bodyPr/>
        <a:lstStyle/>
        <a:p>
          <a:endParaRPr lang="en-US"/>
        </a:p>
      </dgm:t>
    </dgm:pt>
    <dgm:pt modelId="{2A04883C-8E06-4A3C-8A39-05FA61E20DDE}">
      <dgm:prSet custT="1"/>
      <dgm:spPr/>
      <dgm:t>
        <a:bodyPr/>
        <a:lstStyle/>
        <a:p>
          <a:pPr rtl="0"/>
          <a:r>
            <a:rPr lang="en-US" sz="3200" dirty="0" smtClean="0">
              <a:latin typeface="Arial" pitchFamily="34" charset="0"/>
              <a:cs typeface="Arial" pitchFamily="34" charset="0"/>
            </a:rPr>
            <a:t>Alternatives</a:t>
          </a:r>
          <a:endParaRPr lang="en-US" sz="3200" dirty="0">
            <a:latin typeface="Arial" pitchFamily="34" charset="0"/>
            <a:cs typeface="Arial" pitchFamily="34" charset="0"/>
          </a:endParaRPr>
        </a:p>
      </dgm:t>
    </dgm:pt>
    <dgm:pt modelId="{300CC5E9-32DD-4EBD-8320-AC3E393EB5F0}" type="parTrans" cxnId="{C94F9F02-6B51-4FEC-8F40-68284C48305A}">
      <dgm:prSet/>
      <dgm:spPr/>
      <dgm:t>
        <a:bodyPr/>
        <a:lstStyle/>
        <a:p>
          <a:endParaRPr lang="en-US"/>
        </a:p>
      </dgm:t>
    </dgm:pt>
    <dgm:pt modelId="{262D2B87-240A-48F1-9A96-6C490A1D9FF4}" type="sibTrans" cxnId="{C94F9F02-6B51-4FEC-8F40-68284C48305A}">
      <dgm:prSet/>
      <dgm:spPr/>
      <dgm:t>
        <a:bodyPr/>
        <a:lstStyle/>
        <a:p>
          <a:endParaRPr lang="en-US"/>
        </a:p>
      </dgm:t>
    </dgm:pt>
    <dgm:pt modelId="{5DB43EDF-CA6E-46B7-8537-B3A32E5055FA}" type="pres">
      <dgm:prSet presAssocID="{D0F81745-7AC8-431B-A2A3-4C378D47BC40}" presName="Name0" presStyleCnt="0">
        <dgm:presLayoutVars>
          <dgm:dir/>
          <dgm:animLvl val="lvl"/>
          <dgm:resizeHandles val="exact"/>
        </dgm:presLayoutVars>
      </dgm:prSet>
      <dgm:spPr/>
      <dgm:t>
        <a:bodyPr/>
        <a:lstStyle/>
        <a:p>
          <a:endParaRPr lang="en-US"/>
        </a:p>
      </dgm:t>
    </dgm:pt>
    <dgm:pt modelId="{A5290977-A04E-475A-A289-80FD7CEB4302}" type="pres">
      <dgm:prSet presAssocID="{2A04883C-8E06-4A3C-8A39-05FA61E20DDE}" presName="boxAndChildren" presStyleCnt="0"/>
      <dgm:spPr/>
      <dgm:t>
        <a:bodyPr/>
        <a:lstStyle/>
        <a:p>
          <a:endParaRPr lang="en-US"/>
        </a:p>
      </dgm:t>
    </dgm:pt>
    <dgm:pt modelId="{12F3EB49-AFE2-4A95-AE41-81C16463162E}" type="pres">
      <dgm:prSet presAssocID="{2A04883C-8E06-4A3C-8A39-05FA61E20DDE}" presName="parentTextBox" presStyleLbl="node1" presStyleIdx="0" presStyleCnt="6"/>
      <dgm:spPr/>
      <dgm:t>
        <a:bodyPr/>
        <a:lstStyle/>
        <a:p>
          <a:endParaRPr lang="en-US"/>
        </a:p>
      </dgm:t>
    </dgm:pt>
    <dgm:pt modelId="{21D96317-8E03-4280-BFFA-2129DB02AC8D}" type="pres">
      <dgm:prSet presAssocID="{2313D70F-C6C6-4F87-8861-BF6ECD2DC03D}" presName="sp" presStyleCnt="0"/>
      <dgm:spPr/>
      <dgm:t>
        <a:bodyPr/>
        <a:lstStyle/>
        <a:p>
          <a:endParaRPr lang="en-US"/>
        </a:p>
      </dgm:t>
    </dgm:pt>
    <dgm:pt modelId="{8BEE8C9F-A159-4F7A-9DC6-9E9DA6CC8CAB}" type="pres">
      <dgm:prSet presAssocID="{AA6FC1E4-E0BE-4670-9F5B-D0E36BE0396E}" presName="arrowAndChildren" presStyleCnt="0"/>
      <dgm:spPr/>
      <dgm:t>
        <a:bodyPr/>
        <a:lstStyle/>
        <a:p>
          <a:endParaRPr lang="en-US"/>
        </a:p>
      </dgm:t>
    </dgm:pt>
    <dgm:pt modelId="{6A24A0AF-A968-4A3C-B0BC-F5608FDE0791}" type="pres">
      <dgm:prSet presAssocID="{AA6FC1E4-E0BE-4670-9F5B-D0E36BE0396E}" presName="parentTextArrow" presStyleLbl="node1" presStyleIdx="1" presStyleCnt="6"/>
      <dgm:spPr/>
      <dgm:t>
        <a:bodyPr/>
        <a:lstStyle/>
        <a:p>
          <a:endParaRPr lang="en-US"/>
        </a:p>
      </dgm:t>
    </dgm:pt>
    <dgm:pt modelId="{44825AC4-8DAA-4825-AAEF-D711A79FE5AD}" type="pres">
      <dgm:prSet presAssocID="{8EBA0768-7331-4D9C-A3F4-1BB143F592B1}" presName="sp" presStyleCnt="0"/>
      <dgm:spPr/>
      <dgm:t>
        <a:bodyPr/>
        <a:lstStyle/>
        <a:p>
          <a:endParaRPr lang="en-US"/>
        </a:p>
      </dgm:t>
    </dgm:pt>
    <dgm:pt modelId="{542D2C51-EE7A-413A-BD98-6D949C092246}" type="pres">
      <dgm:prSet presAssocID="{D2C7F046-E415-4642-A035-2E67B84B1E94}" presName="arrowAndChildren" presStyleCnt="0"/>
      <dgm:spPr/>
      <dgm:t>
        <a:bodyPr/>
        <a:lstStyle/>
        <a:p>
          <a:endParaRPr lang="en-US"/>
        </a:p>
      </dgm:t>
    </dgm:pt>
    <dgm:pt modelId="{5F22CDC0-021C-4319-822C-A8D530BB370B}" type="pres">
      <dgm:prSet presAssocID="{D2C7F046-E415-4642-A035-2E67B84B1E94}" presName="parentTextArrow" presStyleLbl="node1" presStyleIdx="2" presStyleCnt="6"/>
      <dgm:spPr/>
      <dgm:t>
        <a:bodyPr/>
        <a:lstStyle/>
        <a:p>
          <a:endParaRPr lang="en-US"/>
        </a:p>
      </dgm:t>
    </dgm:pt>
    <dgm:pt modelId="{946B3B45-735C-4D8B-B08A-20F1113FBB15}" type="pres">
      <dgm:prSet presAssocID="{16112A5F-6FDD-482A-85AE-6E097A1F4338}" presName="sp" presStyleCnt="0"/>
      <dgm:spPr/>
      <dgm:t>
        <a:bodyPr/>
        <a:lstStyle/>
        <a:p>
          <a:endParaRPr lang="en-US"/>
        </a:p>
      </dgm:t>
    </dgm:pt>
    <dgm:pt modelId="{51240140-4720-4DA3-B77D-0685D7B51308}" type="pres">
      <dgm:prSet presAssocID="{7CBF8B66-D7EE-4B3E-B772-05DE742CD395}" presName="arrowAndChildren" presStyleCnt="0"/>
      <dgm:spPr/>
      <dgm:t>
        <a:bodyPr/>
        <a:lstStyle/>
        <a:p>
          <a:endParaRPr lang="en-US"/>
        </a:p>
      </dgm:t>
    </dgm:pt>
    <dgm:pt modelId="{71ADE7DC-A6DC-40FD-B18C-C4582D0A4D96}" type="pres">
      <dgm:prSet presAssocID="{7CBF8B66-D7EE-4B3E-B772-05DE742CD395}" presName="parentTextArrow" presStyleLbl="node1" presStyleIdx="3" presStyleCnt="6"/>
      <dgm:spPr/>
      <dgm:t>
        <a:bodyPr/>
        <a:lstStyle/>
        <a:p>
          <a:endParaRPr lang="en-US"/>
        </a:p>
      </dgm:t>
    </dgm:pt>
    <dgm:pt modelId="{D9189294-CE46-4BA9-845D-71B0F9D6ECA3}" type="pres">
      <dgm:prSet presAssocID="{3EDC5E10-5640-4D5F-8374-B9412029AE0C}" presName="sp" presStyleCnt="0"/>
      <dgm:spPr/>
      <dgm:t>
        <a:bodyPr/>
        <a:lstStyle/>
        <a:p>
          <a:endParaRPr lang="en-US"/>
        </a:p>
      </dgm:t>
    </dgm:pt>
    <dgm:pt modelId="{30576258-BB69-4378-AB84-0A1F80A63B94}" type="pres">
      <dgm:prSet presAssocID="{8781B6B2-572C-4DAA-AD76-DBFCF041DFB3}" presName="arrowAndChildren" presStyleCnt="0"/>
      <dgm:spPr/>
      <dgm:t>
        <a:bodyPr/>
        <a:lstStyle/>
        <a:p>
          <a:endParaRPr lang="en-US"/>
        </a:p>
      </dgm:t>
    </dgm:pt>
    <dgm:pt modelId="{7D6CFBED-C71C-420A-BBBE-114AF085B3DA}" type="pres">
      <dgm:prSet presAssocID="{8781B6B2-572C-4DAA-AD76-DBFCF041DFB3}" presName="parentTextArrow" presStyleLbl="node1" presStyleIdx="4" presStyleCnt="6"/>
      <dgm:spPr/>
      <dgm:t>
        <a:bodyPr/>
        <a:lstStyle/>
        <a:p>
          <a:endParaRPr lang="en-US"/>
        </a:p>
      </dgm:t>
    </dgm:pt>
    <dgm:pt modelId="{1A8BE5A4-70CB-4156-AF7F-81CC14540DE2}" type="pres">
      <dgm:prSet presAssocID="{C9287035-059F-481B-8A30-507363A70A58}" presName="sp" presStyleCnt="0"/>
      <dgm:spPr/>
      <dgm:t>
        <a:bodyPr/>
        <a:lstStyle/>
        <a:p>
          <a:endParaRPr lang="en-US"/>
        </a:p>
      </dgm:t>
    </dgm:pt>
    <dgm:pt modelId="{15A3B7FD-67DD-49F5-B771-FFD829A172F0}" type="pres">
      <dgm:prSet presAssocID="{80004C7E-3DDD-4ED2-AB27-BCA98F3EBB73}" presName="arrowAndChildren" presStyleCnt="0"/>
      <dgm:spPr/>
      <dgm:t>
        <a:bodyPr/>
        <a:lstStyle/>
        <a:p>
          <a:endParaRPr lang="en-US"/>
        </a:p>
      </dgm:t>
    </dgm:pt>
    <dgm:pt modelId="{A694C768-837C-468F-96B1-64E57CB1DED7}" type="pres">
      <dgm:prSet presAssocID="{80004C7E-3DDD-4ED2-AB27-BCA98F3EBB73}" presName="parentTextArrow" presStyleLbl="node1" presStyleIdx="5" presStyleCnt="6"/>
      <dgm:spPr/>
      <dgm:t>
        <a:bodyPr/>
        <a:lstStyle/>
        <a:p>
          <a:endParaRPr lang="en-US"/>
        </a:p>
      </dgm:t>
    </dgm:pt>
  </dgm:ptLst>
  <dgm:cxnLst>
    <dgm:cxn modelId="{F4961339-CD0D-448B-B74F-8F6657D80969}" type="presOf" srcId="{80004C7E-3DDD-4ED2-AB27-BCA98F3EBB73}" destId="{A694C768-837C-468F-96B1-64E57CB1DED7}" srcOrd="0" destOrd="0" presId="urn:microsoft.com/office/officeart/2005/8/layout/process4"/>
    <dgm:cxn modelId="{36C5623A-BCB7-4564-8A8D-FC4391BA46A2}" srcId="{D0F81745-7AC8-431B-A2A3-4C378D47BC40}" destId="{D2C7F046-E415-4642-A035-2E67B84B1E94}" srcOrd="3" destOrd="0" parTransId="{65F35103-A545-4903-9235-5A8080D3011F}" sibTransId="{8EBA0768-7331-4D9C-A3F4-1BB143F592B1}"/>
    <dgm:cxn modelId="{784E38F7-22A5-469B-9BE2-59634C315683}" srcId="{D0F81745-7AC8-431B-A2A3-4C378D47BC40}" destId="{80004C7E-3DDD-4ED2-AB27-BCA98F3EBB73}" srcOrd="0" destOrd="0" parTransId="{34E69121-172E-47C9-BD77-C3581C16B157}" sibTransId="{C9287035-059F-481B-8A30-507363A70A58}"/>
    <dgm:cxn modelId="{90E55169-C35B-40BC-A58D-60D7329E46E9}" type="presOf" srcId="{8781B6B2-572C-4DAA-AD76-DBFCF041DFB3}" destId="{7D6CFBED-C71C-420A-BBBE-114AF085B3DA}" srcOrd="0" destOrd="0" presId="urn:microsoft.com/office/officeart/2005/8/layout/process4"/>
    <dgm:cxn modelId="{B8D179F5-1358-499B-B332-6635432B8359}" type="presOf" srcId="{7CBF8B66-D7EE-4B3E-B772-05DE742CD395}" destId="{71ADE7DC-A6DC-40FD-B18C-C4582D0A4D96}" srcOrd="0" destOrd="0" presId="urn:microsoft.com/office/officeart/2005/8/layout/process4"/>
    <dgm:cxn modelId="{24CB8335-781C-4DE6-9525-19448B192633}" srcId="{D0F81745-7AC8-431B-A2A3-4C378D47BC40}" destId="{8781B6B2-572C-4DAA-AD76-DBFCF041DFB3}" srcOrd="1" destOrd="0" parTransId="{1C1EF6AF-68B6-4B2F-8B5B-3312454D4531}" sibTransId="{3EDC5E10-5640-4D5F-8374-B9412029AE0C}"/>
    <dgm:cxn modelId="{E51FAC0B-FC2F-4504-AFEA-560A4EBE2C71}" srcId="{D0F81745-7AC8-431B-A2A3-4C378D47BC40}" destId="{7CBF8B66-D7EE-4B3E-B772-05DE742CD395}" srcOrd="2" destOrd="0" parTransId="{7D288211-18BD-4541-935B-1BD529C97CA7}" sibTransId="{16112A5F-6FDD-482A-85AE-6E097A1F4338}"/>
    <dgm:cxn modelId="{1223B9B6-CEA5-475E-8362-4C78DD60179B}" srcId="{D0F81745-7AC8-431B-A2A3-4C378D47BC40}" destId="{AA6FC1E4-E0BE-4670-9F5B-D0E36BE0396E}" srcOrd="4" destOrd="0" parTransId="{F957EDC7-4B2D-4D81-9DD2-769B0657D4C9}" sibTransId="{2313D70F-C6C6-4F87-8861-BF6ECD2DC03D}"/>
    <dgm:cxn modelId="{71149BFF-B8D9-427E-93A2-9F6D7F69CAC9}" type="presOf" srcId="{AA6FC1E4-E0BE-4670-9F5B-D0E36BE0396E}" destId="{6A24A0AF-A968-4A3C-B0BC-F5608FDE0791}" srcOrd="0" destOrd="0" presId="urn:microsoft.com/office/officeart/2005/8/layout/process4"/>
    <dgm:cxn modelId="{C94F9F02-6B51-4FEC-8F40-68284C48305A}" srcId="{D0F81745-7AC8-431B-A2A3-4C378D47BC40}" destId="{2A04883C-8E06-4A3C-8A39-05FA61E20DDE}" srcOrd="5" destOrd="0" parTransId="{300CC5E9-32DD-4EBD-8320-AC3E393EB5F0}" sibTransId="{262D2B87-240A-48F1-9A96-6C490A1D9FF4}"/>
    <dgm:cxn modelId="{73E5D77C-F66B-45A6-A0DE-473653954C48}" type="presOf" srcId="{D0F81745-7AC8-431B-A2A3-4C378D47BC40}" destId="{5DB43EDF-CA6E-46B7-8537-B3A32E5055FA}" srcOrd="0" destOrd="0" presId="urn:microsoft.com/office/officeart/2005/8/layout/process4"/>
    <dgm:cxn modelId="{55D1A92D-46CA-4866-84E2-CC638C30825D}" type="presOf" srcId="{D2C7F046-E415-4642-A035-2E67B84B1E94}" destId="{5F22CDC0-021C-4319-822C-A8D530BB370B}" srcOrd="0" destOrd="0" presId="urn:microsoft.com/office/officeart/2005/8/layout/process4"/>
    <dgm:cxn modelId="{29E15978-0C5B-44A6-908E-17DAFBFFFF78}" type="presOf" srcId="{2A04883C-8E06-4A3C-8A39-05FA61E20DDE}" destId="{12F3EB49-AFE2-4A95-AE41-81C16463162E}" srcOrd="0" destOrd="0" presId="urn:microsoft.com/office/officeart/2005/8/layout/process4"/>
    <dgm:cxn modelId="{FAD43BAD-4B90-4996-B477-900DE23D7228}" type="presParOf" srcId="{5DB43EDF-CA6E-46B7-8537-B3A32E5055FA}" destId="{A5290977-A04E-475A-A289-80FD7CEB4302}" srcOrd="0" destOrd="0" presId="urn:microsoft.com/office/officeart/2005/8/layout/process4"/>
    <dgm:cxn modelId="{16824A33-867F-4C3D-BEDC-D2E58489A4D5}" type="presParOf" srcId="{A5290977-A04E-475A-A289-80FD7CEB4302}" destId="{12F3EB49-AFE2-4A95-AE41-81C16463162E}" srcOrd="0" destOrd="0" presId="urn:microsoft.com/office/officeart/2005/8/layout/process4"/>
    <dgm:cxn modelId="{C5A1D0E2-8092-404E-91DE-B87C41B8BD55}" type="presParOf" srcId="{5DB43EDF-CA6E-46B7-8537-B3A32E5055FA}" destId="{21D96317-8E03-4280-BFFA-2129DB02AC8D}" srcOrd="1" destOrd="0" presId="urn:microsoft.com/office/officeart/2005/8/layout/process4"/>
    <dgm:cxn modelId="{E67F9783-8275-4C0E-9416-52C418995645}" type="presParOf" srcId="{5DB43EDF-CA6E-46B7-8537-B3A32E5055FA}" destId="{8BEE8C9F-A159-4F7A-9DC6-9E9DA6CC8CAB}" srcOrd="2" destOrd="0" presId="urn:microsoft.com/office/officeart/2005/8/layout/process4"/>
    <dgm:cxn modelId="{F4CFF198-994F-4A61-90FA-AC9CE53D4126}" type="presParOf" srcId="{8BEE8C9F-A159-4F7A-9DC6-9E9DA6CC8CAB}" destId="{6A24A0AF-A968-4A3C-B0BC-F5608FDE0791}" srcOrd="0" destOrd="0" presId="urn:microsoft.com/office/officeart/2005/8/layout/process4"/>
    <dgm:cxn modelId="{52B0799D-CC5C-4E00-BAFD-F2636EBCE4FC}" type="presParOf" srcId="{5DB43EDF-CA6E-46B7-8537-B3A32E5055FA}" destId="{44825AC4-8DAA-4825-AAEF-D711A79FE5AD}" srcOrd="3" destOrd="0" presId="urn:microsoft.com/office/officeart/2005/8/layout/process4"/>
    <dgm:cxn modelId="{BE117D1D-6A29-485B-937D-BCFDC53CEE8F}" type="presParOf" srcId="{5DB43EDF-CA6E-46B7-8537-B3A32E5055FA}" destId="{542D2C51-EE7A-413A-BD98-6D949C092246}" srcOrd="4" destOrd="0" presId="urn:microsoft.com/office/officeart/2005/8/layout/process4"/>
    <dgm:cxn modelId="{A415B228-A994-4F39-B05D-010576EA4577}" type="presParOf" srcId="{542D2C51-EE7A-413A-BD98-6D949C092246}" destId="{5F22CDC0-021C-4319-822C-A8D530BB370B}" srcOrd="0" destOrd="0" presId="urn:microsoft.com/office/officeart/2005/8/layout/process4"/>
    <dgm:cxn modelId="{3A317CC9-D32D-43F7-811C-F32F360B6919}" type="presParOf" srcId="{5DB43EDF-CA6E-46B7-8537-B3A32E5055FA}" destId="{946B3B45-735C-4D8B-B08A-20F1113FBB15}" srcOrd="5" destOrd="0" presId="urn:microsoft.com/office/officeart/2005/8/layout/process4"/>
    <dgm:cxn modelId="{38699B3B-6267-49CC-87ED-09E96D6B2D33}" type="presParOf" srcId="{5DB43EDF-CA6E-46B7-8537-B3A32E5055FA}" destId="{51240140-4720-4DA3-B77D-0685D7B51308}" srcOrd="6" destOrd="0" presId="urn:microsoft.com/office/officeart/2005/8/layout/process4"/>
    <dgm:cxn modelId="{9E004C25-EDB8-498C-B5BD-3D2B75E9AB80}" type="presParOf" srcId="{51240140-4720-4DA3-B77D-0685D7B51308}" destId="{71ADE7DC-A6DC-40FD-B18C-C4582D0A4D96}" srcOrd="0" destOrd="0" presId="urn:microsoft.com/office/officeart/2005/8/layout/process4"/>
    <dgm:cxn modelId="{2DECAAAB-E38D-4463-814F-A1DD1A467F4E}" type="presParOf" srcId="{5DB43EDF-CA6E-46B7-8537-B3A32E5055FA}" destId="{D9189294-CE46-4BA9-845D-71B0F9D6ECA3}" srcOrd="7" destOrd="0" presId="urn:microsoft.com/office/officeart/2005/8/layout/process4"/>
    <dgm:cxn modelId="{23200199-5EF8-41CE-9188-02DD5A4233D6}" type="presParOf" srcId="{5DB43EDF-CA6E-46B7-8537-B3A32E5055FA}" destId="{30576258-BB69-4378-AB84-0A1F80A63B94}" srcOrd="8" destOrd="0" presId="urn:microsoft.com/office/officeart/2005/8/layout/process4"/>
    <dgm:cxn modelId="{3F1960A2-A332-41EB-82F5-4E4C46A460FD}" type="presParOf" srcId="{30576258-BB69-4378-AB84-0A1F80A63B94}" destId="{7D6CFBED-C71C-420A-BBBE-114AF085B3DA}" srcOrd="0" destOrd="0" presId="urn:microsoft.com/office/officeart/2005/8/layout/process4"/>
    <dgm:cxn modelId="{2F221BC1-9102-4F32-B7E4-94BC943715F9}" type="presParOf" srcId="{5DB43EDF-CA6E-46B7-8537-B3A32E5055FA}" destId="{1A8BE5A4-70CB-4156-AF7F-81CC14540DE2}" srcOrd="9" destOrd="0" presId="urn:microsoft.com/office/officeart/2005/8/layout/process4"/>
    <dgm:cxn modelId="{83331482-BF9A-4F06-B5D8-E12A14350862}" type="presParOf" srcId="{5DB43EDF-CA6E-46B7-8537-B3A32E5055FA}" destId="{15A3B7FD-67DD-49F5-B771-FFD829A172F0}" srcOrd="10" destOrd="0" presId="urn:microsoft.com/office/officeart/2005/8/layout/process4"/>
    <dgm:cxn modelId="{CF62D356-083F-4828-B31D-7725F029C43C}" type="presParOf" srcId="{15A3B7FD-67DD-49F5-B771-FFD829A172F0}" destId="{A694C768-837C-468F-96B1-64E57CB1DED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EAF1C7-8D0F-41F4-BD42-C48B775098F3}" type="doc">
      <dgm:prSet loTypeId="urn:microsoft.com/office/officeart/2005/8/layout/venn1" loCatId="relationship" qsTypeId="urn:microsoft.com/office/officeart/2005/8/quickstyle/simple1" qsCatId="simple" csTypeId="urn:microsoft.com/office/officeart/2005/8/colors/accent2_3" csCatId="accent2" phldr="1"/>
      <dgm:spPr/>
    </dgm:pt>
    <dgm:pt modelId="{89B571E6-2208-4858-8A6C-FB23A535B756}">
      <dgm:prSet phldrT="[Text]" custT="1"/>
      <dgm:spPr/>
      <dgm:t>
        <a:bodyPr/>
        <a:lstStyle/>
        <a:p>
          <a:r>
            <a:rPr lang="en-US" sz="2400" dirty="0" smtClean="0">
              <a:latin typeface="Arial" pitchFamily="34" charset="0"/>
              <a:cs typeface="Arial" pitchFamily="34" charset="0"/>
            </a:rPr>
            <a:t>IV Access</a:t>
          </a:r>
          <a:endParaRPr lang="en-US" sz="2400" dirty="0">
            <a:latin typeface="Arial" pitchFamily="34" charset="0"/>
            <a:cs typeface="Arial" pitchFamily="34" charset="0"/>
          </a:endParaRPr>
        </a:p>
      </dgm:t>
    </dgm:pt>
    <dgm:pt modelId="{CDD45EE4-7822-4560-BAEF-B83952C9AE19}" type="parTrans" cxnId="{8BBDCB92-C468-4EF1-8DC0-9F684D9D1B6F}">
      <dgm:prSet/>
      <dgm:spPr/>
      <dgm:t>
        <a:bodyPr/>
        <a:lstStyle/>
        <a:p>
          <a:endParaRPr lang="en-US"/>
        </a:p>
      </dgm:t>
    </dgm:pt>
    <dgm:pt modelId="{A7AAC5AB-1235-43AC-906D-480FC3540AEE}" type="sibTrans" cxnId="{8BBDCB92-C468-4EF1-8DC0-9F684D9D1B6F}">
      <dgm:prSet/>
      <dgm:spPr/>
      <dgm:t>
        <a:bodyPr/>
        <a:lstStyle/>
        <a:p>
          <a:endParaRPr lang="en-US"/>
        </a:p>
      </dgm:t>
    </dgm:pt>
    <dgm:pt modelId="{9DF25C5D-D8EA-4F8A-BB80-99E51539AC88}">
      <dgm:prSet phldrT="[Text]" custT="1"/>
      <dgm:spPr/>
      <dgm:t>
        <a:bodyPr/>
        <a:lstStyle/>
        <a:p>
          <a:r>
            <a:rPr lang="en-US" sz="2400" dirty="0" smtClean="0">
              <a:latin typeface="Arial" pitchFamily="34" charset="0"/>
              <a:cs typeface="Arial" pitchFamily="34" charset="0"/>
            </a:rPr>
            <a:t>Monitoring</a:t>
          </a:r>
          <a:endParaRPr lang="en-US" sz="2400" dirty="0">
            <a:latin typeface="Arial" pitchFamily="34" charset="0"/>
            <a:cs typeface="Arial" pitchFamily="34" charset="0"/>
          </a:endParaRPr>
        </a:p>
      </dgm:t>
    </dgm:pt>
    <dgm:pt modelId="{7E526750-B5F6-4E9D-BC31-1A6D6C121951}" type="parTrans" cxnId="{433A0845-6F12-461F-AAA3-6854AC0C1FE4}">
      <dgm:prSet/>
      <dgm:spPr/>
      <dgm:t>
        <a:bodyPr/>
        <a:lstStyle/>
        <a:p>
          <a:endParaRPr lang="en-US"/>
        </a:p>
      </dgm:t>
    </dgm:pt>
    <dgm:pt modelId="{6DA2FF94-0457-485C-9021-563B96C84ABC}" type="sibTrans" cxnId="{433A0845-6F12-461F-AAA3-6854AC0C1FE4}">
      <dgm:prSet/>
      <dgm:spPr/>
      <dgm:t>
        <a:bodyPr/>
        <a:lstStyle/>
        <a:p>
          <a:endParaRPr lang="en-US"/>
        </a:p>
      </dgm:t>
    </dgm:pt>
    <dgm:pt modelId="{80CF2E34-7629-4FEA-98DB-8845AA1ABAC8}">
      <dgm:prSet phldrT="[Text]" custT="1"/>
      <dgm:spPr/>
      <dgm:t>
        <a:bodyPr/>
        <a:lstStyle/>
        <a:p>
          <a:r>
            <a:rPr lang="en-US" sz="2400" dirty="0" smtClean="0">
              <a:latin typeface="Arial" pitchFamily="34" charset="0"/>
              <a:cs typeface="Arial" pitchFamily="34" charset="0"/>
            </a:rPr>
            <a:t>Cardio-vascular Assessment</a:t>
          </a:r>
          <a:endParaRPr lang="en-US" sz="2400" dirty="0">
            <a:latin typeface="Arial" pitchFamily="34" charset="0"/>
            <a:cs typeface="Arial" pitchFamily="34" charset="0"/>
          </a:endParaRPr>
        </a:p>
      </dgm:t>
    </dgm:pt>
    <dgm:pt modelId="{0AB77359-7756-47C2-8F9E-0B75498193B1}" type="parTrans" cxnId="{F436DC1A-F584-416B-8B4C-4DEDCC6206E9}">
      <dgm:prSet/>
      <dgm:spPr/>
      <dgm:t>
        <a:bodyPr/>
        <a:lstStyle/>
        <a:p>
          <a:endParaRPr lang="en-US"/>
        </a:p>
      </dgm:t>
    </dgm:pt>
    <dgm:pt modelId="{2FFB09B2-40DD-4554-8DA8-43D200B7A3A4}" type="sibTrans" cxnId="{F436DC1A-F584-416B-8B4C-4DEDCC6206E9}">
      <dgm:prSet/>
      <dgm:spPr/>
      <dgm:t>
        <a:bodyPr/>
        <a:lstStyle/>
        <a:p>
          <a:endParaRPr lang="en-US"/>
        </a:p>
      </dgm:t>
    </dgm:pt>
    <dgm:pt modelId="{12FECC75-E739-412C-A142-C43B6073EB20}" type="pres">
      <dgm:prSet presAssocID="{A1EAF1C7-8D0F-41F4-BD42-C48B775098F3}" presName="compositeShape" presStyleCnt="0">
        <dgm:presLayoutVars>
          <dgm:chMax val="7"/>
          <dgm:dir/>
          <dgm:resizeHandles val="exact"/>
        </dgm:presLayoutVars>
      </dgm:prSet>
      <dgm:spPr/>
    </dgm:pt>
    <dgm:pt modelId="{E0911EBA-36A9-4BCA-8C33-49326DE3D7AF}" type="pres">
      <dgm:prSet presAssocID="{89B571E6-2208-4858-8A6C-FB23A535B756}" presName="circ1" presStyleLbl="vennNode1" presStyleIdx="0" presStyleCnt="3"/>
      <dgm:spPr/>
      <dgm:t>
        <a:bodyPr/>
        <a:lstStyle/>
        <a:p>
          <a:endParaRPr lang="en-US"/>
        </a:p>
      </dgm:t>
    </dgm:pt>
    <dgm:pt modelId="{AD91C4CB-3212-4D62-9C6F-88BA9BE11485}" type="pres">
      <dgm:prSet presAssocID="{89B571E6-2208-4858-8A6C-FB23A535B756}" presName="circ1Tx" presStyleLbl="revTx" presStyleIdx="0" presStyleCnt="0">
        <dgm:presLayoutVars>
          <dgm:chMax val="0"/>
          <dgm:chPref val="0"/>
          <dgm:bulletEnabled val="1"/>
        </dgm:presLayoutVars>
      </dgm:prSet>
      <dgm:spPr/>
      <dgm:t>
        <a:bodyPr/>
        <a:lstStyle/>
        <a:p>
          <a:endParaRPr lang="en-US"/>
        </a:p>
      </dgm:t>
    </dgm:pt>
    <dgm:pt modelId="{029E0BEF-AF40-4FEC-9678-406CADCEB57E}" type="pres">
      <dgm:prSet presAssocID="{9DF25C5D-D8EA-4F8A-BB80-99E51539AC88}" presName="circ2" presStyleLbl="vennNode1" presStyleIdx="1" presStyleCnt="3"/>
      <dgm:spPr/>
      <dgm:t>
        <a:bodyPr/>
        <a:lstStyle/>
        <a:p>
          <a:endParaRPr lang="en-US"/>
        </a:p>
      </dgm:t>
    </dgm:pt>
    <dgm:pt modelId="{5D988A75-59E6-44ED-A2E0-97C2FA9563B1}" type="pres">
      <dgm:prSet presAssocID="{9DF25C5D-D8EA-4F8A-BB80-99E51539AC88}" presName="circ2Tx" presStyleLbl="revTx" presStyleIdx="0" presStyleCnt="0">
        <dgm:presLayoutVars>
          <dgm:chMax val="0"/>
          <dgm:chPref val="0"/>
          <dgm:bulletEnabled val="1"/>
        </dgm:presLayoutVars>
      </dgm:prSet>
      <dgm:spPr/>
      <dgm:t>
        <a:bodyPr/>
        <a:lstStyle/>
        <a:p>
          <a:endParaRPr lang="en-US"/>
        </a:p>
      </dgm:t>
    </dgm:pt>
    <dgm:pt modelId="{4380C42D-19A3-43FD-8394-9B7169D4CE1C}" type="pres">
      <dgm:prSet presAssocID="{80CF2E34-7629-4FEA-98DB-8845AA1ABAC8}" presName="circ3" presStyleLbl="vennNode1" presStyleIdx="2" presStyleCnt="3"/>
      <dgm:spPr/>
      <dgm:t>
        <a:bodyPr/>
        <a:lstStyle/>
        <a:p>
          <a:endParaRPr lang="en-US"/>
        </a:p>
      </dgm:t>
    </dgm:pt>
    <dgm:pt modelId="{78FE1431-CC4D-4BB0-8688-2261B155DEDB}" type="pres">
      <dgm:prSet presAssocID="{80CF2E34-7629-4FEA-98DB-8845AA1ABAC8}" presName="circ3Tx" presStyleLbl="revTx" presStyleIdx="0" presStyleCnt="0">
        <dgm:presLayoutVars>
          <dgm:chMax val="0"/>
          <dgm:chPref val="0"/>
          <dgm:bulletEnabled val="1"/>
        </dgm:presLayoutVars>
      </dgm:prSet>
      <dgm:spPr/>
      <dgm:t>
        <a:bodyPr/>
        <a:lstStyle/>
        <a:p>
          <a:endParaRPr lang="en-US"/>
        </a:p>
      </dgm:t>
    </dgm:pt>
  </dgm:ptLst>
  <dgm:cxnLst>
    <dgm:cxn modelId="{4BB40009-5661-4ADC-B587-9C1A4A2C55E4}" type="presOf" srcId="{9DF25C5D-D8EA-4F8A-BB80-99E51539AC88}" destId="{029E0BEF-AF40-4FEC-9678-406CADCEB57E}" srcOrd="0" destOrd="0" presId="urn:microsoft.com/office/officeart/2005/8/layout/venn1"/>
    <dgm:cxn modelId="{F436DC1A-F584-416B-8B4C-4DEDCC6206E9}" srcId="{A1EAF1C7-8D0F-41F4-BD42-C48B775098F3}" destId="{80CF2E34-7629-4FEA-98DB-8845AA1ABAC8}" srcOrd="2" destOrd="0" parTransId="{0AB77359-7756-47C2-8F9E-0B75498193B1}" sibTransId="{2FFB09B2-40DD-4554-8DA8-43D200B7A3A4}"/>
    <dgm:cxn modelId="{B6A4B281-A973-446B-801B-9850C0810EA9}" type="presOf" srcId="{89B571E6-2208-4858-8A6C-FB23A535B756}" destId="{AD91C4CB-3212-4D62-9C6F-88BA9BE11485}" srcOrd="1" destOrd="0" presId="urn:microsoft.com/office/officeart/2005/8/layout/venn1"/>
    <dgm:cxn modelId="{433A0845-6F12-461F-AAA3-6854AC0C1FE4}" srcId="{A1EAF1C7-8D0F-41F4-BD42-C48B775098F3}" destId="{9DF25C5D-D8EA-4F8A-BB80-99E51539AC88}" srcOrd="1" destOrd="0" parTransId="{7E526750-B5F6-4E9D-BC31-1A6D6C121951}" sibTransId="{6DA2FF94-0457-485C-9021-563B96C84ABC}"/>
    <dgm:cxn modelId="{BC6D6EE4-0769-4128-A449-E9349A575B5C}" type="presOf" srcId="{A1EAF1C7-8D0F-41F4-BD42-C48B775098F3}" destId="{12FECC75-E739-412C-A142-C43B6073EB20}" srcOrd="0" destOrd="0" presId="urn:microsoft.com/office/officeart/2005/8/layout/venn1"/>
    <dgm:cxn modelId="{FB02AD7E-71CB-4BB8-A951-0473F017B398}" type="presOf" srcId="{89B571E6-2208-4858-8A6C-FB23A535B756}" destId="{E0911EBA-36A9-4BCA-8C33-49326DE3D7AF}" srcOrd="0" destOrd="0" presId="urn:microsoft.com/office/officeart/2005/8/layout/venn1"/>
    <dgm:cxn modelId="{1200AEFC-321E-4259-8074-B7B8C2B664D9}" type="presOf" srcId="{9DF25C5D-D8EA-4F8A-BB80-99E51539AC88}" destId="{5D988A75-59E6-44ED-A2E0-97C2FA9563B1}" srcOrd="1" destOrd="0" presId="urn:microsoft.com/office/officeart/2005/8/layout/venn1"/>
    <dgm:cxn modelId="{56354B56-A1A8-4848-ADC4-7FE5F9936A45}" type="presOf" srcId="{80CF2E34-7629-4FEA-98DB-8845AA1ABAC8}" destId="{4380C42D-19A3-43FD-8394-9B7169D4CE1C}" srcOrd="0" destOrd="0" presId="urn:microsoft.com/office/officeart/2005/8/layout/venn1"/>
    <dgm:cxn modelId="{8BBDCB92-C468-4EF1-8DC0-9F684D9D1B6F}" srcId="{A1EAF1C7-8D0F-41F4-BD42-C48B775098F3}" destId="{89B571E6-2208-4858-8A6C-FB23A535B756}" srcOrd="0" destOrd="0" parTransId="{CDD45EE4-7822-4560-BAEF-B83952C9AE19}" sibTransId="{A7AAC5AB-1235-43AC-906D-480FC3540AEE}"/>
    <dgm:cxn modelId="{5837ACAD-6347-4201-BDD6-1603FC6AEC67}" type="presOf" srcId="{80CF2E34-7629-4FEA-98DB-8845AA1ABAC8}" destId="{78FE1431-CC4D-4BB0-8688-2261B155DEDB}" srcOrd="1" destOrd="0" presId="urn:microsoft.com/office/officeart/2005/8/layout/venn1"/>
    <dgm:cxn modelId="{7B62E19B-12CE-4418-92F2-236DDA8C7A29}" type="presParOf" srcId="{12FECC75-E739-412C-A142-C43B6073EB20}" destId="{E0911EBA-36A9-4BCA-8C33-49326DE3D7AF}" srcOrd="0" destOrd="0" presId="urn:microsoft.com/office/officeart/2005/8/layout/venn1"/>
    <dgm:cxn modelId="{227FB0B6-1F98-4F95-BACC-68A2EC873DA5}" type="presParOf" srcId="{12FECC75-E739-412C-A142-C43B6073EB20}" destId="{AD91C4CB-3212-4D62-9C6F-88BA9BE11485}" srcOrd="1" destOrd="0" presId="urn:microsoft.com/office/officeart/2005/8/layout/venn1"/>
    <dgm:cxn modelId="{FA50042C-584D-43F0-B652-767FF0D08E16}" type="presParOf" srcId="{12FECC75-E739-412C-A142-C43B6073EB20}" destId="{029E0BEF-AF40-4FEC-9678-406CADCEB57E}" srcOrd="2" destOrd="0" presId="urn:microsoft.com/office/officeart/2005/8/layout/venn1"/>
    <dgm:cxn modelId="{CD2A71A9-250A-46F7-A70E-C72D43D34707}" type="presParOf" srcId="{12FECC75-E739-412C-A142-C43B6073EB20}" destId="{5D988A75-59E6-44ED-A2E0-97C2FA9563B1}" srcOrd="3" destOrd="0" presId="urn:microsoft.com/office/officeart/2005/8/layout/venn1"/>
    <dgm:cxn modelId="{B2FADA5B-C68D-48F5-9F63-3DEE4F187F4A}" type="presParOf" srcId="{12FECC75-E739-412C-A142-C43B6073EB20}" destId="{4380C42D-19A3-43FD-8394-9B7169D4CE1C}" srcOrd="4" destOrd="0" presId="urn:microsoft.com/office/officeart/2005/8/layout/venn1"/>
    <dgm:cxn modelId="{F1CEA68A-95AE-4898-A072-265F6CB77CDD}" type="presParOf" srcId="{12FECC75-E739-412C-A142-C43B6073EB20}" destId="{78FE1431-CC4D-4BB0-8688-2261B155DED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CA7CCE-A62E-45FC-B89C-0F18F917D7CB}" type="doc">
      <dgm:prSet loTypeId="urn:microsoft.com/office/officeart/2005/8/layout/pyramid2" loCatId="pyramid" qsTypeId="urn:microsoft.com/office/officeart/2005/8/quickstyle/simple1" qsCatId="simple" csTypeId="urn:microsoft.com/office/officeart/2005/8/colors/accent6_5" csCatId="accent6"/>
      <dgm:spPr/>
      <dgm:t>
        <a:bodyPr/>
        <a:lstStyle/>
        <a:p>
          <a:endParaRPr lang="en-US"/>
        </a:p>
      </dgm:t>
    </dgm:pt>
    <dgm:pt modelId="{97FE4409-7B12-4CD1-9AA3-AA11CFD38AD4}">
      <dgm:prSet/>
      <dgm:spPr/>
      <dgm:t>
        <a:bodyPr/>
        <a:lstStyle/>
        <a:p>
          <a:pPr rtl="0"/>
          <a:r>
            <a:rPr lang="en-US" dirty="0" smtClean="0">
              <a:latin typeface="Arial" pitchFamily="34" charset="0"/>
              <a:cs typeface="Arial" pitchFamily="34" charset="0"/>
            </a:rPr>
            <a:t>Decide early</a:t>
          </a:r>
          <a:endParaRPr lang="en-US" dirty="0">
            <a:latin typeface="Arial" pitchFamily="34" charset="0"/>
            <a:cs typeface="Arial" pitchFamily="34" charset="0"/>
          </a:endParaRPr>
        </a:p>
      </dgm:t>
    </dgm:pt>
    <dgm:pt modelId="{A446E2FF-61AE-411F-8FEB-6B941D15C4B2}" type="parTrans" cxnId="{B1A5A50E-9FAB-4852-9A07-0FA0A8610A96}">
      <dgm:prSet/>
      <dgm:spPr/>
      <dgm:t>
        <a:bodyPr/>
        <a:lstStyle/>
        <a:p>
          <a:endParaRPr lang="en-US"/>
        </a:p>
      </dgm:t>
    </dgm:pt>
    <dgm:pt modelId="{D00C359A-F0BD-4786-B9D5-CB7F9D08CB69}" type="sibTrans" cxnId="{B1A5A50E-9FAB-4852-9A07-0FA0A8610A96}">
      <dgm:prSet/>
      <dgm:spPr/>
      <dgm:t>
        <a:bodyPr/>
        <a:lstStyle/>
        <a:p>
          <a:endParaRPr lang="en-US"/>
        </a:p>
      </dgm:t>
    </dgm:pt>
    <dgm:pt modelId="{33664DC0-06D6-4F9F-A5C2-DBE235E11825}">
      <dgm:prSet/>
      <dgm:spPr/>
      <dgm:t>
        <a:bodyPr/>
        <a:lstStyle/>
        <a:p>
          <a:pPr rtl="0"/>
          <a:r>
            <a:rPr lang="en-US" dirty="0" smtClean="0">
              <a:latin typeface="Arial" pitchFamily="34" charset="0"/>
              <a:cs typeface="Arial" pitchFamily="34" charset="0"/>
            </a:rPr>
            <a:t>Interfacility transfers</a:t>
          </a:r>
          <a:endParaRPr lang="en-US" dirty="0">
            <a:latin typeface="Arial" pitchFamily="34" charset="0"/>
            <a:cs typeface="Arial" pitchFamily="34" charset="0"/>
          </a:endParaRPr>
        </a:p>
      </dgm:t>
    </dgm:pt>
    <dgm:pt modelId="{B5FF758F-3928-41CA-97E8-0E47AFFAC632}" type="parTrans" cxnId="{DD8D9738-AF57-4201-A221-4AC9DB7BA4D2}">
      <dgm:prSet/>
      <dgm:spPr/>
      <dgm:t>
        <a:bodyPr/>
        <a:lstStyle/>
        <a:p>
          <a:endParaRPr lang="en-US"/>
        </a:p>
      </dgm:t>
    </dgm:pt>
    <dgm:pt modelId="{10A7D2D6-1E78-43C2-A480-66F70683AF50}" type="sibTrans" cxnId="{DD8D9738-AF57-4201-A221-4AC9DB7BA4D2}">
      <dgm:prSet/>
      <dgm:spPr/>
      <dgm:t>
        <a:bodyPr/>
        <a:lstStyle/>
        <a:p>
          <a:endParaRPr lang="en-US"/>
        </a:p>
      </dgm:t>
    </dgm:pt>
    <dgm:pt modelId="{A72B7044-CCEC-4671-9043-DF615A5BC341}">
      <dgm:prSet/>
      <dgm:spPr/>
      <dgm:t>
        <a:bodyPr/>
        <a:lstStyle/>
        <a:p>
          <a:pPr rtl="0"/>
          <a:r>
            <a:rPr lang="en-US" dirty="0" smtClean="0">
              <a:latin typeface="Arial" pitchFamily="34" charset="0"/>
              <a:cs typeface="Arial" pitchFamily="34" charset="0"/>
            </a:rPr>
            <a:t>Intrafacility transfers</a:t>
          </a:r>
          <a:endParaRPr lang="en-US" dirty="0">
            <a:latin typeface="Arial" pitchFamily="34" charset="0"/>
            <a:cs typeface="Arial" pitchFamily="34" charset="0"/>
          </a:endParaRPr>
        </a:p>
      </dgm:t>
    </dgm:pt>
    <dgm:pt modelId="{88C9D717-020C-4823-8C84-E986C8673BB2}" type="parTrans" cxnId="{D26F8616-B436-4FAE-A122-16E2842E39F3}">
      <dgm:prSet/>
      <dgm:spPr/>
      <dgm:t>
        <a:bodyPr/>
        <a:lstStyle/>
        <a:p>
          <a:endParaRPr lang="en-US"/>
        </a:p>
      </dgm:t>
    </dgm:pt>
    <dgm:pt modelId="{1E963403-73FD-468B-8566-99C53D62EDAF}" type="sibTrans" cxnId="{D26F8616-B436-4FAE-A122-16E2842E39F3}">
      <dgm:prSet/>
      <dgm:spPr/>
      <dgm:t>
        <a:bodyPr/>
        <a:lstStyle/>
        <a:p>
          <a:endParaRPr lang="en-US"/>
        </a:p>
      </dgm:t>
    </dgm:pt>
    <dgm:pt modelId="{BA0DDA21-FB6D-43DF-9F89-D8875B7E055D}" type="pres">
      <dgm:prSet presAssocID="{70CA7CCE-A62E-45FC-B89C-0F18F917D7CB}" presName="compositeShape" presStyleCnt="0">
        <dgm:presLayoutVars>
          <dgm:dir/>
          <dgm:resizeHandles/>
        </dgm:presLayoutVars>
      </dgm:prSet>
      <dgm:spPr/>
      <dgm:t>
        <a:bodyPr/>
        <a:lstStyle/>
        <a:p>
          <a:endParaRPr lang="en-US"/>
        </a:p>
      </dgm:t>
    </dgm:pt>
    <dgm:pt modelId="{6F9D8182-F519-41DE-BA64-A3D37D7D5E23}" type="pres">
      <dgm:prSet presAssocID="{70CA7CCE-A62E-45FC-B89C-0F18F917D7CB}" presName="pyramid" presStyleLbl="node1" presStyleIdx="0" presStyleCnt="1" custLinFactNeighborY="-12069"/>
      <dgm:spPr/>
      <dgm:t>
        <a:bodyPr/>
        <a:lstStyle/>
        <a:p>
          <a:endParaRPr lang="en-US"/>
        </a:p>
      </dgm:t>
    </dgm:pt>
    <dgm:pt modelId="{F29F0135-2FFF-477A-8660-ED5F20285F0D}" type="pres">
      <dgm:prSet presAssocID="{70CA7CCE-A62E-45FC-B89C-0F18F917D7CB}" presName="theList" presStyleCnt="0"/>
      <dgm:spPr/>
      <dgm:t>
        <a:bodyPr/>
        <a:lstStyle/>
        <a:p>
          <a:endParaRPr lang="en-US"/>
        </a:p>
      </dgm:t>
    </dgm:pt>
    <dgm:pt modelId="{AEC2B090-F9B0-480E-A10A-D2746AA0C3F6}" type="pres">
      <dgm:prSet presAssocID="{97FE4409-7B12-4CD1-9AA3-AA11CFD38AD4}" presName="aNode" presStyleLbl="fgAcc1" presStyleIdx="0" presStyleCnt="3">
        <dgm:presLayoutVars>
          <dgm:bulletEnabled val="1"/>
        </dgm:presLayoutVars>
      </dgm:prSet>
      <dgm:spPr/>
      <dgm:t>
        <a:bodyPr/>
        <a:lstStyle/>
        <a:p>
          <a:endParaRPr lang="en-US"/>
        </a:p>
      </dgm:t>
    </dgm:pt>
    <dgm:pt modelId="{C3905854-07FD-408E-9F40-808CBBCEE019}" type="pres">
      <dgm:prSet presAssocID="{97FE4409-7B12-4CD1-9AA3-AA11CFD38AD4}" presName="aSpace" presStyleCnt="0"/>
      <dgm:spPr/>
      <dgm:t>
        <a:bodyPr/>
        <a:lstStyle/>
        <a:p>
          <a:endParaRPr lang="en-US"/>
        </a:p>
      </dgm:t>
    </dgm:pt>
    <dgm:pt modelId="{9A00CABE-B6B7-4FAE-97B6-AF18D411D4AE}" type="pres">
      <dgm:prSet presAssocID="{33664DC0-06D6-4F9F-A5C2-DBE235E11825}" presName="aNode" presStyleLbl="fgAcc1" presStyleIdx="1" presStyleCnt="3">
        <dgm:presLayoutVars>
          <dgm:bulletEnabled val="1"/>
        </dgm:presLayoutVars>
      </dgm:prSet>
      <dgm:spPr/>
      <dgm:t>
        <a:bodyPr/>
        <a:lstStyle/>
        <a:p>
          <a:endParaRPr lang="en-US"/>
        </a:p>
      </dgm:t>
    </dgm:pt>
    <dgm:pt modelId="{028F0833-ED13-4F37-802A-76BE2FA6C03D}" type="pres">
      <dgm:prSet presAssocID="{33664DC0-06D6-4F9F-A5C2-DBE235E11825}" presName="aSpace" presStyleCnt="0"/>
      <dgm:spPr/>
      <dgm:t>
        <a:bodyPr/>
        <a:lstStyle/>
        <a:p>
          <a:endParaRPr lang="en-US"/>
        </a:p>
      </dgm:t>
    </dgm:pt>
    <dgm:pt modelId="{43A3B2D9-319F-4476-A4EF-B4AB87207A7E}" type="pres">
      <dgm:prSet presAssocID="{A72B7044-CCEC-4671-9043-DF615A5BC341}" presName="aNode" presStyleLbl="fgAcc1" presStyleIdx="2" presStyleCnt="3">
        <dgm:presLayoutVars>
          <dgm:bulletEnabled val="1"/>
        </dgm:presLayoutVars>
      </dgm:prSet>
      <dgm:spPr/>
      <dgm:t>
        <a:bodyPr/>
        <a:lstStyle/>
        <a:p>
          <a:endParaRPr lang="en-US"/>
        </a:p>
      </dgm:t>
    </dgm:pt>
    <dgm:pt modelId="{F3913A67-2639-410D-9D2B-7865C91968D1}" type="pres">
      <dgm:prSet presAssocID="{A72B7044-CCEC-4671-9043-DF615A5BC341}" presName="aSpace" presStyleCnt="0"/>
      <dgm:spPr/>
      <dgm:t>
        <a:bodyPr/>
        <a:lstStyle/>
        <a:p>
          <a:endParaRPr lang="en-US"/>
        </a:p>
      </dgm:t>
    </dgm:pt>
  </dgm:ptLst>
  <dgm:cxnLst>
    <dgm:cxn modelId="{FDBF13B7-A994-4E25-8C4E-B543A08335A1}" type="presOf" srcId="{97FE4409-7B12-4CD1-9AA3-AA11CFD38AD4}" destId="{AEC2B090-F9B0-480E-A10A-D2746AA0C3F6}" srcOrd="0" destOrd="0" presId="urn:microsoft.com/office/officeart/2005/8/layout/pyramid2"/>
    <dgm:cxn modelId="{B1A5A50E-9FAB-4852-9A07-0FA0A8610A96}" srcId="{70CA7CCE-A62E-45FC-B89C-0F18F917D7CB}" destId="{97FE4409-7B12-4CD1-9AA3-AA11CFD38AD4}" srcOrd="0" destOrd="0" parTransId="{A446E2FF-61AE-411F-8FEB-6B941D15C4B2}" sibTransId="{D00C359A-F0BD-4786-B9D5-CB7F9D08CB69}"/>
    <dgm:cxn modelId="{5DB62C41-B801-430D-BD64-29D30BDBA1C8}" type="presOf" srcId="{33664DC0-06D6-4F9F-A5C2-DBE235E11825}" destId="{9A00CABE-B6B7-4FAE-97B6-AF18D411D4AE}" srcOrd="0" destOrd="0" presId="urn:microsoft.com/office/officeart/2005/8/layout/pyramid2"/>
    <dgm:cxn modelId="{DD8D9738-AF57-4201-A221-4AC9DB7BA4D2}" srcId="{70CA7CCE-A62E-45FC-B89C-0F18F917D7CB}" destId="{33664DC0-06D6-4F9F-A5C2-DBE235E11825}" srcOrd="1" destOrd="0" parTransId="{B5FF758F-3928-41CA-97E8-0E47AFFAC632}" sibTransId="{10A7D2D6-1E78-43C2-A480-66F70683AF50}"/>
    <dgm:cxn modelId="{D26F8616-B436-4FAE-A122-16E2842E39F3}" srcId="{70CA7CCE-A62E-45FC-B89C-0F18F917D7CB}" destId="{A72B7044-CCEC-4671-9043-DF615A5BC341}" srcOrd="2" destOrd="0" parTransId="{88C9D717-020C-4823-8C84-E986C8673BB2}" sibTransId="{1E963403-73FD-468B-8566-99C53D62EDAF}"/>
    <dgm:cxn modelId="{F09291BC-9936-4762-92CF-8AFBD8060772}" type="presOf" srcId="{A72B7044-CCEC-4671-9043-DF615A5BC341}" destId="{43A3B2D9-319F-4476-A4EF-B4AB87207A7E}" srcOrd="0" destOrd="0" presId="urn:microsoft.com/office/officeart/2005/8/layout/pyramid2"/>
    <dgm:cxn modelId="{D510B18E-5937-4D6E-A4B3-79D3F985FDD4}" type="presOf" srcId="{70CA7CCE-A62E-45FC-B89C-0F18F917D7CB}" destId="{BA0DDA21-FB6D-43DF-9F89-D8875B7E055D}" srcOrd="0" destOrd="0" presId="urn:microsoft.com/office/officeart/2005/8/layout/pyramid2"/>
    <dgm:cxn modelId="{30DB34BB-4D92-4A26-B3DE-68AC16094C76}" type="presParOf" srcId="{BA0DDA21-FB6D-43DF-9F89-D8875B7E055D}" destId="{6F9D8182-F519-41DE-BA64-A3D37D7D5E23}" srcOrd="0" destOrd="0" presId="urn:microsoft.com/office/officeart/2005/8/layout/pyramid2"/>
    <dgm:cxn modelId="{9BDC86BC-1EF7-48B6-BD0E-B538D7D47ACD}" type="presParOf" srcId="{BA0DDA21-FB6D-43DF-9F89-D8875B7E055D}" destId="{F29F0135-2FFF-477A-8660-ED5F20285F0D}" srcOrd="1" destOrd="0" presId="urn:microsoft.com/office/officeart/2005/8/layout/pyramid2"/>
    <dgm:cxn modelId="{46EDDE8D-5DD1-400E-8138-C39EF6B9F98E}" type="presParOf" srcId="{F29F0135-2FFF-477A-8660-ED5F20285F0D}" destId="{AEC2B090-F9B0-480E-A10A-D2746AA0C3F6}" srcOrd="0" destOrd="0" presId="urn:microsoft.com/office/officeart/2005/8/layout/pyramid2"/>
    <dgm:cxn modelId="{299422F7-CA1E-4BC4-AA5A-B8AA30093454}" type="presParOf" srcId="{F29F0135-2FFF-477A-8660-ED5F20285F0D}" destId="{C3905854-07FD-408E-9F40-808CBBCEE019}" srcOrd="1" destOrd="0" presId="urn:microsoft.com/office/officeart/2005/8/layout/pyramid2"/>
    <dgm:cxn modelId="{1090E4FF-3F20-4AF5-B9B6-647D4DF9A1A8}" type="presParOf" srcId="{F29F0135-2FFF-477A-8660-ED5F20285F0D}" destId="{9A00CABE-B6B7-4FAE-97B6-AF18D411D4AE}" srcOrd="2" destOrd="0" presId="urn:microsoft.com/office/officeart/2005/8/layout/pyramid2"/>
    <dgm:cxn modelId="{AD0E91A0-8039-4F60-991F-71A9F112D06C}" type="presParOf" srcId="{F29F0135-2FFF-477A-8660-ED5F20285F0D}" destId="{028F0833-ED13-4F37-802A-76BE2FA6C03D}" srcOrd="3" destOrd="0" presId="urn:microsoft.com/office/officeart/2005/8/layout/pyramid2"/>
    <dgm:cxn modelId="{813F84ED-244B-4007-8945-041C0139FF17}" type="presParOf" srcId="{F29F0135-2FFF-477A-8660-ED5F20285F0D}" destId="{43A3B2D9-319F-4476-A4EF-B4AB87207A7E}" srcOrd="4" destOrd="0" presId="urn:microsoft.com/office/officeart/2005/8/layout/pyramid2"/>
    <dgm:cxn modelId="{CFF25DE1-E907-40F3-8A20-06447D8A383A}" type="presParOf" srcId="{F29F0135-2FFF-477A-8660-ED5F20285F0D}" destId="{F3913A67-2639-410D-9D2B-7865C91968D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C1A131-BCEA-4706-83BD-66BC281D926F}" type="doc">
      <dgm:prSet loTypeId="urn:microsoft.com/office/officeart/2005/8/layout/cycle2" loCatId="cycle" qsTypeId="urn:microsoft.com/office/officeart/2005/8/quickstyle/simple1" qsCatId="simple" csTypeId="urn:microsoft.com/office/officeart/2005/8/colors/accent6_3" csCatId="accent6" phldr="1"/>
      <dgm:spPr/>
      <dgm:t>
        <a:bodyPr/>
        <a:lstStyle/>
        <a:p>
          <a:endParaRPr lang="en-US"/>
        </a:p>
      </dgm:t>
    </dgm:pt>
    <dgm:pt modelId="{E9AEE15A-0360-4412-8C83-F22B5D5A9142}">
      <dgm:prSet custT="1"/>
      <dgm:spPr/>
      <dgm:t>
        <a:bodyPr/>
        <a:lstStyle/>
        <a:p>
          <a:pPr rtl="0"/>
          <a:r>
            <a:rPr lang="en-US" sz="2000" dirty="0" smtClean="0">
              <a:latin typeface="Arial" pitchFamily="34" charset="0"/>
              <a:cs typeface="Arial" pitchFamily="34" charset="0"/>
            </a:rPr>
            <a:t>Wound</a:t>
          </a:r>
          <a:endParaRPr lang="en-US" sz="2000" dirty="0">
            <a:latin typeface="Arial" pitchFamily="34" charset="0"/>
            <a:cs typeface="Arial" pitchFamily="34" charset="0"/>
          </a:endParaRPr>
        </a:p>
      </dgm:t>
    </dgm:pt>
    <dgm:pt modelId="{74048047-8846-47DF-8E40-82491287984D}" type="parTrans" cxnId="{81188BAA-5BF5-48D8-8D9B-85546BA022E7}">
      <dgm:prSet/>
      <dgm:spPr/>
      <dgm:t>
        <a:bodyPr/>
        <a:lstStyle/>
        <a:p>
          <a:endParaRPr lang="en-US"/>
        </a:p>
      </dgm:t>
    </dgm:pt>
    <dgm:pt modelId="{AE8537CD-7FB6-4A3D-B472-750D83A72903}" type="sibTrans" cxnId="{81188BAA-5BF5-48D8-8D9B-85546BA022E7}">
      <dgm:prSet/>
      <dgm:spPr/>
      <dgm:t>
        <a:bodyPr/>
        <a:lstStyle/>
        <a:p>
          <a:endParaRPr lang="en-US" dirty="0"/>
        </a:p>
      </dgm:t>
    </dgm:pt>
    <dgm:pt modelId="{F7DE82E7-E902-4EFB-A681-741BB96840FE}">
      <dgm:prSet/>
      <dgm:spPr/>
      <dgm:t>
        <a:bodyPr/>
        <a:lstStyle/>
        <a:p>
          <a:pPr rtl="0"/>
          <a:r>
            <a:rPr lang="en-US" dirty="0" smtClean="0">
              <a:latin typeface="Arial" pitchFamily="34" charset="0"/>
              <a:cs typeface="Arial" pitchFamily="34" charset="0"/>
            </a:rPr>
            <a:t>Infection</a:t>
          </a:r>
          <a:endParaRPr lang="en-US" dirty="0">
            <a:latin typeface="Arial" pitchFamily="34" charset="0"/>
            <a:cs typeface="Arial" pitchFamily="34" charset="0"/>
          </a:endParaRPr>
        </a:p>
      </dgm:t>
    </dgm:pt>
    <dgm:pt modelId="{5314AD5F-2D66-4654-925D-1A2DB9C49D1D}" type="parTrans" cxnId="{8D376AB5-3D8A-47FD-9ED2-B95A443C331A}">
      <dgm:prSet/>
      <dgm:spPr/>
      <dgm:t>
        <a:bodyPr/>
        <a:lstStyle/>
        <a:p>
          <a:endParaRPr lang="en-US"/>
        </a:p>
      </dgm:t>
    </dgm:pt>
    <dgm:pt modelId="{EC7B7CCF-7FFF-4D17-8701-9011DFAB0052}" type="sibTrans" cxnId="{8D376AB5-3D8A-47FD-9ED2-B95A443C331A}">
      <dgm:prSet/>
      <dgm:spPr/>
      <dgm:t>
        <a:bodyPr/>
        <a:lstStyle/>
        <a:p>
          <a:endParaRPr lang="en-US" dirty="0"/>
        </a:p>
      </dgm:t>
    </dgm:pt>
    <dgm:pt modelId="{C5841A2E-BD9F-4327-A8D1-0D659884AE73}">
      <dgm:prSet custT="1"/>
      <dgm:spPr/>
      <dgm:t>
        <a:bodyPr/>
        <a:lstStyle/>
        <a:p>
          <a:pPr rtl="0"/>
          <a:r>
            <a:rPr lang="en-US" sz="2400" dirty="0" smtClean="0">
              <a:latin typeface="Arial" pitchFamily="34" charset="0"/>
              <a:cs typeface="Arial" pitchFamily="34" charset="0"/>
            </a:rPr>
            <a:t>Skin</a:t>
          </a:r>
          <a:endParaRPr lang="en-US" sz="2400" dirty="0">
            <a:latin typeface="Arial" pitchFamily="34" charset="0"/>
            <a:cs typeface="Arial" pitchFamily="34" charset="0"/>
          </a:endParaRPr>
        </a:p>
      </dgm:t>
    </dgm:pt>
    <dgm:pt modelId="{25491F5B-97C1-467C-ADCE-BF1AD387EA84}" type="parTrans" cxnId="{377B1206-078C-43E9-BAF7-AFDCCCE6EA69}">
      <dgm:prSet/>
      <dgm:spPr/>
      <dgm:t>
        <a:bodyPr/>
        <a:lstStyle/>
        <a:p>
          <a:endParaRPr lang="en-US"/>
        </a:p>
      </dgm:t>
    </dgm:pt>
    <dgm:pt modelId="{529608F6-055C-4906-9B64-D3F93FDD4F51}" type="sibTrans" cxnId="{377B1206-078C-43E9-BAF7-AFDCCCE6EA69}">
      <dgm:prSet/>
      <dgm:spPr/>
      <dgm:t>
        <a:bodyPr/>
        <a:lstStyle/>
        <a:p>
          <a:endParaRPr lang="en-US" dirty="0"/>
        </a:p>
      </dgm:t>
    </dgm:pt>
    <dgm:pt modelId="{620C3220-524D-4ACD-A75C-5C1DFA1E26FB}">
      <dgm:prSet/>
      <dgm:spPr/>
      <dgm:t>
        <a:bodyPr/>
        <a:lstStyle/>
        <a:p>
          <a:pPr rtl="0"/>
          <a:r>
            <a:rPr lang="en-US" dirty="0" smtClean="0">
              <a:latin typeface="Arial" pitchFamily="34" charset="0"/>
              <a:cs typeface="Arial" pitchFamily="34" charset="0"/>
            </a:rPr>
            <a:t>Nutrition</a:t>
          </a:r>
          <a:endParaRPr lang="en-US" dirty="0">
            <a:latin typeface="Arial" pitchFamily="34" charset="0"/>
            <a:cs typeface="Arial" pitchFamily="34" charset="0"/>
          </a:endParaRPr>
        </a:p>
      </dgm:t>
    </dgm:pt>
    <dgm:pt modelId="{6F5AA25A-15F1-4D09-9477-7A97C8F04818}" type="parTrans" cxnId="{4B394BD2-6F8A-4227-B898-4D86EC9E3C0A}">
      <dgm:prSet/>
      <dgm:spPr/>
      <dgm:t>
        <a:bodyPr/>
        <a:lstStyle/>
        <a:p>
          <a:endParaRPr lang="en-US"/>
        </a:p>
      </dgm:t>
    </dgm:pt>
    <dgm:pt modelId="{33E1FA45-6282-483C-91D1-E1DBC04ED1A5}" type="sibTrans" cxnId="{4B394BD2-6F8A-4227-B898-4D86EC9E3C0A}">
      <dgm:prSet/>
      <dgm:spPr/>
      <dgm:t>
        <a:bodyPr/>
        <a:lstStyle/>
        <a:p>
          <a:endParaRPr lang="en-US" dirty="0"/>
        </a:p>
      </dgm:t>
    </dgm:pt>
    <dgm:pt modelId="{6569B3B5-CFCA-48D6-A65A-468DCBFECEA6}">
      <dgm:prSet custT="1"/>
      <dgm:spPr/>
      <dgm:t>
        <a:bodyPr/>
        <a:lstStyle/>
        <a:p>
          <a:pPr rtl="0"/>
          <a:r>
            <a:rPr lang="en-US" sz="1600" dirty="0" smtClean="0">
              <a:latin typeface="Arial" pitchFamily="34" charset="0"/>
              <a:cs typeface="Arial" pitchFamily="34" charset="0"/>
            </a:rPr>
            <a:t>Metabolic</a:t>
          </a:r>
          <a:endParaRPr lang="en-US" sz="1600" dirty="0">
            <a:latin typeface="Arial" pitchFamily="34" charset="0"/>
            <a:cs typeface="Arial" pitchFamily="34" charset="0"/>
          </a:endParaRPr>
        </a:p>
      </dgm:t>
    </dgm:pt>
    <dgm:pt modelId="{E44C06AC-A681-4C47-A4B5-1443D2211C60}" type="parTrans" cxnId="{EA10EC47-8EEE-49DE-B2C6-CCF39555DB24}">
      <dgm:prSet/>
      <dgm:spPr/>
      <dgm:t>
        <a:bodyPr/>
        <a:lstStyle/>
        <a:p>
          <a:endParaRPr lang="en-US"/>
        </a:p>
      </dgm:t>
    </dgm:pt>
    <dgm:pt modelId="{8C5EB442-D406-4065-911B-618BA1C297DC}" type="sibTrans" cxnId="{EA10EC47-8EEE-49DE-B2C6-CCF39555DB24}">
      <dgm:prSet/>
      <dgm:spPr/>
      <dgm:t>
        <a:bodyPr/>
        <a:lstStyle/>
        <a:p>
          <a:endParaRPr lang="en-US" dirty="0"/>
        </a:p>
      </dgm:t>
    </dgm:pt>
    <dgm:pt modelId="{BF395CFF-F58C-469C-A2FB-CCB2BFE02317}">
      <dgm:prSet custT="1"/>
      <dgm:spPr/>
      <dgm:t>
        <a:bodyPr/>
        <a:lstStyle/>
        <a:p>
          <a:pPr rtl="0"/>
          <a:r>
            <a:rPr lang="en-US" sz="2000" dirty="0" smtClean="0">
              <a:latin typeface="Arial" pitchFamily="34" charset="0"/>
              <a:cs typeface="Arial" pitchFamily="34" charset="0"/>
            </a:rPr>
            <a:t>LOS</a:t>
          </a:r>
          <a:endParaRPr lang="en-US" sz="2000" dirty="0">
            <a:latin typeface="Arial" pitchFamily="34" charset="0"/>
            <a:cs typeface="Arial" pitchFamily="34" charset="0"/>
          </a:endParaRPr>
        </a:p>
      </dgm:t>
    </dgm:pt>
    <dgm:pt modelId="{36135495-4514-4F97-A2B8-738BAD3C893F}" type="parTrans" cxnId="{44A73E0A-A388-45D8-A720-E04C9DA95FBD}">
      <dgm:prSet/>
      <dgm:spPr/>
      <dgm:t>
        <a:bodyPr/>
        <a:lstStyle/>
        <a:p>
          <a:endParaRPr lang="en-US"/>
        </a:p>
      </dgm:t>
    </dgm:pt>
    <dgm:pt modelId="{9F40912D-EE7F-4092-A868-D322F38979EC}" type="sibTrans" cxnId="{44A73E0A-A388-45D8-A720-E04C9DA95FBD}">
      <dgm:prSet/>
      <dgm:spPr/>
      <dgm:t>
        <a:bodyPr/>
        <a:lstStyle/>
        <a:p>
          <a:endParaRPr lang="en-US" dirty="0"/>
        </a:p>
      </dgm:t>
    </dgm:pt>
    <dgm:pt modelId="{9C3BF1EF-28FC-448E-9A97-37B343336DEF}" type="pres">
      <dgm:prSet presAssocID="{9EC1A131-BCEA-4706-83BD-66BC281D926F}" presName="cycle" presStyleCnt="0">
        <dgm:presLayoutVars>
          <dgm:dir/>
          <dgm:resizeHandles val="exact"/>
        </dgm:presLayoutVars>
      </dgm:prSet>
      <dgm:spPr/>
      <dgm:t>
        <a:bodyPr/>
        <a:lstStyle/>
        <a:p>
          <a:endParaRPr lang="en-US"/>
        </a:p>
      </dgm:t>
    </dgm:pt>
    <dgm:pt modelId="{05256AF5-CA59-40F9-8313-7CF66BAD3F0E}" type="pres">
      <dgm:prSet presAssocID="{E9AEE15A-0360-4412-8C83-F22B5D5A9142}" presName="node" presStyleLbl="node1" presStyleIdx="0" presStyleCnt="6">
        <dgm:presLayoutVars>
          <dgm:bulletEnabled val="1"/>
        </dgm:presLayoutVars>
      </dgm:prSet>
      <dgm:spPr/>
      <dgm:t>
        <a:bodyPr/>
        <a:lstStyle/>
        <a:p>
          <a:endParaRPr lang="en-US"/>
        </a:p>
      </dgm:t>
    </dgm:pt>
    <dgm:pt modelId="{8D295F60-7EE3-4619-ADD7-7D725C17DCE6}" type="pres">
      <dgm:prSet presAssocID="{AE8537CD-7FB6-4A3D-B472-750D83A72903}" presName="sibTrans" presStyleLbl="sibTrans2D1" presStyleIdx="0" presStyleCnt="6"/>
      <dgm:spPr/>
      <dgm:t>
        <a:bodyPr/>
        <a:lstStyle/>
        <a:p>
          <a:endParaRPr lang="en-US"/>
        </a:p>
      </dgm:t>
    </dgm:pt>
    <dgm:pt modelId="{178C096B-9EB9-4273-ABC9-814FDA297407}" type="pres">
      <dgm:prSet presAssocID="{AE8537CD-7FB6-4A3D-B472-750D83A72903}" presName="connectorText" presStyleLbl="sibTrans2D1" presStyleIdx="0" presStyleCnt="6"/>
      <dgm:spPr/>
      <dgm:t>
        <a:bodyPr/>
        <a:lstStyle/>
        <a:p>
          <a:endParaRPr lang="en-US"/>
        </a:p>
      </dgm:t>
    </dgm:pt>
    <dgm:pt modelId="{22821C37-DCBD-487B-AC04-D9FDB368ED8A}" type="pres">
      <dgm:prSet presAssocID="{F7DE82E7-E902-4EFB-A681-741BB96840FE}" presName="node" presStyleLbl="node1" presStyleIdx="1" presStyleCnt="6">
        <dgm:presLayoutVars>
          <dgm:bulletEnabled val="1"/>
        </dgm:presLayoutVars>
      </dgm:prSet>
      <dgm:spPr/>
      <dgm:t>
        <a:bodyPr/>
        <a:lstStyle/>
        <a:p>
          <a:endParaRPr lang="en-US"/>
        </a:p>
      </dgm:t>
    </dgm:pt>
    <dgm:pt modelId="{3BEBC0BA-32C7-470D-BFD8-E8FBCED215E7}" type="pres">
      <dgm:prSet presAssocID="{EC7B7CCF-7FFF-4D17-8701-9011DFAB0052}" presName="sibTrans" presStyleLbl="sibTrans2D1" presStyleIdx="1" presStyleCnt="6"/>
      <dgm:spPr/>
      <dgm:t>
        <a:bodyPr/>
        <a:lstStyle/>
        <a:p>
          <a:endParaRPr lang="en-US"/>
        </a:p>
      </dgm:t>
    </dgm:pt>
    <dgm:pt modelId="{A9E7EA6E-D604-4363-BDAE-143A6849BA88}" type="pres">
      <dgm:prSet presAssocID="{EC7B7CCF-7FFF-4D17-8701-9011DFAB0052}" presName="connectorText" presStyleLbl="sibTrans2D1" presStyleIdx="1" presStyleCnt="6"/>
      <dgm:spPr/>
      <dgm:t>
        <a:bodyPr/>
        <a:lstStyle/>
        <a:p>
          <a:endParaRPr lang="en-US"/>
        </a:p>
      </dgm:t>
    </dgm:pt>
    <dgm:pt modelId="{6516B92F-59FF-4F0F-9D5F-58B7BA30530F}" type="pres">
      <dgm:prSet presAssocID="{C5841A2E-BD9F-4327-A8D1-0D659884AE73}" presName="node" presStyleLbl="node1" presStyleIdx="2" presStyleCnt="6">
        <dgm:presLayoutVars>
          <dgm:bulletEnabled val="1"/>
        </dgm:presLayoutVars>
      </dgm:prSet>
      <dgm:spPr/>
      <dgm:t>
        <a:bodyPr/>
        <a:lstStyle/>
        <a:p>
          <a:endParaRPr lang="en-US"/>
        </a:p>
      </dgm:t>
    </dgm:pt>
    <dgm:pt modelId="{EED8D6D6-F41D-4512-883F-7BB493922993}" type="pres">
      <dgm:prSet presAssocID="{529608F6-055C-4906-9B64-D3F93FDD4F51}" presName="sibTrans" presStyleLbl="sibTrans2D1" presStyleIdx="2" presStyleCnt="6"/>
      <dgm:spPr/>
      <dgm:t>
        <a:bodyPr/>
        <a:lstStyle/>
        <a:p>
          <a:endParaRPr lang="en-US"/>
        </a:p>
      </dgm:t>
    </dgm:pt>
    <dgm:pt modelId="{7B53F2A3-7820-48D3-B8ED-0E43E983AAD7}" type="pres">
      <dgm:prSet presAssocID="{529608F6-055C-4906-9B64-D3F93FDD4F51}" presName="connectorText" presStyleLbl="sibTrans2D1" presStyleIdx="2" presStyleCnt="6"/>
      <dgm:spPr/>
      <dgm:t>
        <a:bodyPr/>
        <a:lstStyle/>
        <a:p>
          <a:endParaRPr lang="en-US"/>
        </a:p>
      </dgm:t>
    </dgm:pt>
    <dgm:pt modelId="{C65C2E7B-F5E2-4463-A557-D93328EC2F8F}" type="pres">
      <dgm:prSet presAssocID="{620C3220-524D-4ACD-A75C-5C1DFA1E26FB}" presName="node" presStyleLbl="node1" presStyleIdx="3" presStyleCnt="6">
        <dgm:presLayoutVars>
          <dgm:bulletEnabled val="1"/>
        </dgm:presLayoutVars>
      </dgm:prSet>
      <dgm:spPr/>
      <dgm:t>
        <a:bodyPr/>
        <a:lstStyle/>
        <a:p>
          <a:endParaRPr lang="en-US"/>
        </a:p>
      </dgm:t>
    </dgm:pt>
    <dgm:pt modelId="{0EC904F3-AC07-40CA-9E27-26836A0DFE1C}" type="pres">
      <dgm:prSet presAssocID="{33E1FA45-6282-483C-91D1-E1DBC04ED1A5}" presName="sibTrans" presStyleLbl="sibTrans2D1" presStyleIdx="3" presStyleCnt="6"/>
      <dgm:spPr/>
      <dgm:t>
        <a:bodyPr/>
        <a:lstStyle/>
        <a:p>
          <a:endParaRPr lang="en-US"/>
        </a:p>
      </dgm:t>
    </dgm:pt>
    <dgm:pt modelId="{5ABF5022-C81D-4E32-B538-32D4E17C863E}" type="pres">
      <dgm:prSet presAssocID="{33E1FA45-6282-483C-91D1-E1DBC04ED1A5}" presName="connectorText" presStyleLbl="sibTrans2D1" presStyleIdx="3" presStyleCnt="6"/>
      <dgm:spPr/>
      <dgm:t>
        <a:bodyPr/>
        <a:lstStyle/>
        <a:p>
          <a:endParaRPr lang="en-US"/>
        </a:p>
      </dgm:t>
    </dgm:pt>
    <dgm:pt modelId="{C4177350-4737-4CC8-848F-30016D080A11}" type="pres">
      <dgm:prSet presAssocID="{6569B3B5-CFCA-48D6-A65A-468DCBFECEA6}" presName="node" presStyleLbl="node1" presStyleIdx="4" presStyleCnt="6" custScaleX="109096" custScaleY="100026">
        <dgm:presLayoutVars>
          <dgm:bulletEnabled val="1"/>
        </dgm:presLayoutVars>
      </dgm:prSet>
      <dgm:spPr/>
      <dgm:t>
        <a:bodyPr/>
        <a:lstStyle/>
        <a:p>
          <a:endParaRPr lang="en-US"/>
        </a:p>
      </dgm:t>
    </dgm:pt>
    <dgm:pt modelId="{55F7B2BF-FD12-427B-8378-C4BF0D3FAC6A}" type="pres">
      <dgm:prSet presAssocID="{8C5EB442-D406-4065-911B-618BA1C297DC}" presName="sibTrans" presStyleLbl="sibTrans2D1" presStyleIdx="4" presStyleCnt="6"/>
      <dgm:spPr/>
      <dgm:t>
        <a:bodyPr/>
        <a:lstStyle/>
        <a:p>
          <a:endParaRPr lang="en-US"/>
        </a:p>
      </dgm:t>
    </dgm:pt>
    <dgm:pt modelId="{BB9434D4-A4B3-4CE8-8DEE-6AD4B5562F87}" type="pres">
      <dgm:prSet presAssocID="{8C5EB442-D406-4065-911B-618BA1C297DC}" presName="connectorText" presStyleLbl="sibTrans2D1" presStyleIdx="4" presStyleCnt="6"/>
      <dgm:spPr/>
      <dgm:t>
        <a:bodyPr/>
        <a:lstStyle/>
        <a:p>
          <a:endParaRPr lang="en-US"/>
        </a:p>
      </dgm:t>
    </dgm:pt>
    <dgm:pt modelId="{8BC1E250-3CFE-42AB-83AB-A669DE0F9068}" type="pres">
      <dgm:prSet presAssocID="{BF395CFF-F58C-469C-A2FB-CCB2BFE02317}" presName="node" presStyleLbl="node1" presStyleIdx="5" presStyleCnt="6" custRadScaleRad="100781" custRadScaleInc="-9637">
        <dgm:presLayoutVars>
          <dgm:bulletEnabled val="1"/>
        </dgm:presLayoutVars>
      </dgm:prSet>
      <dgm:spPr/>
      <dgm:t>
        <a:bodyPr/>
        <a:lstStyle/>
        <a:p>
          <a:endParaRPr lang="en-US"/>
        </a:p>
      </dgm:t>
    </dgm:pt>
    <dgm:pt modelId="{69AE0415-9BA2-4677-B9D4-19EEF7D7816E}" type="pres">
      <dgm:prSet presAssocID="{9F40912D-EE7F-4092-A868-D322F38979EC}" presName="sibTrans" presStyleLbl="sibTrans2D1" presStyleIdx="5" presStyleCnt="6"/>
      <dgm:spPr/>
      <dgm:t>
        <a:bodyPr/>
        <a:lstStyle/>
        <a:p>
          <a:endParaRPr lang="en-US"/>
        </a:p>
      </dgm:t>
    </dgm:pt>
    <dgm:pt modelId="{D103E4D3-6DFC-4E37-90C9-4A1E05C62730}" type="pres">
      <dgm:prSet presAssocID="{9F40912D-EE7F-4092-A868-D322F38979EC}" presName="connectorText" presStyleLbl="sibTrans2D1" presStyleIdx="5" presStyleCnt="6"/>
      <dgm:spPr/>
      <dgm:t>
        <a:bodyPr/>
        <a:lstStyle/>
        <a:p>
          <a:endParaRPr lang="en-US"/>
        </a:p>
      </dgm:t>
    </dgm:pt>
  </dgm:ptLst>
  <dgm:cxnLst>
    <dgm:cxn modelId="{8E4A5C0F-C36B-4107-B0C0-9389CA2F06E1}" type="presOf" srcId="{AE8537CD-7FB6-4A3D-B472-750D83A72903}" destId="{178C096B-9EB9-4273-ABC9-814FDA297407}" srcOrd="1" destOrd="0" presId="urn:microsoft.com/office/officeart/2005/8/layout/cycle2"/>
    <dgm:cxn modelId="{4B394BD2-6F8A-4227-B898-4D86EC9E3C0A}" srcId="{9EC1A131-BCEA-4706-83BD-66BC281D926F}" destId="{620C3220-524D-4ACD-A75C-5C1DFA1E26FB}" srcOrd="3" destOrd="0" parTransId="{6F5AA25A-15F1-4D09-9477-7A97C8F04818}" sibTransId="{33E1FA45-6282-483C-91D1-E1DBC04ED1A5}"/>
    <dgm:cxn modelId="{BC87E1FB-0CA3-4283-9C73-972FE4BE7E13}" type="presOf" srcId="{9F40912D-EE7F-4092-A868-D322F38979EC}" destId="{69AE0415-9BA2-4677-B9D4-19EEF7D7816E}" srcOrd="0" destOrd="0" presId="urn:microsoft.com/office/officeart/2005/8/layout/cycle2"/>
    <dgm:cxn modelId="{377B1206-078C-43E9-BAF7-AFDCCCE6EA69}" srcId="{9EC1A131-BCEA-4706-83BD-66BC281D926F}" destId="{C5841A2E-BD9F-4327-A8D1-0D659884AE73}" srcOrd="2" destOrd="0" parTransId="{25491F5B-97C1-467C-ADCE-BF1AD387EA84}" sibTransId="{529608F6-055C-4906-9B64-D3F93FDD4F51}"/>
    <dgm:cxn modelId="{E36B8CEF-987C-427C-989D-4B29617858C5}" type="presOf" srcId="{8C5EB442-D406-4065-911B-618BA1C297DC}" destId="{55F7B2BF-FD12-427B-8378-C4BF0D3FAC6A}" srcOrd="0" destOrd="0" presId="urn:microsoft.com/office/officeart/2005/8/layout/cycle2"/>
    <dgm:cxn modelId="{9092FBEE-E8ED-43E3-97A8-6F368F71F576}" type="presOf" srcId="{BF395CFF-F58C-469C-A2FB-CCB2BFE02317}" destId="{8BC1E250-3CFE-42AB-83AB-A669DE0F9068}" srcOrd="0" destOrd="0" presId="urn:microsoft.com/office/officeart/2005/8/layout/cycle2"/>
    <dgm:cxn modelId="{8D376AB5-3D8A-47FD-9ED2-B95A443C331A}" srcId="{9EC1A131-BCEA-4706-83BD-66BC281D926F}" destId="{F7DE82E7-E902-4EFB-A681-741BB96840FE}" srcOrd="1" destOrd="0" parTransId="{5314AD5F-2D66-4654-925D-1A2DB9C49D1D}" sibTransId="{EC7B7CCF-7FFF-4D17-8701-9011DFAB0052}"/>
    <dgm:cxn modelId="{44A73E0A-A388-45D8-A720-E04C9DA95FBD}" srcId="{9EC1A131-BCEA-4706-83BD-66BC281D926F}" destId="{BF395CFF-F58C-469C-A2FB-CCB2BFE02317}" srcOrd="5" destOrd="0" parTransId="{36135495-4514-4F97-A2B8-738BAD3C893F}" sibTransId="{9F40912D-EE7F-4092-A868-D322F38979EC}"/>
    <dgm:cxn modelId="{437C1190-63C5-4EB7-AAE9-C95051DD5F97}" type="presOf" srcId="{F7DE82E7-E902-4EFB-A681-741BB96840FE}" destId="{22821C37-DCBD-487B-AC04-D9FDB368ED8A}" srcOrd="0" destOrd="0" presId="urn:microsoft.com/office/officeart/2005/8/layout/cycle2"/>
    <dgm:cxn modelId="{99B5F70C-39EA-4807-8C7F-A02C2AFB0403}" type="presOf" srcId="{EC7B7CCF-7FFF-4D17-8701-9011DFAB0052}" destId="{3BEBC0BA-32C7-470D-BFD8-E8FBCED215E7}" srcOrd="0" destOrd="0" presId="urn:microsoft.com/office/officeart/2005/8/layout/cycle2"/>
    <dgm:cxn modelId="{343246F5-E5F7-41EE-B93E-BFA8B681C27C}" type="presOf" srcId="{EC7B7CCF-7FFF-4D17-8701-9011DFAB0052}" destId="{A9E7EA6E-D604-4363-BDAE-143A6849BA88}" srcOrd="1" destOrd="0" presId="urn:microsoft.com/office/officeart/2005/8/layout/cycle2"/>
    <dgm:cxn modelId="{A6B9DA4E-EDF7-4EC2-AD89-C96D278DFB26}" type="presOf" srcId="{9F40912D-EE7F-4092-A868-D322F38979EC}" destId="{D103E4D3-6DFC-4E37-90C9-4A1E05C62730}" srcOrd="1" destOrd="0" presId="urn:microsoft.com/office/officeart/2005/8/layout/cycle2"/>
    <dgm:cxn modelId="{2DB0A872-04EA-4395-9C63-871CFB36AE86}" type="presOf" srcId="{9EC1A131-BCEA-4706-83BD-66BC281D926F}" destId="{9C3BF1EF-28FC-448E-9A97-37B343336DEF}" srcOrd="0" destOrd="0" presId="urn:microsoft.com/office/officeart/2005/8/layout/cycle2"/>
    <dgm:cxn modelId="{F7CFF575-8DE0-414C-8B32-D0B62E84BDE1}" type="presOf" srcId="{6569B3B5-CFCA-48D6-A65A-468DCBFECEA6}" destId="{C4177350-4737-4CC8-848F-30016D080A11}" srcOrd="0" destOrd="0" presId="urn:microsoft.com/office/officeart/2005/8/layout/cycle2"/>
    <dgm:cxn modelId="{4AA3106E-3C16-4668-AF4B-7DD4AC67660A}" type="presOf" srcId="{C5841A2E-BD9F-4327-A8D1-0D659884AE73}" destId="{6516B92F-59FF-4F0F-9D5F-58B7BA30530F}" srcOrd="0" destOrd="0" presId="urn:microsoft.com/office/officeart/2005/8/layout/cycle2"/>
    <dgm:cxn modelId="{AA95A0B6-7DD0-49EC-B31E-6C4DC2E30B17}" type="presOf" srcId="{AE8537CD-7FB6-4A3D-B472-750D83A72903}" destId="{8D295F60-7EE3-4619-ADD7-7D725C17DCE6}" srcOrd="0" destOrd="0" presId="urn:microsoft.com/office/officeart/2005/8/layout/cycle2"/>
    <dgm:cxn modelId="{A5CA9F8F-8295-4A9F-BB81-5B9D7BBBBCDB}" type="presOf" srcId="{33E1FA45-6282-483C-91D1-E1DBC04ED1A5}" destId="{5ABF5022-C81D-4E32-B538-32D4E17C863E}" srcOrd="1" destOrd="0" presId="urn:microsoft.com/office/officeart/2005/8/layout/cycle2"/>
    <dgm:cxn modelId="{FFACCC6E-E04C-43C8-895C-506F0285CDE3}" type="presOf" srcId="{E9AEE15A-0360-4412-8C83-F22B5D5A9142}" destId="{05256AF5-CA59-40F9-8313-7CF66BAD3F0E}" srcOrd="0" destOrd="0" presId="urn:microsoft.com/office/officeart/2005/8/layout/cycle2"/>
    <dgm:cxn modelId="{C32D4534-913B-4042-8F1C-3F6A1FDE8B62}" type="presOf" srcId="{620C3220-524D-4ACD-A75C-5C1DFA1E26FB}" destId="{C65C2E7B-F5E2-4463-A557-D93328EC2F8F}" srcOrd="0" destOrd="0" presId="urn:microsoft.com/office/officeart/2005/8/layout/cycle2"/>
    <dgm:cxn modelId="{EA10EC47-8EEE-49DE-B2C6-CCF39555DB24}" srcId="{9EC1A131-BCEA-4706-83BD-66BC281D926F}" destId="{6569B3B5-CFCA-48D6-A65A-468DCBFECEA6}" srcOrd="4" destOrd="0" parTransId="{E44C06AC-A681-4C47-A4B5-1443D2211C60}" sibTransId="{8C5EB442-D406-4065-911B-618BA1C297DC}"/>
    <dgm:cxn modelId="{B66FAFF5-1533-492A-B825-4894713AA221}" type="presOf" srcId="{529608F6-055C-4906-9B64-D3F93FDD4F51}" destId="{EED8D6D6-F41D-4512-883F-7BB493922993}" srcOrd="0" destOrd="0" presId="urn:microsoft.com/office/officeart/2005/8/layout/cycle2"/>
    <dgm:cxn modelId="{0DF1F766-2C25-410E-A646-12B1E9E77291}" type="presOf" srcId="{33E1FA45-6282-483C-91D1-E1DBC04ED1A5}" destId="{0EC904F3-AC07-40CA-9E27-26836A0DFE1C}" srcOrd="0" destOrd="0" presId="urn:microsoft.com/office/officeart/2005/8/layout/cycle2"/>
    <dgm:cxn modelId="{29940BF9-214D-4183-88C1-77BDF878CD96}" type="presOf" srcId="{529608F6-055C-4906-9B64-D3F93FDD4F51}" destId="{7B53F2A3-7820-48D3-B8ED-0E43E983AAD7}" srcOrd="1" destOrd="0" presId="urn:microsoft.com/office/officeart/2005/8/layout/cycle2"/>
    <dgm:cxn modelId="{EAAA951C-26F5-4A0D-8E47-180FB97F78DB}" type="presOf" srcId="{8C5EB442-D406-4065-911B-618BA1C297DC}" destId="{BB9434D4-A4B3-4CE8-8DEE-6AD4B5562F87}" srcOrd="1" destOrd="0" presId="urn:microsoft.com/office/officeart/2005/8/layout/cycle2"/>
    <dgm:cxn modelId="{81188BAA-5BF5-48D8-8D9B-85546BA022E7}" srcId="{9EC1A131-BCEA-4706-83BD-66BC281D926F}" destId="{E9AEE15A-0360-4412-8C83-F22B5D5A9142}" srcOrd="0" destOrd="0" parTransId="{74048047-8846-47DF-8E40-82491287984D}" sibTransId="{AE8537CD-7FB6-4A3D-B472-750D83A72903}"/>
    <dgm:cxn modelId="{A847C310-F1C4-49DD-BE37-6ED83573B480}" type="presParOf" srcId="{9C3BF1EF-28FC-448E-9A97-37B343336DEF}" destId="{05256AF5-CA59-40F9-8313-7CF66BAD3F0E}" srcOrd="0" destOrd="0" presId="urn:microsoft.com/office/officeart/2005/8/layout/cycle2"/>
    <dgm:cxn modelId="{97587DC1-2816-4941-A921-3BD711D12020}" type="presParOf" srcId="{9C3BF1EF-28FC-448E-9A97-37B343336DEF}" destId="{8D295F60-7EE3-4619-ADD7-7D725C17DCE6}" srcOrd="1" destOrd="0" presId="urn:microsoft.com/office/officeart/2005/8/layout/cycle2"/>
    <dgm:cxn modelId="{08E07FD6-D2E6-4C4A-9D3C-26296DCAD999}" type="presParOf" srcId="{8D295F60-7EE3-4619-ADD7-7D725C17DCE6}" destId="{178C096B-9EB9-4273-ABC9-814FDA297407}" srcOrd="0" destOrd="0" presId="urn:microsoft.com/office/officeart/2005/8/layout/cycle2"/>
    <dgm:cxn modelId="{CDBBE6F3-2636-418D-9042-7C0DEAAD8CE7}" type="presParOf" srcId="{9C3BF1EF-28FC-448E-9A97-37B343336DEF}" destId="{22821C37-DCBD-487B-AC04-D9FDB368ED8A}" srcOrd="2" destOrd="0" presId="urn:microsoft.com/office/officeart/2005/8/layout/cycle2"/>
    <dgm:cxn modelId="{D89F0C60-045E-4027-986E-882B2641512B}" type="presParOf" srcId="{9C3BF1EF-28FC-448E-9A97-37B343336DEF}" destId="{3BEBC0BA-32C7-470D-BFD8-E8FBCED215E7}" srcOrd="3" destOrd="0" presId="urn:microsoft.com/office/officeart/2005/8/layout/cycle2"/>
    <dgm:cxn modelId="{90AB956F-C9AC-4AF3-92D1-70C27BBE17B5}" type="presParOf" srcId="{3BEBC0BA-32C7-470D-BFD8-E8FBCED215E7}" destId="{A9E7EA6E-D604-4363-BDAE-143A6849BA88}" srcOrd="0" destOrd="0" presId="urn:microsoft.com/office/officeart/2005/8/layout/cycle2"/>
    <dgm:cxn modelId="{C8353D19-E47A-447A-9719-F37EABA4A151}" type="presParOf" srcId="{9C3BF1EF-28FC-448E-9A97-37B343336DEF}" destId="{6516B92F-59FF-4F0F-9D5F-58B7BA30530F}" srcOrd="4" destOrd="0" presId="urn:microsoft.com/office/officeart/2005/8/layout/cycle2"/>
    <dgm:cxn modelId="{F9A84A16-5322-45B9-B3C7-B23E28A06DA8}" type="presParOf" srcId="{9C3BF1EF-28FC-448E-9A97-37B343336DEF}" destId="{EED8D6D6-F41D-4512-883F-7BB493922993}" srcOrd="5" destOrd="0" presId="urn:microsoft.com/office/officeart/2005/8/layout/cycle2"/>
    <dgm:cxn modelId="{6CA7EF1A-1CF9-4E34-9A2D-DFC1602519E9}" type="presParOf" srcId="{EED8D6D6-F41D-4512-883F-7BB493922993}" destId="{7B53F2A3-7820-48D3-B8ED-0E43E983AAD7}" srcOrd="0" destOrd="0" presId="urn:microsoft.com/office/officeart/2005/8/layout/cycle2"/>
    <dgm:cxn modelId="{65B00587-2757-435F-A6F9-F88F9650986B}" type="presParOf" srcId="{9C3BF1EF-28FC-448E-9A97-37B343336DEF}" destId="{C65C2E7B-F5E2-4463-A557-D93328EC2F8F}" srcOrd="6" destOrd="0" presId="urn:microsoft.com/office/officeart/2005/8/layout/cycle2"/>
    <dgm:cxn modelId="{9FB78EBE-7847-4B08-B6C8-2201A5767349}" type="presParOf" srcId="{9C3BF1EF-28FC-448E-9A97-37B343336DEF}" destId="{0EC904F3-AC07-40CA-9E27-26836A0DFE1C}" srcOrd="7" destOrd="0" presId="urn:microsoft.com/office/officeart/2005/8/layout/cycle2"/>
    <dgm:cxn modelId="{0D38DEFC-D14A-4524-878B-1E106CBB20F4}" type="presParOf" srcId="{0EC904F3-AC07-40CA-9E27-26836A0DFE1C}" destId="{5ABF5022-C81D-4E32-B538-32D4E17C863E}" srcOrd="0" destOrd="0" presId="urn:microsoft.com/office/officeart/2005/8/layout/cycle2"/>
    <dgm:cxn modelId="{AB1D0ACF-C6BA-4FA5-A48D-78161984F937}" type="presParOf" srcId="{9C3BF1EF-28FC-448E-9A97-37B343336DEF}" destId="{C4177350-4737-4CC8-848F-30016D080A11}" srcOrd="8" destOrd="0" presId="urn:microsoft.com/office/officeart/2005/8/layout/cycle2"/>
    <dgm:cxn modelId="{382F9184-4462-4634-84DE-5C22F3C90DA0}" type="presParOf" srcId="{9C3BF1EF-28FC-448E-9A97-37B343336DEF}" destId="{55F7B2BF-FD12-427B-8378-C4BF0D3FAC6A}" srcOrd="9" destOrd="0" presId="urn:microsoft.com/office/officeart/2005/8/layout/cycle2"/>
    <dgm:cxn modelId="{D6AE59C1-6F31-412D-A3D5-A93146AF2A3A}" type="presParOf" srcId="{55F7B2BF-FD12-427B-8378-C4BF0D3FAC6A}" destId="{BB9434D4-A4B3-4CE8-8DEE-6AD4B5562F87}" srcOrd="0" destOrd="0" presId="urn:microsoft.com/office/officeart/2005/8/layout/cycle2"/>
    <dgm:cxn modelId="{7E9C0853-78BA-4E7B-9034-6D8212143965}" type="presParOf" srcId="{9C3BF1EF-28FC-448E-9A97-37B343336DEF}" destId="{8BC1E250-3CFE-42AB-83AB-A669DE0F9068}" srcOrd="10" destOrd="0" presId="urn:microsoft.com/office/officeart/2005/8/layout/cycle2"/>
    <dgm:cxn modelId="{4AC4AD45-22A4-4726-8BF6-A0A98D06596B}" type="presParOf" srcId="{9C3BF1EF-28FC-448E-9A97-37B343336DEF}" destId="{69AE0415-9BA2-4677-B9D4-19EEF7D7816E}" srcOrd="11" destOrd="0" presId="urn:microsoft.com/office/officeart/2005/8/layout/cycle2"/>
    <dgm:cxn modelId="{FC1F1FB9-C274-446C-92A0-C06F4A779FDD}" type="presParOf" srcId="{69AE0415-9BA2-4677-B9D4-19EEF7D7816E}" destId="{D103E4D3-6DFC-4E37-90C9-4A1E05C6273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492A4D-4EE9-4A9B-95E8-5C92A043A591}" type="doc">
      <dgm:prSet loTypeId="urn:microsoft.com/office/officeart/2005/8/layout/matrix3" loCatId="matrix" qsTypeId="urn:microsoft.com/office/officeart/2005/8/quickstyle/simple1" qsCatId="simple" csTypeId="urn:microsoft.com/office/officeart/2005/8/colors/accent6_3" csCatId="accent6" phldr="1"/>
      <dgm:spPr/>
      <dgm:t>
        <a:bodyPr/>
        <a:lstStyle/>
        <a:p>
          <a:endParaRPr lang="en-US"/>
        </a:p>
      </dgm:t>
    </dgm:pt>
    <dgm:pt modelId="{73D4C991-F9B2-4546-AF00-60B8D748FD01}">
      <dgm:prSet custT="1"/>
      <dgm:spPr/>
      <dgm:t>
        <a:bodyPr/>
        <a:lstStyle/>
        <a:p>
          <a:r>
            <a:rPr lang="en-US" sz="2800" dirty="0" smtClean="0">
              <a:latin typeface="Arial" pitchFamily="34" charset="0"/>
              <a:cs typeface="Arial" pitchFamily="34" charset="0"/>
            </a:rPr>
            <a:t>Higher Mortality</a:t>
          </a:r>
          <a:endParaRPr lang="en-US" sz="2800" dirty="0">
            <a:latin typeface="Arial" pitchFamily="34" charset="0"/>
            <a:cs typeface="Arial" pitchFamily="34" charset="0"/>
          </a:endParaRPr>
        </a:p>
      </dgm:t>
    </dgm:pt>
    <dgm:pt modelId="{10457229-E47E-43CA-BC6C-A76674AC7583}" type="parTrans" cxnId="{4A6A7112-7C05-4F18-B322-ADA168595092}">
      <dgm:prSet/>
      <dgm:spPr/>
      <dgm:t>
        <a:bodyPr/>
        <a:lstStyle/>
        <a:p>
          <a:endParaRPr lang="en-US"/>
        </a:p>
      </dgm:t>
    </dgm:pt>
    <dgm:pt modelId="{AB55F1A1-592A-4025-B87C-170CE67E2E9C}" type="sibTrans" cxnId="{4A6A7112-7C05-4F18-B322-ADA168595092}">
      <dgm:prSet/>
      <dgm:spPr/>
      <dgm:t>
        <a:bodyPr/>
        <a:lstStyle/>
        <a:p>
          <a:endParaRPr lang="en-US"/>
        </a:p>
      </dgm:t>
    </dgm:pt>
    <dgm:pt modelId="{8FFDB821-DABE-4795-A655-3EC266CB9C93}">
      <dgm:prSet custT="1"/>
      <dgm:spPr/>
      <dgm:t>
        <a:bodyPr/>
        <a:lstStyle/>
        <a:p>
          <a:r>
            <a:rPr lang="en-US" sz="2800" dirty="0" smtClean="0">
              <a:latin typeface="Arial" pitchFamily="34" charset="0"/>
              <a:cs typeface="Arial" pitchFamily="34" charset="0"/>
            </a:rPr>
            <a:t>Fewer Head Injuries</a:t>
          </a:r>
          <a:endParaRPr lang="en-US" sz="2800" dirty="0">
            <a:latin typeface="Arial" pitchFamily="34" charset="0"/>
            <a:cs typeface="Arial" pitchFamily="34" charset="0"/>
          </a:endParaRPr>
        </a:p>
      </dgm:t>
    </dgm:pt>
    <dgm:pt modelId="{AF5AD200-6D41-42CE-A23E-CB1549630F2B}" type="parTrans" cxnId="{B048D9C6-03C8-44F7-84EC-9251E14D3F28}">
      <dgm:prSet/>
      <dgm:spPr/>
      <dgm:t>
        <a:bodyPr/>
        <a:lstStyle/>
        <a:p>
          <a:endParaRPr lang="en-US"/>
        </a:p>
      </dgm:t>
    </dgm:pt>
    <dgm:pt modelId="{289329B6-E94F-4A2D-A741-939F13789CB4}" type="sibTrans" cxnId="{B048D9C6-03C8-44F7-84EC-9251E14D3F28}">
      <dgm:prSet/>
      <dgm:spPr/>
      <dgm:t>
        <a:bodyPr/>
        <a:lstStyle/>
        <a:p>
          <a:endParaRPr lang="en-US"/>
        </a:p>
      </dgm:t>
    </dgm:pt>
    <dgm:pt modelId="{63834580-AB82-40D2-AE37-28E59DAD83C5}">
      <dgm:prSet custT="1"/>
      <dgm:spPr/>
      <dgm:t>
        <a:bodyPr/>
        <a:lstStyle/>
        <a:p>
          <a:r>
            <a:rPr lang="en-US" sz="2800" dirty="0" smtClean="0">
              <a:latin typeface="Arial" pitchFamily="34" charset="0"/>
              <a:cs typeface="Arial" pitchFamily="34" charset="0"/>
            </a:rPr>
            <a:t>Cushion Effect</a:t>
          </a:r>
          <a:endParaRPr lang="en-US" sz="2800" dirty="0">
            <a:latin typeface="Arial" pitchFamily="34" charset="0"/>
            <a:cs typeface="Arial" pitchFamily="34" charset="0"/>
          </a:endParaRPr>
        </a:p>
      </dgm:t>
    </dgm:pt>
    <dgm:pt modelId="{3694AEA6-0FDF-42BA-AE57-8703C2C6AD3F}" type="parTrans" cxnId="{E64E15F9-7E22-4953-A30A-7F570F6DDA56}">
      <dgm:prSet/>
      <dgm:spPr/>
      <dgm:t>
        <a:bodyPr/>
        <a:lstStyle/>
        <a:p>
          <a:endParaRPr lang="en-US"/>
        </a:p>
      </dgm:t>
    </dgm:pt>
    <dgm:pt modelId="{9763012C-931F-4B03-98EE-5D2E87CAF9D7}" type="sibTrans" cxnId="{E64E15F9-7E22-4953-A30A-7F570F6DDA56}">
      <dgm:prSet/>
      <dgm:spPr/>
      <dgm:t>
        <a:bodyPr/>
        <a:lstStyle/>
        <a:p>
          <a:endParaRPr lang="en-US"/>
        </a:p>
      </dgm:t>
    </dgm:pt>
    <dgm:pt modelId="{6BBC5CCB-5C12-42BE-AE92-9CABB5A507CC}">
      <dgm:prSet custT="1"/>
      <dgm:spPr/>
      <dgm:t>
        <a:bodyPr/>
        <a:lstStyle/>
        <a:p>
          <a:pPr rtl="0"/>
          <a:r>
            <a:rPr lang="en-US" sz="2800" dirty="0" smtClean="0">
              <a:latin typeface="Arial" pitchFamily="34" charset="0"/>
              <a:cs typeface="Arial" pitchFamily="34" charset="0"/>
            </a:rPr>
            <a:t>More Compli-cations</a:t>
          </a:r>
          <a:endParaRPr lang="en-US" sz="2800" dirty="0">
            <a:latin typeface="Arial" pitchFamily="34" charset="0"/>
            <a:cs typeface="Arial" pitchFamily="34" charset="0"/>
          </a:endParaRPr>
        </a:p>
      </dgm:t>
    </dgm:pt>
    <dgm:pt modelId="{26F7B228-2754-46A2-828A-686372BDAA69}" type="sibTrans" cxnId="{D72324BF-A648-4CDB-8808-103EFE4EBD37}">
      <dgm:prSet/>
      <dgm:spPr/>
      <dgm:t>
        <a:bodyPr/>
        <a:lstStyle/>
        <a:p>
          <a:endParaRPr lang="en-US"/>
        </a:p>
      </dgm:t>
    </dgm:pt>
    <dgm:pt modelId="{43FD0852-AB97-4266-B9FA-F1C16D6D079C}" type="parTrans" cxnId="{D72324BF-A648-4CDB-8808-103EFE4EBD37}">
      <dgm:prSet/>
      <dgm:spPr/>
      <dgm:t>
        <a:bodyPr/>
        <a:lstStyle/>
        <a:p>
          <a:endParaRPr lang="en-US"/>
        </a:p>
      </dgm:t>
    </dgm:pt>
    <dgm:pt modelId="{52C37A91-F5E5-4CE0-994B-6C1B8279FC4A}" type="pres">
      <dgm:prSet presAssocID="{7B492A4D-4EE9-4A9B-95E8-5C92A043A591}" presName="matrix" presStyleCnt="0">
        <dgm:presLayoutVars>
          <dgm:chMax val="1"/>
          <dgm:dir/>
          <dgm:resizeHandles val="exact"/>
        </dgm:presLayoutVars>
      </dgm:prSet>
      <dgm:spPr/>
      <dgm:t>
        <a:bodyPr/>
        <a:lstStyle/>
        <a:p>
          <a:endParaRPr lang="en-US"/>
        </a:p>
      </dgm:t>
    </dgm:pt>
    <dgm:pt modelId="{645B2143-C3B1-4C49-8FEF-3DE12F621B41}" type="pres">
      <dgm:prSet presAssocID="{7B492A4D-4EE9-4A9B-95E8-5C92A043A591}" presName="diamond" presStyleLbl="bgShp" presStyleIdx="0" presStyleCnt="1"/>
      <dgm:spPr/>
      <dgm:t>
        <a:bodyPr/>
        <a:lstStyle/>
        <a:p>
          <a:endParaRPr lang="en-US"/>
        </a:p>
      </dgm:t>
    </dgm:pt>
    <dgm:pt modelId="{94E2AA01-AA19-424D-B9C3-D5C43752CDF3}" type="pres">
      <dgm:prSet presAssocID="{7B492A4D-4EE9-4A9B-95E8-5C92A043A591}" presName="quad1" presStyleLbl="node1" presStyleIdx="0" presStyleCnt="4">
        <dgm:presLayoutVars>
          <dgm:chMax val="0"/>
          <dgm:chPref val="0"/>
          <dgm:bulletEnabled val="1"/>
        </dgm:presLayoutVars>
      </dgm:prSet>
      <dgm:spPr/>
      <dgm:t>
        <a:bodyPr/>
        <a:lstStyle/>
        <a:p>
          <a:endParaRPr lang="en-US"/>
        </a:p>
      </dgm:t>
    </dgm:pt>
    <dgm:pt modelId="{BB4B6E25-C706-4D3B-ACFE-23647C06CD95}" type="pres">
      <dgm:prSet presAssocID="{7B492A4D-4EE9-4A9B-95E8-5C92A043A591}" presName="quad2" presStyleLbl="node1" presStyleIdx="1" presStyleCnt="4">
        <dgm:presLayoutVars>
          <dgm:chMax val="0"/>
          <dgm:chPref val="0"/>
          <dgm:bulletEnabled val="1"/>
        </dgm:presLayoutVars>
      </dgm:prSet>
      <dgm:spPr/>
      <dgm:t>
        <a:bodyPr/>
        <a:lstStyle/>
        <a:p>
          <a:endParaRPr lang="en-US"/>
        </a:p>
      </dgm:t>
    </dgm:pt>
    <dgm:pt modelId="{A9A76F43-75F6-4767-BB18-47EBB02872A6}" type="pres">
      <dgm:prSet presAssocID="{7B492A4D-4EE9-4A9B-95E8-5C92A043A591}" presName="quad3" presStyleLbl="node1" presStyleIdx="2" presStyleCnt="4">
        <dgm:presLayoutVars>
          <dgm:chMax val="0"/>
          <dgm:chPref val="0"/>
          <dgm:bulletEnabled val="1"/>
        </dgm:presLayoutVars>
      </dgm:prSet>
      <dgm:spPr/>
      <dgm:t>
        <a:bodyPr/>
        <a:lstStyle/>
        <a:p>
          <a:endParaRPr lang="en-US"/>
        </a:p>
      </dgm:t>
    </dgm:pt>
    <dgm:pt modelId="{4F8FFBB9-2F63-4074-B860-512368EF9239}" type="pres">
      <dgm:prSet presAssocID="{7B492A4D-4EE9-4A9B-95E8-5C92A043A591}" presName="quad4" presStyleLbl="node1" presStyleIdx="3" presStyleCnt="4">
        <dgm:presLayoutVars>
          <dgm:chMax val="0"/>
          <dgm:chPref val="0"/>
          <dgm:bulletEnabled val="1"/>
        </dgm:presLayoutVars>
      </dgm:prSet>
      <dgm:spPr/>
      <dgm:t>
        <a:bodyPr/>
        <a:lstStyle/>
        <a:p>
          <a:endParaRPr lang="en-US"/>
        </a:p>
      </dgm:t>
    </dgm:pt>
  </dgm:ptLst>
  <dgm:cxnLst>
    <dgm:cxn modelId="{D72324BF-A648-4CDB-8808-103EFE4EBD37}" srcId="{7B492A4D-4EE9-4A9B-95E8-5C92A043A591}" destId="{6BBC5CCB-5C12-42BE-AE92-9CABB5A507CC}" srcOrd="0" destOrd="0" parTransId="{43FD0852-AB97-4266-B9FA-F1C16D6D079C}" sibTransId="{26F7B228-2754-46A2-828A-686372BDAA69}"/>
    <dgm:cxn modelId="{A4AC9BAA-12C4-464D-A6E1-2AD9C01EAFF4}" type="presOf" srcId="{63834580-AB82-40D2-AE37-28E59DAD83C5}" destId="{4F8FFBB9-2F63-4074-B860-512368EF9239}" srcOrd="0" destOrd="0" presId="urn:microsoft.com/office/officeart/2005/8/layout/matrix3"/>
    <dgm:cxn modelId="{9D9CB6E9-BEB4-4918-94C3-E85EA64E5BCF}" type="presOf" srcId="{7B492A4D-4EE9-4A9B-95E8-5C92A043A591}" destId="{52C37A91-F5E5-4CE0-994B-6C1B8279FC4A}" srcOrd="0" destOrd="0" presId="urn:microsoft.com/office/officeart/2005/8/layout/matrix3"/>
    <dgm:cxn modelId="{4A6A7112-7C05-4F18-B322-ADA168595092}" srcId="{7B492A4D-4EE9-4A9B-95E8-5C92A043A591}" destId="{73D4C991-F9B2-4546-AF00-60B8D748FD01}" srcOrd="1" destOrd="0" parTransId="{10457229-E47E-43CA-BC6C-A76674AC7583}" sibTransId="{AB55F1A1-592A-4025-B87C-170CE67E2E9C}"/>
    <dgm:cxn modelId="{E64E15F9-7E22-4953-A30A-7F570F6DDA56}" srcId="{7B492A4D-4EE9-4A9B-95E8-5C92A043A591}" destId="{63834580-AB82-40D2-AE37-28E59DAD83C5}" srcOrd="3" destOrd="0" parTransId="{3694AEA6-0FDF-42BA-AE57-8703C2C6AD3F}" sibTransId="{9763012C-931F-4B03-98EE-5D2E87CAF9D7}"/>
    <dgm:cxn modelId="{B048D9C6-03C8-44F7-84EC-9251E14D3F28}" srcId="{7B492A4D-4EE9-4A9B-95E8-5C92A043A591}" destId="{8FFDB821-DABE-4795-A655-3EC266CB9C93}" srcOrd="2" destOrd="0" parTransId="{AF5AD200-6D41-42CE-A23E-CB1549630F2B}" sibTransId="{289329B6-E94F-4A2D-A741-939F13789CB4}"/>
    <dgm:cxn modelId="{5CB3F063-F2B9-4AFF-AF51-B9E87A0CC5E8}" type="presOf" srcId="{8FFDB821-DABE-4795-A655-3EC266CB9C93}" destId="{A9A76F43-75F6-4767-BB18-47EBB02872A6}" srcOrd="0" destOrd="0" presId="urn:microsoft.com/office/officeart/2005/8/layout/matrix3"/>
    <dgm:cxn modelId="{054D5009-839F-47F5-9F63-59A9DF9577E1}" type="presOf" srcId="{73D4C991-F9B2-4546-AF00-60B8D748FD01}" destId="{BB4B6E25-C706-4D3B-ACFE-23647C06CD95}" srcOrd="0" destOrd="0" presId="urn:microsoft.com/office/officeart/2005/8/layout/matrix3"/>
    <dgm:cxn modelId="{9679F5D4-3FE2-4CAE-BF95-A7D7EF76BF38}" type="presOf" srcId="{6BBC5CCB-5C12-42BE-AE92-9CABB5A507CC}" destId="{94E2AA01-AA19-424D-B9C3-D5C43752CDF3}" srcOrd="0" destOrd="0" presId="urn:microsoft.com/office/officeart/2005/8/layout/matrix3"/>
    <dgm:cxn modelId="{57293E41-6FD7-4BAB-AB6F-687C56CBAFEC}" type="presParOf" srcId="{52C37A91-F5E5-4CE0-994B-6C1B8279FC4A}" destId="{645B2143-C3B1-4C49-8FEF-3DE12F621B41}" srcOrd="0" destOrd="0" presId="urn:microsoft.com/office/officeart/2005/8/layout/matrix3"/>
    <dgm:cxn modelId="{E229A8AB-619B-426C-B8DD-CC8F2BAA8634}" type="presParOf" srcId="{52C37A91-F5E5-4CE0-994B-6C1B8279FC4A}" destId="{94E2AA01-AA19-424D-B9C3-D5C43752CDF3}" srcOrd="1" destOrd="0" presId="urn:microsoft.com/office/officeart/2005/8/layout/matrix3"/>
    <dgm:cxn modelId="{AAB1DD4D-B93A-48CA-AE01-C02F8F13A4B3}" type="presParOf" srcId="{52C37A91-F5E5-4CE0-994B-6C1B8279FC4A}" destId="{BB4B6E25-C706-4D3B-ACFE-23647C06CD95}" srcOrd="2" destOrd="0" presId="urn:microsoft.com/office/officeart/2005/8/layout/matrix3"/>
    <dgm:cxn modelId="{BF4E9599-7D10-400E-A365-87C58F953ED1}" type="presParOf" srcId="{52C37A91-F5E5-4CE0-994B-6C1B8279FC4A}" destId="{A9A76F43-75F6-4767-BB18-47EBB02872A6}" srcOrd="3" destOrd="0" presId="urn:microsoft.com/office/officeart/2005/8/layout/matrix3"/>
    <dgm:cxn modelId="{CDB30616-C621-4D15-91F8-3CF5884216A1}" type="presParOf" srcId="{52C37A91-F5E5-4CE0-994B-6C1B8279FC4A}" destId="{4F8FFBB9-2F63-4074-B860-512368EF923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011DA1-8D89-4FF2-9307-74A1CB58B002}" type="doc">
      <dgm:prSet loTypeId="urn:microsoft.com/office/officeart/2005/8/layout/list1" loCatId="list" qsTypeId="urn:microsoft.com/office/officeart/2005/8/quickstyle/simple1" qsCatId="simple" csTypeId="urn:microsoft.com/office/officeart/2005/8/colors/accent6_3" csCatId="accent6"/>
      <dgm:spPr/>
      <dgm:t>
        <a:bodyPr/>
        <a:lstStyle/>
        <a:p>
          <a:endParaRPr lang="en-US"/>
        </a:p>
      </dgm:t>
    </dgm:pt>
    <dgm:pt modelId="{475ED8C5-A148-4C54-99D5-72BF5C05DBC9}">
      <dgm:prSet custT="1"/>
      <dgm:spPr/>
      <dgm:t>
        <a:bodyPr/>
        <a:lstStyle/>
        <a:p>
          <a:pPr rtl="0"/>
          <a:r>
            <a:rPr lang="en-US" sz="2800" dirty="0" smtClean="0">
              <a:latin typeface="Arial" pitchFamily="34" charset="0"/>
              <a:cs typeface="Arial" pitchFamily="34" charset="0"/>
            </a:rPr>
            <a:t>Increased surface area</a:t>
          </a:r>
          <a:endParaRPr lang="en-US" sz="2800" dirty="0">
            <a:latin typeface="Arial" pitchFamily="34" charset="0"/>
            <a:cs typeface="Arial" pitchFamily="34" charset="0"/>
          </a:endParaRPr>
        </a:p>
      </dgm:t>
    </dgm:pt>
    <dgm:pt modelId="{9345D423-D05D-45CE-819A-F73BAB2CD08E}" type="parTrans" cxnId="{869CC60D-73AD-4D73-9240-26F49F8FCAB0}">
      <dgm:prSet/>
      <dgm:spPr/>
      <dgm:t>
        <a:bodyPr/>
        <a:lstStyle/>
        <a:p>
          <a:endParaRPr lang="en-US"/>
        </a:p>
      </dgm:t>
    </dgm:pt>
    <dgm:pt modelId="{E5081211-E284-4955-91A6-A15218801F21}" type="sibTrans" cxnId="{869CC60D-73AD-4D73-9240-26F49F8FCAB0}">
      <dgm:prSet/>
      <dgm:spPr/>
      <dgm:t>
        <a:bodyPr/>
        <a:lstStyle/>
        <a:p>
          <a:endParaRPr lang="en-US"/>
        </a:p>
      </dgm:t>
    </dgm:pt>
    <dgm:pt modelId="{481254C7-B673-430C-A264-9E94101DAEC2}">
      <dgm:prSet custT="1"/>
      <dgm:spPr/>
      <dgm:t>
        <a:bodyPr/>
        <a:lstStyle/>
        <a:p>
          <a:pPr rtl="0"/>
          <a:r>
            <a:rPr lang="en-US" sz="2800" dirty="0" smtClean="0">
              <a:latin typeface="Arial" pitchFamily="34" charset="0"/>
              <a:cs typeface="Arial" pitchFamily="34" charset="0"/>
            </a:rPr>
            <a:t>Increased LOS</a:t>
          </a:r>
          <a:endParaRPr lang="en-US" sz="2800" dirty="0">
            <a:latin typeface="Arial" pitchFamily="34" charset="0"/>
            <a:cs typeface="Arial" pitchFamily="34" charset="0"/>
          </a:endParaRPr>
        </a:p>
      </dgm:t>
    </dgm:pt>
    <dgm:pt modelId="{62FFA91E-ED4D-4648-8170-E859BAD59472}" type="parTrans" cxnId="{957C2306-FADD-4EB6-BB45-6F67AC4A7808}">
      <dgm:prSet/>
      <dgm:spPr/>
      <dgm:t>
        <a:bodyPr/>
        <a:lstStyle/>
        <a:p>
          <a:endParaRPr lang="en-US"/>
        </a:p>
      </dgm:t>
    </dgm:pt>
    <dgm:pt modelId="{5E39F507-58EE-46EF-A1DF-BB246DD4EDE4}" type="sibTrans" cxnId="{957C2306-FADD-4EB6-BB45-6F67AC4A7808}">
      <dgm:prSet/>
      <dgm:spPr/>
      <dgm:t>
        <a:bodyPr/>
        <a:lstStyle/>
        <a:p>
          <a:endParaRPr lang="en-US"/>
        </a:p>
      </dgm:t>
    </dgm:pt>
    <dgm:pt modelId="{63088F50-76BB-47E6-87FE-10066C424F1E}">
      <dgm:prSet custT="1"/>
      <dgm:spPr/>
      <dgm:t>
        <a:bodyPr/>
        <a:lstStyle/>
        <a:p>
          <a:pPr rtl="0"/>
          <a:r>
            <a:rPr lang="en-US" sz="2800" dirty="0" smtClean="0">
              <a:latin typeface="Arial" pitchFamily="34" charset="0"/>
              <a:cs typeface="Arial" pitchFamily="34" charset="0"/>
            </a:rPr>
            <a:t>Increased complications</a:t>
          </a:r>
          <a:endParaRPr lang="en-US" sz="2800" dirty="0">
            <a:latin typeface="Arial" pitchFamily="34" charset="0"/>
            <a:cs typeface="Arial" pitchFamily="34" charset="0"/>
          </a:endParaRPr>
        </a:p>
      </dgm:t>
    </dgm:pt>
    <dgm:pt modelId="{385AC0BB-88BC-40D7-AF0C-EB93CE29A632}" type="parTrans" cxnId="{A437CD2E-66EE-4FC0-934F-155B69E34B84}">
      <dgm:prSet/>
      <dgm:spPr/>
      <dgm:t>
        <a:bodyPr/>
        <a:lstStyle/>
        <a:p>
          <a:endParaRPr lang="en-US"/>
        </a:p>
      </dgm:t>
    </dgm:pt>
    <dgm:pt modelId="{B57E45DE-387A-456B-8706-4FF4BD0443C6}" type="sibTrans" cxnId="{A437CD2E-66EE-4FC0-934F-155B69E34B84}">
      <dgm:prSet/>
      <dgm:spPr/>
      <dgm:t>
        <a:bodyPr/>
        <a:lstStyle/>
        <a:p>
          <a:endParaRPr lang="en-US"/>
        </a:p>
      </dgm:t>
    </dgm:pt>
    <dgm:pt modelId="{48DE02D7-F34C-46F1-908E-5EE074BC435E}" type="pres">
      <dgm:prSet presAssocID="{56011DA1-8D89-4FF2-9307-74A1CB58B002}" presName="linear" presStyleCnt="0">
        <dgm:presLayoutVars>
          <dgm:dir/>
          <dgm:animLvl val="lvl"/>
          <dgm:resizeHandles val="exact"/>
        </dgm:presLayoutVars>
      </dgm:prSet>
      <dgm:spPr/>
      <dgm:t>
        <a:bodyPr/>
        <a:lstStyle/>
        <a:p>
          <a:endParaRPr lang="en-US"/>
        </a:p>
      </dgm:t>
    </dgm:pt>
    <dgm:pt modelId="{1716556B-EEF4-4D4D-B143-0564888FC854}" type="pres">
      <dgm:prSet presAssocID="{475ED8C5-A148-4C54-99D5-72BF5C05DBC9}" presName="parentLin" presStyleCnt="0"/>
      <dgm:spPr/>
      <dgm:t>
        <a:bodyPr/>
        <a:lstStyle/>
        <a:p>
          <a:endParaRPr lang="en-US"/>
        </a:p>
      </dgm:t>
    </dgm:pt>
    <dgm:pt modelId="{6101D738-618C-4B7B-9720-9835B5984E60}" type="pres">
      <dgm:prSet presAssocID="{475ED8C5-A148-4C54-99D5-72BF5C05DBC9}" presName="parentLeftMargin" presStyleLbl="node1" presStyleIdx="0" presStyleCnt="3"/>
      <dgm:spPr/>
      <dgm:t>
        <a:bodyPr/>
        <a:lstStyle/>
        <a:p>
          <a:endParaRPr lang="en-US"/>
        </a:p>
      </dgm:t>
    </dgm:pt>
    <dgm:pt modelId="{4089ACF6-4FCE-453C-A4B0-D06CE3627452}" type="pres">
      <dgm:prSet presAssocID="{475ED8C5-A148-4C54-99D5-72BF5C05DBC9}" presName="parentText" presStyleLbl="node1" presStyleIdx="0" presStyleCnt="3">
        <dgm:presLayoutVars>
          <dgm:chMax val="0"/>
          <dgm:bulletEnabled val="1"/>
        </dgm:presLayoutVars>
      </dgm:prSet>
      <dgm:spPr/>
      <dgm:t>
        <a:bodyPr/>
        <a:lstStyle/>
        <a:p>
          <a:endParaRPr lang="en-US"/>
        </a:p>
      </dgm:t>
    </dgm:pt>
    <dgm:pt modelId="{B513AF99-6196-458D-9C2E-CE4C8BF045DF}" type="pres">
      <dgm:prSet presAssocID="{475ED8C5-A148-4C54-99D5-72BF5C05DBC9}" presName="negativeSpace" presStyleCnt="0"/>
      <dgm:spPr/>
      <dgm:t>
        <a:bodyPr/>
        <a:lstStyle/>
        <a:p>
          <a:endParaRPr lang="en-US"/>
        </a:p>
      </dgm:t>
    </dgm:pt>
    <dgm:pt modelId="{5E5B975B-6B1D-44BF-81F4-D16946A7E322}" type="pres">
      <dgm:prSet presAssocID="{475ED8C5-A148-4C54-99D5-72BF5C05DBC9}" presName="childText" presStyleLbl="conFgAcc1" presStyleIdx="0" presStyleCnt="3">
        <dgm:presLayoutVars>
          <dgm:bulletEnabled val="1"/>
        </dgm:presLayoutVars>
      </dgm:prSet>
      <dgm:spPr/>
      <dgm:t>
        <a:bodyPr/>
        <a:lstStyle/>
        <a:p>
          <a:endParaRPr lang="en-US"/>
        </a:p>
      </dgm:t>
    </dgm:pt>
    <dgm:pt modelId="{84420B31-D0EF-4026-9669-61E3D30C23A2}" type="pres">
      <dgm:prSet presAssocID="{E5081211-E284-4955-91A6-A15218801F21}" presName="spaceBetweenRectangles" presStyleCnt="0"/>
      <dgm:spPr/>
      <dgm:t>
        <a:bodyPr/>
        <a:lstStyle/>
        <a:p>
          <a:endParaRPr lang="en-US"/>
        </a:p>
      </dgm:t>
    </dgm:pt>
    <dgm:pt modelId="{F29D7283-5639-4C7C-9E4C-FAEF7E5BBF60}" type="pres">
      <dgm:prSet presAssocID="{481254C7-B673-430C-A264-9E94101DAEC2}" presName="parentLin" presStyleCnt="0"/>
      <dgm:spPr/>
      <dgm:t>
        <a:bodyPr/>
        <a:lstStyle/>
        <a:p>
          <a:endParaRPr lang="en-US"/>
        </a:p>
      </dgm:t>
    </dgm:pt>
    <dgm:pt modelId="{61568BB6-198D-4F9E-9E22-4B1D6EBC3D40}" type="pres">
      <dgm:prSet presAssocID="{481254C7-B673-430C-A264-9E94101DAEC2}" presName="parentLeftMargin" presStyleLbl="node1" presStyleIdx="0" presStyleCnt="3"/>
      <dgm:spPr/>
      <dgm:t>
        <a:bodyPr/>
        <a:lstStyle/>
        <a:p>
          <a:endParaRPr lang="en-US"/>
        </a:p>
      </dgm:t>
    </dgm:pt>
    <dgm:pt modelId="{65231773-E9DD-4FB2-9B5E-242787E25BD7}" type="pres">
      <dgm:prSet presAssocID="{481254C7-B673-430C-A264-9E94101DAEC2}" presName="parentText" presStyleLbl="node1" presStyleIdx="1" presStyleCnt="3">
        <dgm:presLayoutVars>
          <dgm:chMax val="0"/>
          <dgm:bulletEnabled val="1"/>
        </dgm:presLayoutVars>
      </dgm:prSet>
      <dgm:spPr/>
      <dgm:t>
        <a:bodyPr/>
        <a:lstStyle/>
        <a:p>
          <a:endParaRPr lang="en-US"/>
        </a:p>
      </dgm:t>
    </dgm:pt>
    <dgm:pt modelId="{EB81A938-7386-4D45-90C3-0F273A7648E6}" type="pres">
      <dgm:prSet presAssocID="{481254C7-B673-430C-A264-9E94101DAEC2}" presName="negativeSpace" presStyleCnt="0"/>
      <dgm:spPr/>
      <dgm:t>
        <a:bodyPr/>
        <a:lstStyle/>
        <a:p>
          <a:endParaRPr lang="en-US"/>
        </a:p>
      </dgm:t>
    </dgm:pt>
    <dgm:pt modelId="{8FCC96C1-CC3F-4275-8973-C1559A62D77C}" type="pres">
      <dgm:prSet presAssocID="{481254C7-B673-430C-A264-9E94101DAEC2}" presName="childText" presStyleLbl="conFgAcc1" presStyleIdx="1" presStyleCnt="3">
        <dgm:presLayoutVars>
          <dgm:bulletEnabled val="1"/>
        </dgm:presLayoutVars>
      </dgm:prSet>
      <dgm:spPr/>
      <dgm:t>
        <a:bodyPr/>
        <a:lstStyle/>
        <a:p>
          <a:endParaRPr lang="en-US"/>
        </a:p>
      </dgm:t>
    </dgm:pt>
    <dgm:pt modelId="{2A949930-9718-42D4-AAA9-62D18FEC9091}" type="pres">
      <dgm:prSet presAssocID="{5E39F507-58EE-46EF-A1DF-BB246DD4EDE4}" presName="spaceBetweenRectangles" presStyleCnt="0"/>
      <dgm:spPr/>
      <dgm:t>
        <a:bodyPr/>
        <a:lstStyle/>
        <a:p>
          <a:endParaRPr lang="en-US"/>
        </a:p>
      </dgm:t>
    </dgm:pt>
    <dgm:pt modelId="{02AB1752-E9A5-4253-83DE-0DFDA8B0A2AC}" type="pres">
      <dgm:prSet presAssocID="{63088F50-76BB-47E6-87FE-10066C424F1E}" presName="parentLin" presStyleCnt="0"/>
      <dgm:spPr/>
      <dgm:t>
        <a:bodyPr/>
        <a:lstStyle/>
        <a:p>
          <a:endParaRPr lang="en-US"/>
        </a:p>
      </dgm:t>
    </dgm:pt>
    <dgm:pt modelId="{97338A4B-C0EF-4F8E-A5C0-099AC15ED68B}" type="pres">
      <dgm:prSet presAssocID="{63088F50-76BB-47E6-87FE-10066C424F1E}" presName="parentLeftMargin" presStyleLbl="node1" presStyleIdx="1" presStyleCnt="3"/>
      <dgm:spPr/>
      <dgm:t>
        <a:bodyPr/>
        <a:lstStyle/>
        <a:p>
          <a:endParaRPr lang="en-US"/>
        </a:p>
      </dgm:t>
    </dgm:pt>
    <dgm:pt modelId="{127B8E99-86C9-44A6-A25A-687FA28C91A8}" type="pres">
      <dgm:prSet presAssocID="{63088F50-76BB-47E6-87FE-10066C424F1E}" presName="parentText" presStyleLbl="node1" presStyleIdx="2" presStyleCnt="3">
        <dgm:presLayoutVars>
          <dgm:chMax val="0"/>
          <dgm:bulletEnabled val="1"/>
        </dgm:presLayoutVars>
      </dgm:prSet>
      <dgm:spPr/>
      <dgm:t>
        <a:bodyPr/>
        <a:lstStyle/>
        <a:p>
          <a:endParaRPr lang="en-US"/>
        </a:p>
      </dgm:t>
    </dgm:pt>
    <dgm:pt modelId="{E99987A9-B7AF-49EB-AB7A-1A76A21AA65C}" type="pres">
      <dgm:prSet presAssocID="{63088F50-76BB-47E6-87FE-10066C424F1E}" presName="negativeSpace" presStyleCnt="0"/>
      <dgm:spPr/>
      <dgm:t>
        <a:bodyPr/>
        <a:lstStyle/>
        <a:p>
          <a:endParaRPr lang="en-US"/>
        </a:p>
      </dgm:t>
    </dgm:pt>
    <dgm:pt modelId="{0CC6081C-023D-473F-B7EA-6DF55AB68879}" type="pres">
      <dgm:prSet presAssocID="{63088F50-76BB-47E6-87FE-10066C424F1E}" presName="childText" presStyleLbl="conFgAcc1" presStyleIdx="2" presStyleCnt="3">
        <dgm:presLayoutVars>
          <dgm:bulletEnabled val="1"/>
        </dgm:presLayoutVars>
      </dgm:prSet>
      <dgm:spPr/>
      <dgm:t>
        <a:bodyPr/>
        <a:lstStyle/>
        <a:p>
          <a:endParaRPr lang="en-US"/>
        </a:p>
      </dgm:t>
    </dgm:pt>
  </dgm:ptLst>
  <dgm:cxnLst>
    <dgm:cxn modelId="{F461A75C-E90B-4981-8787-F43801F22575}" type="presOf" srcId="{481254C7-B673-430C-A264-9E94101DAEC2}" destId="{61568BB6-198D-4F9E-9E22-4B1D6EBC3D40}" srcOrd="0" destOrd="0" presId="urn:microsoft.com/office/officeart/2005/8/layout/list1"/>
    <dgm:cxn modelId="{4D1BFF75-41DA-4D7E-8585-E1AB4386E53A}" type="presOf" srcId="{475ED8C5-A148-4C54-99D5-72BF5C05DBC9}" destId="{6101D738-618C-4B7B-9720-9835B5984E60}" srcOrd="0" destOrd="0" presId="urn:microsoft.com/office/officeart/2005/8/layout/list1"/>
    <dgm:cxn modelId="{A437CD2E-66EE-4FC0-934F-155B69E34B84}" srcId="{56011DA1-8D89-4FF2-9307-74A1CB58B002}" destId="{63088F50-76BB-47E6-87FE-10066C424F1E}" srcOrd="2" destOrd="0" parTransId="{385AC0BB-88BC-40D7-AF0C-EB93CE29A632}" sibTransId="{B57E45DE-387A-456B-8706-4FF4BD0443C6}"/>
    <dgm:cxn modelId="{93FF1AD8-ACBD-45B4-A0AA-349A96C69A0A}" type="presOf" srcId="{63088F50-76BB-47E6-87FE-10066C424F1E}" destId="{97338A4B-C0EF-4F8E-A5C0-099AC15ED68B}" srcOrd="0" destOrd="0" presId="urn:microsoft.com/office/officeart/2005/8/layout/list1"/>
    <dgm:cxn modelId="{82E84605-B48E-44CC-BD47-B2F03DB28A91}" type="presOf" srcId="{481254C7-B673-430C-A264-9E94101DAEC2}" destId="{65231773-E9DD-4FB2-9B5E-242787E25BD7}" srcOrd="1" destOrd="0" presId="urn:microsoft.com/office/officeart/2005/8/layout/list1"/>
    <dgm:cxn modelId="{957C2306-FADD-4EB6-BB45-6F67AC4A7808}" srcId="{56011DA1-8D89-4FF2-9307-74A1CB58B002}" destId="{481254C7-B673-430C-A264-9E94101DAEC2}" srcOrd="1" destOrd="0" parTransId="{62FFA91E-ED4D-4648-8170-E859BAD59472}" sibTransId="{5E39F507-58EE-46EF-A1DF-BB246DD4EDE4}"/>
    <dgm:cxn modelId="{0FB1DF02-C46A-4AB5-8C5A-1CB19D7BD0EE}" type="presOf" srcId="{56011DA1-8D89-4FF2-9307-74A1CB58B002}" destId="{48DE02D7-F34C-46F1-908E-5EE074BC435E}" srcOrd="0" destOrd="0" presId="urn:microsoft.com/office/officeart/2005/8/layout/list1"/>
    <dgm:cxn modelId="{869CC60D-73AD-4D73-9240-26F49F8FCAB0}" srcId="{56011DA1-8D89-4FF2-9307-74A1CB58B002}" destId="{475ED8C5-A148-4C54-99D5-72BF5C05DBC9}" srcOrd="0" destOrd="0" parTransId="{9345D423-D05D-45CE-819A-F73BAB2CD08E}" sibTransId="{E5081211-E284-4955-91A6-A15218801F21}"/>
    <dgm:cxn modelId="{5F823FB6-085E-4D45-8AEF-E1B78DA1F8BB}" type="presOf" srcId="{63088F50-76BB-47E6-87FE-10066C424F1E}" destId="{127B8E99-86C9-44A6-A25A-687FA28C91A8}" srcOrd="1" destOrd="0" presId="urn:microsoft.com/office/officeart/2005/8/layout/list1"/>
    <dgm:cxn modelId="{78F623D2-5FE1-4936-8798-C2B7E0C5B97A}" type="presOf" srcId="{475ED8C5-A148-4C54-99D5-72BF5C05DBC9}" destId="{4089ACF6-4FCE-453C-A4B0-D06CE3627452}" srcOrd="1" destOrd="0" presId="urn:microsoft.com/office/officeart/2005/8/layout/list1"/>
    <dgm:cxn modelId="{DB230A26-962A-40BF-B66D-2B1B449A6922}" type="presParOf" srcId="{48DE02D7-F34C-46F1-908E-5EE074BC435E}" destId="{1716556B-EEF4-4D4D-B143-0564888FC854}" srcOrd="0" destOrd="0" presId="urn:microsoft.com/office/officeart/2005/8/layout/list1"/>
    <dgm:cxn modelId="{E91ECF57-A6C5-48BD-B56D-F1A24ACEF383}" type="presParOf" srcId="{1716556B-EEF4-4D4D-B143-0564888FC854}" destId="{6101D738-618C-4B7B-9720-9835B5984E60}" srcOrd="0" destOrd="0" presId="urn:microsoft.com/office/officeart/2005/8/layout/list1"/>
    <dgm:cxn modelId="{3BD2B151-6AF5-4A24-8503-8EBB9CEE1AF7}" type="presParOf" srcId="{1716556B-EEF4-4D4D-B143-0564888FC854}" destId="{4089ACF6-4FCE-453C-A4B0-D06CE3627452}" srcOrd="1" destOrd="0" presId="urn:microsoft.com/office/officeart/2005/8/layout/list1"/>
    <dgm:cxn modelId="{DF424776-A47D-4E6C-A748-98965FEDE65B}" type="presParOf" srcId="{48DE02D7-F34C-46F1-908E-5EE074BC435E}" destId="{B513AF99-6196-458D-9C2E-CE4C8BF045DF}" srcOrd="1" destOrd="0" presId="urn:microsoft.com/office/officeart/2005/8/layout/list1"/>
    <dgm:cxn modelId="{2EA7430A-ADC7-4FAB-B75C-FDDB74111D85}" type="presParOf" srcId="{48DE02D7-F34C-46F1-908E-5EE074BC435E}" destId="{5E5B975B-6B1D-44BF-81F4-D16946A7E322}" srcOrd="2" destOrd="0" presId="urn:microsoft.com/office/officeart/2005/8/layout/list1"/>
    <dgm:cxn modelId="{9DBFA821-1B9A-44C0-9AA7-AECADA37B30A}" type="presParOf" srcId="{48DE02D7-F34C-46F1-908E-5EE074BC435E}" destId="{84420B31-D0EF-4026-9669-61E3D30C23A2}" srcOrd="3" destOrd="0" presId="urn:microsoft.com/office/officeart/2005/8/layout/list1"/>
    <dgm:cxn modelId="{75438B3C-BA66-4ECC-B6F4-A51FB03DED31}" type="presParOf" srcId="{48DE02D7-F34C-46F1-908E-5EE074BC435E}" destId="{F29D7283-5639-4C7C-9E4C-FAEF7E5BBF60}" srcOrd="4" destOrd="0" presId="urn:microsoft.com/office/officeart/2005/8/layout/list1"/>
    <dgm:cxn modelId="{D4D6D877-FFE4-4832-AFE5-0FC558406C0C}" type="presParOf" srcId="{F29D7283-5639-4C7C-9E4C-FAEF7E5BBF60}" destId="{61568BB6-198D-4F9E-9E22-4B1D6EBC3D40}" srcOrd="0" destOrd="0" presId="urn:microsoft.com/office/officeart/2005/8/layout/list1"/>
    <dgm:cxn modelId="{885999D6-AFC3-4ADA-A36C-2C7D8BF23422}" type="presParOf" srcId="{F29D7283-5639-4C7C-9E4C-FAEF7E5BBF60}" destId="{65231773-E9DD-4FB2-9B5E-242787E25BD7}" srcOrd="1" destOrd="0" presId="urn:microsoft.com/office/officeart/2005/8/layout/list1"/>
    <dgm:cxn modelId="{07CA89A1-EC5C-4CA7-918D-8717182DDC28}" type="presParOf" srcId="{48DE02D7-F34C-46F1-908E-5EE074BC435E}" destId="{EB81A938-7386-4D45-90C3-0F273A7648E6}" srcOrd="5" destOrd="0" presId="urn:microsoft.com/office/officeart/2005/8/layout/list1"/>
    <dgm:cxn modelId="{63749907-5BA8-4605-90EE-9CB7384020F0}" type="presParOf" srcId="{48DE02D7-F34C-46F1-908E-5EE074BC435E}" destId="{8FCC96C1-CC3F-4275-8973-C1559A62D77C}" srcOrd="6" destOrd="0" presId="urn:microsoft.com/office/officeart/2005/8/layout/list1"/>
    <dgm:cxn modelId="{48890669-696E-4F10-82F7-58838097D6CD}" type="presParOf" srcId="{48DE02D7-F34C-46F1-908E-5EE074BC435E}" destId="{2A949930-9718-42D4-AAA9-62D18FEC9091}" srcOrd="7" destOrd="0" presId="urn:microsoft.com/office/officeart/2005/8/layout/list1"/>
    <dgm:cxn modelId="{A22A0CD2-1618-4A2F-8B06-6037B5529E37}" type="presParOf" srcId="{48DE02D7-F34C-46F1-908E-5EE074BC435E}" destId="{02AB1752-E9A5-4253-83DE-0DFDA8B0A2AC}" srcOrd="8" destOrd="0" presId="urn:microsoft.com/office/officeart/2005/8/layout/list1"/>
    <dgm:cxn modelId="{3D410E69-4FA2-4DC6-A7AB-2A594360654D}" type="presParOf" srcId="{02AB1752-E9A5-4253-83DE-0DFDA8B0A2AC}" destId="{97338A4B-C0EF-4F8E-A5C0-099AC15ED68B}" srcOrd="0" destOrd="0" presId="urn:microsoft.com/office/officeart/2005/8/layout/list1"/>
    <dgm:cxn modelId="{264C200B-AEFB-44A7-A157-0EA2E4EA830B}" type="presParOf" srcId="{02AB1752-E9A5-4253-83DE-0DFDA8B0A2AC}" destId="{127B8E99-86C9-44A6-A25A-687FA28C91A8}" srcOrd="1" destOrd="0" presId="urn:microsoft.com/office/officeart/2005/8/layout/list1"/>
    <dgm:cxn modelId="{CC511115-E182-4763-98A6-4738BD699B1D}" type="presParOf" srcId="{48DE02D7-F34C-46F1-908E-5EE074BC435E}" destId="{E99987A9-B7AF-49EB-AB7A-1A76A21AA65C}" srcOrd="9" destOrd="0" presId="urn:microsoft.com/office/officeart/2005/8/layout/list1"/>
    <dgm:cxn modelId="{CEDD97E2-C9C5-4CCE-A4E1-3E9E226EFB12}" type="presParOf" srcId="{48DE02D7-F34C-46F1-908E-5EE074BC435E}" destId="{0CC6081C-023D-473F-B7EA-6DF55AB6887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B38E1-6BA1-4CC3-A348-4255F97BA912}">
      <dsp:nvSpPr>
        <dsp:cNvPr id="0" name=""/>
        <dsp:cNvSpPr/>
      </dsp:nvSpPr>
      <dsp:spPr>
        <a:xfrm>
          <a:off x="0" y="0"/>
          <a:ext cx="4572000" cy="4572000"/>
        </a:xfrm>
        <a:prstGeom prst="pie">
          <a:avLst>
            <a:gd name="adj1" fmla="val 5400000"/>
            <a:gd name="adj2" fmla="val 1620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843BE-FDCF-4EA2-AE21-EB9ECDF3EB73}">
      <dsp:nvSpPr>
        <dsp:cNvPr id="0" name=""/>
        <dsp:cNvSpPr/>
      </dsp:nvSpPr>
      <dsp:spPr>
        <a:xfrm>
          <a:off x="2286000" y="0"/>
          <a:ext cx="5486400" cy="45720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Arial" pitchFamily="34" charset="0"/>
              <a:cs typeface="Arial" pitchFamily="34" charset="0"/>
            </a:rPr>
            <a:t>Overweight with BMI over 25 to 29.9</a:t>
          </a:r>
          <a:r>
            <a:rPr lang="en-US" sz="1400" kern="1200" dirty="0" smtClean="0">
              <a:latin typeface="Arial" pitchFamily="34" charset="0"/>
              <a:cs typeface="Arial" pitchFamily="34" charset="0"/>
            </a:rPr>
            <a:t/>
          </a:r>
          <a:br>
            <a:rPr lang="en-US" sz="1400" kern="1200" dirty="0" smtClean="0">
              <a:latin typeface="Arial" pitchFamily="34" charset="0"/>
              <a:cs typeface="Arial" pitchFamily="34" charset="0"/>
            </a:rPr>
          </a:br>
          <a:endParaRPr lang="en-US" sz="1400" kern="1200" dirty="0">
            <a:latin typeface="Arial" pitchFamily="34" charset="0"/>
            <a:cs typeface="Arial" pitchFamily="34" charset="0"/>
          </a:endParaRPr>
        </a:p>
      </dsp:txBody>
      <dsp:txXfrm>
        <a:off x="2286000" y="0"/>
        <a:ext cx="5486400" cy="971549"/>
      </dsp:txXfrm>
    </dsp:sp>
    <dsp:sp modelId="{0D7F8E0A-9D53-4368-8C14-36D0A02DA3ED}">
      <dsp:nvSpPr>
        <dsp:cNvPr id="0" name=""/>
        <dsp:cNvSpPr/>
      </dsp:nvSpPr>
      <dsp:spPr>
        <a:xfrm>
          <a:off x="600074" y="971550"/>
          <a:ext cx="3371850" cy="3371850"/>
        </a:xfrm>
        <a:prstGeom prst="pie">
          <a:avLst>
            <a:gd name="adj1" fmla="val 5400000"/>
            <a:gd name="adj2" fmla="val 16200000"/>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DF4C3-BFCE-45D5-8ED3-C618323A243A}">
      <dsp:nvSpPr>
        <dsp:cNvPr id="0" name=""/>
        <dsp:cNvSpPr/>
      </dsp:nvSpPr>
      <dsp:spPr>
        <a:xfrm>
          <a:off x="2286000" y="971550"/>
          <a:ext cx="5486400" cy="3371850"/>
        </a:xfrm>
        <a:prstGeom prst="rect">
          <a:avLst/>
        </a:prstGeom>
        <a:solidFill>
          <a:schemeClr val="lt1">
            <a:alpha val="90000"/>
            <a:hueOff val="0"/>
            <a:satOff val="0"/>
            <a:lumOff val="0"/>
            <a:alphaOff val="0"/>
          </a:schemeClr>
        </a:solidFill>
        <a:ln w="25400" cap="flat" cmpd="sng" algn="ctr">
          <a:solidFill>
            <a:schemeClr val="accent2">
              <a:shade val="80000"/>
              <a:hueOff val="0"/>
              <a:satOff val="-9340"/>
              <a:lumOff val="105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Arial" pitchFamily="34" charset="0"/>
              <a:cs typeface="Arial" pitchFamily="34" charset="0"/>
            </a:rPr>
            <a:t>Obese with a BMI of 30 to 39</a:t>
          </a:r>
          <a:endParaRPr lang="en-US" sz="2800" kern="1200" dirty="0">
            <a:latin typeface="Arial" pitchFamily="34" charset="0"/>
            <a:cs typeface="Arial" pitchFamily="34" charset="0"/>
          </a:endParaRPr>
        </a:p>
      </dsp:txBody>
      <dsp:txXfrm>
        <a:off x="2286000" y="971550"/>
        <a:ext cx="5486400" cy="971550"/>
      </dsp:txXfrm>
    </dsp:sp>
    <dsp:sp modelId="{519C206A-C481-458B-94DB-DF9EC1225253}">
      <dsp:nvSpPr>
        <dsp:cNvPr id="0" name=""/>
        <dsp:cNvSpPr/>
      </dsp:nvSpPr>
      <dsp:spPr>
        <a:xfrm>
          <a:off x="1200150" y="1943100"/>
          <a:ext cx="2171700" cy="2171700"/>
        </a:xfrm>
        <a:prstGeom prst="pie">
          <a:avLst>
            <a:gd name="adj1" fmla="val 5400000"/>
            <a:gd name="adj2" fmla="val 16200000"/>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13A93-CCBA-4109-B28C-023B42CCB186}">
      <dsp:nvSpPr>
        <dsp:cNvPr id="0" name=""/>
        <dsp:cNvSpPr/>
      </dsp:nvSpPr>
      <dsp:spPr>
        <a:xfrm>
          <a:off x="2286000" y="1943100"/>
          <a:ext cx="5486400" cy="2171700"/>
        </a:xfrm>
        <a:prstGeom prst="rect">
          <a:avLst/>
        </a:prstGeom>
        <a:solidFill>
          <a:schemeClr val="lt1">
            <a:alpha val="90000"/>
            <a:hueOff val="0"/>
            <a:satOff val="0"/>
            <a:lumOff val="0"/>
            <a:alphaOff val="0"/>
          </a:schemeClr>
        </a:solidFill>
        <a:ln w="25400" cap="flat" cmpd="sng" algn="ctr">
          <a:solidFill>
            <a:schemeClr val="accent2">
              <a:shade val="80000"/>
              <a:hueOff val="0"/>
              <a:satOff val="-18679"/>
              <a:lumOff val="21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Arial" pitchFamily="34" charset="0"/>
              <a:cs typeface="Arial" pitchFamily="34" charset="0"/>
            </a:rPr>
            <a:t>Morbid Obesity with a BMI of 40 or more</a:t>
          </a:r>
          <a:endParaRPr lang="en-US" sz="2800" kern="1200" dirty="0">
            <a:latin typeface="Arial" pitchFamily="34" charset="0"/>
            <a:cs typeface="Arial" pitchFamily="34" charset="0"/>
          </a:endParaRPr>
        </a:p>
      </dsp:txBody>
      <dsp:txXfrm>
        <a:off x="2286000" y="1943100"/>
        <a:ext cx="5486400" cy="971550"/>
      </dsp:txXfrm>
    </dsp:sp>
    <dsp:sp modelId="{F4F2293F-1133-404A-B095-4F71890E757B}">
      <dsp:nvSpPr>
        <dsp:cNvPr id="0" name=""/>
        <dsp:cNvSpPr/>
      </dsp:nvSpPr>
      <dsp:spPr>
        <a:xfrm>
          <a:off x="1800225" y="2914650"/>
          <a:ext cx="971549" cy="971549"/>
        </a:xfrm>
        <a:prstGeom prst="pie">
          <a:avLst>
            <a:gd name="adj1" fmla="val 5400000"/>
            <a:gd name="adj2" fmla="val 1620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92F343-4C08-4A9A-9814-DF129873D1C7}">
      <dsp:nvSpPr>
        <dsp:cNvPr id="0" name=""/>
        <dsp:cNvSpPr/>
      </dsp:nvSpPr>
      <dsp:spPr>
        <a:xfrm>
          <a:off x="2286000" y="2914650"/>
          <a:ext cx="5486400" cy="971549"/>
        </a:xfrm>
        <a:prstGeom prst="rect">
          <a:avLst/>
        </a:prstGeom>
        <a:solidFill>
          <a:schemeClr val="lt1">
            <a:alpha val="90000"/>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Arial" pitchFamily="34" charset="0"/>
              <a:cs typeface="Arial" pitchFamily="34" charset="0"/>
            </a:rPr>
            <a:t>BMI= ratio of weight (kilograms) </a:t>
          </a:r>
          <a:br>
            <a:rPr lang="en-US" sz="2800" kern="1200" dirty="0" smtClean="0">
              <a:latin typeface="Arial" pitchFamily="34" charset="0"/>
              <a:cs typeface="Arial" pitchFamily="34" charset="0"/>
            </a:rPr>
          </a:br>
          <a:r>
            <a:rPr lang="en-US" sz="2800" kern="1200" dirty="0" smtClean="0">
              <a:latin typeface="Arial" pitchFamily="34" charset="0"/>
              <a:cs typeface="Arial" pitchFamily="34" charset="0"/>
            </a:rPr>
            <a:t>to height (in meters)</a:t>
          </a:r>
          <a:endParaRPr lang="en-US" sz="2800" kern="1200" dirty="0">
            <a:latin typeface="Arial" pitchFamily="34" charset="0"/>
            <a:cs typeface="Arial" pitchFamily="34" charset="0"/>
          </a:endParaRPr>
        </a:p>
      </dsp:txBody>
      <dsp:txXfrm>
        <a:off x="2286000" y="2914650"/>
        <a:ext cx="5486400" cy="971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3EB49-AFE2-4A95-AE41-81C16463162E}">
      <dsp:nvSpPr>
        <dsp:cNvPr id="0" name=""/>
        <dsp:cNvSpPr/>
      </dsp:nvSpPr>
      <dsp:spPr>
        <a:xfrm>
          <a:off x="0" y="3998960"/>
          <a:ext cx="6858000" cy="524861"/>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latin typeface="Arial" pitchFamily="34" charset="0"/>
              <a:cs typeface="Arial" pitchFamily="34" charset="0"/>
            </a:rPr>
            <a:t>Alternatives</a:t>
          </a:r>
          <a:endParaRPr lang="en-US" sz="3200" kern="1200" dirty="0">
            <a:latin typeface="Arial" pitchFamily="34" charset="0"/>
            <a:cs typeface="Arial" pitchFamily="34" charset="0"/>
          </a:endParaRPr>
        </a:p>
      </dsp:txBody>
      <dsp:txXfrm>
        <a:off x="0" y="3998960"/>
        <a:ext cx="6858000" cy="524861"/>
      </dsp:txXfrm>
    </dsp:sp>
    <dsp:sp modelId="{6A24A0AF-A968-4A3C-B0BC-F5608FDE0791}">
      <dsp:nvSpPr>
        <dsp:cNvPr id="0" name=""/>
        <dsp:cNvSpPr/>
      </dsp:nvSpPr>
      <dsp:spPr>
        <a:xfrm rot="10800000">
          <a:off x="0" y="3199596"/>
          <a:ext cx="6858000" cy="807236"/>
        </a:xfrm>
        <a:prstGeom prst="upArrowCallout">
          <a:avLst/>
        </a:prstGeom>
        <a:solidFill>
          <a:schemeClr val="accent2">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latin typeface="Arial" pitchFamily="34" charset="0"/>
              <a:cs typeface="Arial" pitchFamily="34" charset="0"/>
            </a:rPr>
            <a:t>Ventilator Settings</a:t>
          </a:r>
          <a:endParaRPr lang="en-US" sz="3200" kern="1200" dirty="0">
            <a:latin typeface="Arial" pitchFamily="34" charset="0"/>
            <a:cs typeface="Arial" pitchFamily="34" charset="0"/>
          </a:endParaRPr>
        </a:p>
      </dsp:txBody>
      <dsp:txXfrm rot="10800000">
        <a:off x="0" y="3199596"/>
        <a:ext cx="6858000" cy="524518"/>
      </dsp:txXfrm>
    </dsp:sp>
    <dsp:sp modelId="{5F22CDC0-021C-4319-822C-A8D530BB370B}">
      <dsp:nvSpPr>
        <dsp:cNvPr id="0" name=""/>
        <dsp:cNvSpPr/>
      </dsp:nvSpPr>
      <dsp:spPr>
        <a:xfrm rot="10800000">
          <a:off x="0" y="2400232"/>
          <a:ext cx="6858000" cy="807236"/>
        </a:xfrm>
        <a:prstGeom prst="upArrowCallout">
          <a:avLst/>
        </a:prstGeom>
        <a:solidFill>
          <a:schemeClr val="accent2">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latin typeface="Arial" pitchFamily="34" charset="0"/>
              <a:cs typeface="Arial" pitchFamily="34" charset="0"/>
            </a:rPr>
            <a:t>Rapid Sequence</a:t>
          </a:r>
          <a:r>
            <a:rPr lang="en-US" sz="2400" kern="1200" dirty="0" smtClean="0">
              <a:latin typeface="Arial" pitchFamily="34" charset="0"/>
              <a:cs typeface="Arial" pitchFamily="34" charset="0"/>
            </a:rPr>
            <a:t> </a:t>
          </a:r>
          <a:r>
            <a:rPr lang="en-US" sz="3200" kern="1200" dirty="0" smtClean="0">
              <a:latin typeface="Arial" pitchFamily="34" charset="0"/>
              <a:cs typeface="Arial" pitchFamily="34" charset="0"/>
            </a:rPr>
            <a:t>Intubation</a:t>
          </a:r>
          <a:endParaRPr lang="en-US" sz="3200" kern="1200" dirty="0">
            <a:latin typeface="Arial" pitchFamily="34" charset="0"/>
            <a:cs typeface="Arial" pitchFamily="34" charset="0"/>
          </a:endParaRPr>
        </a:p>
      </dsp:txBody>
      <dsp:txXfrm rot="10800000">
        <a:off x="0" y="2400232"/>
        <a:ext cx="6858000" cy="524518"/>
      </dsp:txXfrm>
    </dsp:sp>
    <dsp:sp modelId="{71ADE7DC-A6DC-40FD-B18C-C4582D0A4D96}">
      <dsp:nvSpPr>
        <dsp:cNvPr id="0" name=""/>
        <dsp:cNvSpPr/>
      </dsp:nvSpPr>
      <dsp:spPr>
        <a:xfrm rot="10800000">
          <a:off x="0" y="1600868"/>
          <a:ext cx="6858000" cy="807236"/>
        </a:xfrm>
        <a:prstGeom prst="upArrowCallout">
          <a:avLst/>
        </a:prstGeom>
        <a:solidFill>
          <a:schemeClr val="accent2">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latin typeface="Arial" pitchFamily="34" charset="0"/>
              <a:cs typeface="Arial" pitchFamily="34" charset="0"/>
            </a:rPr>
            <a:t>Pre-oxygenation</a:t>
          </a:r>
          <a:endParaRPr lang="en-US" sz="3200" kern="1200" dirty="0">
            <a:latin typeface="Arial" pitchFamily="34" charset="0"/>
            <a:cs typeface="Arial" pitchFamily="34" charset="0"/>
          </a:endParaRPr>
        </a:p>
      </dsp:txBody>
      <dsp:txXfrm rot="10800000">
        <a:off x="0" y="1600868"/>
        <a:ext cx="6858000" cy="524518"/>
      </dsp:txXfrm>
    </dsp:sp>
    <dsp:sp modelId="{7D6CFBED-C71C-420A-BBBE-114AF085B3DA}">
      <dsp:nvSpPr>
        <dsp:cNvPr id="0" name=""/>
        <dsp:cNvSpPr/>
      </dsp:nvSpPr>
      <dsp:spPr>
        <a:xfrm rot="10800000">
          <a:off x="0" y="801504"/>
          <a:ext cx="6858000" cy="807236"/>
        </a:xfrm>
        <a:prstGeom prst="upArrowCallout">
          <a:avLst/>
        </a:prstGeom>
        <a:solidFill>
          <a:schemeClr val="accent2">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latin typeface="Arial" pitchFamily="34" charset="0"/>
              <a:cs typeface="Arial" pitchFamily="34" charset="0"/>
            </a:rPr>
            <a:t>Positioning</a:t>
          </a:r>
          <a:endParaRPr lang="en-US" sz="3200" kern="1200" dirty="0">
            <a:latin typeface="Arial" pitchFamily="34" charset="0"/>
            <a:cs typeface="Arial" pitchFamily="34" charset="0"/>
          </a:endParaRPr>
        </a:p>
      </dsp:txBody>
      <dsp:txXfrm rot="10800000">
        <a:off x="0" y="801504"/>
        <a:ext cx="6858000" cy="524518"/>
      </dsp:txXfrm>
    </dsp:sp>
    <dsp:sp modelId="{A694C768-837C-468F-96B1-64E57CB1DED7}">
      <dsp:nvSpPr>
        <dsp:cNvPr id="0" name=""/>
        <dsp:cNvSpPr/>
      </dsp:nvSpPr>
      <dsp:spPr>
        <a:xfrm rot="10800000">
          <a:off x="0" y="2140"/>
          <a:ext cx="6858000" cy="807236"/>
        </a:xfrm>
        <a:prstGeom prst="upArrowCallou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latin typeface="Arial" pitchFamily="34" charset="0"/>
              <a:cs typeface="Arial" pitchFamily="34" charset="0"/>
            </a:rPr>
            <a:t>Indications</a:t>
          </a:r>
          <a:endParaRPr lang="en-US" sz="3200" kern="1200" dirty="0">
            <a:latin typeface="Arial" pitchFamily="34" charset="0"/>
            <a:cs typeface="Arial" pitchFamily="34" charset="0"/>
          </a:endParaRPr>
        </a:p>
      </dsp:txBody>
      <dsp:txXfrm rot="10800000">
        <a:off x="0" y="2140"/>
        <a:ext cx="6858000" cy="52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11EBA-36A9-4BCA-8C33-49326DE3D7AF}">
      <dsp:nvSpPr>
        <dsp:cNvPr id="0" name=""/>
        <dsp:cNvSpPr/>
      </dsp:nvSpPr>
      <dsp:spPr>
        <a:xfrm>
          <a:off x="1054038" y="255487"/>
          <a:ext cx="2921122" cy="2921122"/>
        </a:xfrm>
        <a:prstGeom prst="ellipse">
          <a:avLst/>
        </a:prstGeom>
        <a:solidFill>
          <a:schemeClr val="accent2">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IV Access</a:t>
          </a:r>
          <a:endParaRPr lang="en-US" sz="2400" kern="1200" dirty="0">
            <a:latin typeface="Arial" pitchFamily="34" charset="0"/>
            <a:cs typeface="Arial" pitchFamily="34" charset="0"/>
          </a:endParaRPr>
        </a:p>
      </dsp:txBody>
      <dsp:txXfrm>
        <a:off x="1443521" y="766684"/>
        <a:ext cx="2142156" cy="1314505"/>
      </dsp:txXfrm>
    </dsp:sp>
    <dsp:sp modelId="{029E0BEF-AF40-4FEC-9678-406CADCEB57E}">
      <dsp:nvSpPr>
        <dsp:cNvPr id="0" name=""/>
        <dsp:cNvSpPr/>
      </dsp:nvSpPr>
      <dsp:spPr>
        <a:xfrm>
          <a:off x="2108077" y="2081189"/>
          <a:ext cx="2921122" cy="2921122"/>
        </a:xfrm>
        <a:prstGeom prst="ellipse">
          <a:avLst/>
        </a:prstGeom>
        <a:solidFill>
          <a:schemeClr val="accent2">
            <a:shade val="80000"/>
            <a:alpha val="5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Monitoring</a:t>
          </a:r>
          <a:endParaRPr lang="en-US" sz="2400" kern="1200" dirty="0">
            <a:latin typeface="Arial" pitchFamily="34" charset="0"/>
            <a:cs typeface="Arial" pitchFamily="34" charset="0"/>
          </a:endParaRPr>
        </a:p>
      </dsp:txBody>
      <dsp:txXfrm>
        <a:off x="3001453" y="2835812"/>
        <a:ext cx="1752673" cy="1606617"/>
      </dsp:txXfrm>
    </dsp:sp>
    <dsp:sp modelId="{4380C42D-19A3-43FD-8394-9B7169D4CE1C}">
      <dsp:nvSpPr>
        <dsp:cNvPr id="0" name=""/>
        <dsp:cNvSpPr/>
      </dsp:nvSpPr>
      <dsp:spPr>
        <a:xfrm>
          <a:off x="0" y="2081189"/>
          <a:ext cx="2921122" cy="2921122"/>
        </a:xfrm>
        <a:prstGeom prst="ellipse">
          <a:avLst/>
        </a:prstGeom>
        <a:solidFill>
          <a:schemeClr val="accent2">
            <a:shade val="80000"/>
            <a:alpha val="5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Cardio-vascular Assessment</a:t>
          </a:r>
          <a:endParaRPr lang="en-US" sz="2400" kern="1200" dirty="0">
            <a:latin typeface="Arial" pitchFamily="34" charset="0"/>
            <a:cs typeface="Arial" pitchFamily="34" charset="0"/>
          </a:endParaRPr>
        </a:p>
      </dsp:txBody>
      <dsp:txXfrm>
        <a:off x="275072" y="2835812"/>
        <a:ext cx="1752673" cy="1606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D8182-F519-41DE-BA64-A3D37D7D5E23}">
      <dsp:nvSpPr>
        <dsp:cNvPr id="0" name=""/>
        <dsp:cNvSpPr/>
      </dsp:nvSpPr>
      <dsp:spPr>
        <a:xfrm>
          <a:off x="0" y="0"/>
          <a:ext cx="3513206" cy="5029199"/>
        </a:xfrm>
        <a:prstGeom prst="triangl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C2B090-F9B0-480E-A10A-D2746AA0C3F6}">
      <dsp:nvSpPr>
        <dsp:cNvPr id="0" name=""/>
        <dsp:cNvSpPr/>
      </dsp:nvSpPr>
      <dsp:spPr>
        <a:xfrm>
          <a:off x="1756603" y="505621"/>
          <a:ext cx="2283584" cy="1190505"/>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latin typeface="Arial" pitchFamily="34" charset="0"/>
              <a:cs typeface="Arial" pitchFamily="34" charset="0"/>
            </a:rPr>
            <a:t>Decide early</a:t>
          </a:r>
          <a:endParaRPr lang="en-US" sz="3100" kern="1200" dirty="0">
            <a:latin typeface="Arial" pitchFamily="34" charset="0"/>
            <a:cs typeface="Arial" pitchFamily="34" charset="0"/>
          </a:endParaRPr>
        </a:p>
      </dsp:txBody>
      <dsp:txXfrm>
        <a:off x="1814719" y="563737"/>
        <a:ext cx="2167352" cy="1074273"/>
      </dsp:txXfrm>
    </dsp:sp>
    <dsp:sp modelId="{9A00CABE-B6B7-4FAE-97B6-AF18D411D4AE}">
      <dsp:nvSpPr>
        <dsp:cNvPr id="0" name=""/>
        <dsp:cNvSpPr/>
      </dsp:nvSpPr>
      <dsp:spPr>
        <a:xfrm>
          <a:off x="1756603" y="1844940"/>
          <a:ext cx="2283584" cy="1190505"/>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latin typeface="Arial" pitchFamily="34" charset="0"/>
              <a:cs typeface="Arial" pitchFamily="34" charset="0"/>
            </a:rPr>
            <a:t>Interfacility transfers</a:t>
          </a:r>
          <a:endParaRPr lang="en-US" sz="3100" kern="1200" dirty="0">
            <a:latin typeface="Arial" pitchFamily="34" charset="0"/>
            <a:cs typeface="Arial" pitchFamily="34" charset="0"/>
          </a:endParaRPr>
        </a:p>
      </dsp:txBody>
      <dsp:txXfrm>
        <a:off x="1814719" y="1903056"/>
        <a:ext cx="2167352" cy="1074273"/>
      </dsp:txXfrm>
    </dsp:sp>
    <dsp:sp modelId="{43A3B2D9-319F-4476-A4EF-B4AB87207A7E}">
      <dsp:nvSpPr>
        <dsp:cNvPr id="0" name=""/>
        <dsp:cNvSpPr/>
      </dsp:nvSpPr>
      <dsp:spPr>
        <a:xfrm>
          <a:off x="1756603" y="3184259"/>
          <a:ext cx="2283584" cy="1190505"/>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latin typeface="Arial" pitchFamily="34" charset="0"/>
              <a:cs typeface="Arial" pitchFamily="34" charset="0"/>
            </a:rPr>
            <a:t>Intrafacility transfers</a:t>
          </a:r>
          <a:endParaRPr lang="en-US" sz="3100" kern="1200" dirty="0">
            <a:latin typeface="Arial" pitchFamily="34" charset="0"/>
            <a:cs typeface="Arial" pitchFamily="34" charset="0"/>
          </a:endParaRPr>
        </a:p>
      </dsp:txBody>
      <dsp:txXfrm>
        <a:off x="1814719" y="3242375"/>
        <a:ext cx="2167352" cy="1074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56AF5-CA59-40F9-8313-7CF66BAD3F0E}">
      <dsp:nvSpPr>
        <dsp:cNvPr id="0" name=""/>
        <dsp:cNvSpPr/>
      </dsp:nvSpPr>
      <dsp:spPr>
        <a:xfrm>
          <a:off x="3647633" y="971"/>
          <a:ext cx="1218344" cy="1218344"/>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latin typeface="Arial" pitchFamily="34" charset="0"/>
              <a:cs typeface="Arial" pitchFamily="34" charset="0"/>
            </a:rPr>
            <a:t>Wound</a:t>
          </a:r>
          <a:endParaRPr lang="en-US" sz="2000" kern="1200" dirty="0">
            <a:latin typeface="Arial" pitchFamily="34" charset="0"/>
            <a:cs typeface="Arial" pitchFamily="34" charset="0"/>
          </a:endParaRPr>
        </a:p>
      </dsp:txBody>
      <dsp:txXfrm>
        <a:off x="3826055" y="179393"/>
        <a:ext cx="861500" cy="861500"/>
      </dsp:txXfrm>
    </dsp:sp>
    <dsp:sp modelId="{8D295F60-7EE3-4619-ADD7-7D725C17DCE6}">
      <dsp:nvSpPr>
        <dsp:cNvPr id="0" name=""/>
        <dsp:cNvSpPr/>
      </dsp:nvSpPr>
      <dsp:spPr>
        <a:xfrm rot="1800000">
          <a:off x="4878913" y="857037"/>
          <a:ext cx="323253" cy="411191"/>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885409" y="915031"/>
        <a:ext cx="226277" cy="246715"/>
      </dsp:txXfrm>
    </dsp:sp>
    <dsp:sp modelId="{22821C37-DCBD-487B-AC04-D9FDB368ED8A}">
      <dsp:nvSpPr>
        <dsp:cNvPr id="0" name=""/>
        <dsp:cNvSpPr/>
      </dsp:nvSpPr>
      <dsp:spPr>
        <a:xfrm>
          <a:off x="5230949" y="915099"/>
          <a:ext cx="1218344" cy="1218344"/>
        </a:xfrm>
        <a:prstGeom prst="ellipse">
          <a:avLst/>
        </a:prstGeom>
        <a:solidFill>
          <a:schemeClr val="accent6">
            <a:shade val="80000"/>
            <a:hueOff val="0"/>
            <a:satOff val="-6764"/>
            <a:lumOff val="6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kern="1200" dirty="0" smtClean="0">
              <a:latin typeface="Arial" pitchFamily="34" charset="0"/>
              <a:cs typeface="Arial" pitchFamily="34" charset="0"/>
            </a:rPr>
            <a:t>Infection</a:t>
          </a:r>
          <a:endParaRPr lang="en-US" sz="1700" kern="1200" dirty="0">
            <a:latin typeface="Arial" pitchFamily="34" charset="0"/>
            <a:cs typeface="Arial" pitchFamily="34" charset="0"/>
          </a:endParaRPr>
        </a:p>
      </dsp:txBody>
      <dsp:txXfrm>
        <a:off x="5409371" y="1093521"/>
        <a:ext cx="861500" cy="861500"/>
      </dsp:txXfrm>
    </dsp:sp>
    <dsp:sp modelId="{3BEBC0BA-32C7-470D-BFD8-E8FBCED215E7}">
      <dsp:nvSpPr>
        <dsp:cNvPr id="0" name=""/>
        <dsp:cNvSpPr/>
      </dsp:nvSpPr>
      <dsp:spPr>
        <a:xfrm rot="5400000">
          <a:off x="5678495" y="2223655"/>
          <a:ext cx="323253" cy="411191"/>
        </a:xfrm>
        <a:prstGeom prst="rightArrow">
          <a:avLst>
            <a:gd name="adj1" fmla="val 60000"/>
            <a:gd name="adj2" fmla="val 50000"/>
          </a:avLst>
        </a:prstGeom>
        <a:solidFill>
          <a:schemeClr val="accent6">
            <a:shade val="90000"/>
            <a:hueOff val="0"/>
            <a:satOff val="-6679"/>
            <a:lumOff val="63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726983" y="2257405"/>
        <a:ext cx="226277" cy="246715"/>
      </dsp:txXfrm>
    </dsp:sp>
    <dsp:sp modelId="{6516B92F-59FF-4F0F-9D5F-58B7BA30530F}">
      <dsp:nvSpPr>
        <dsp:cNvPr id="0" name=""/>
        <dsp:cNvSpPr/>
      </dsp:nvSpPr>
      <dsp:spPr>
        <a:xfrm>
          <a:off x="5230949" y="2743356"/>
          <a:ext cx="1218344" cy="1218344"/>
        </a:xfrm>
        <a:prstGeom prst="ellipse">
          <a:avLst/>
        </a:prstGeom>
        <a:solidFill>
          <a:schemeClr val="accent6">
            <a:shade val="80000"/>
            <a:hueOff val="0"/>
            <a:satOff val="-13528"/>
            <a:lumOff val="135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itchFamily="34" charset="0"/>
              <a:cs typeface="Arial" pitchFamily="34" charset="0"/>
            </a:rPr>
            <a:t>Skin</a:t>
          </a:r>
          <a:endParaRPr lang="en-US" sz="2400" kern="1200" dirty="0">
            <a:latin typeface="Arial" pitchFamily="34" charset="0"/>
            <a:cs typeface="Arial" pitchFamily="34" charset="0"/>
          </a:endParaRPr>
        </a:p>
      </dsp:txBody>
      <dsp:txXfrm>
        <a:off x="5409371" y="2921778"/>
        <a:ext cx="861500" cy="861500"/>
      </dsp:txXfrm>
    </dsp:sp>
    <dsp:sp modelId="{EED8D6D6-F41D-4512-883F-7BB493922993}">
      <dsp:nvSpPr>
        <dsp:cNvPr id="0" name=""/>
        <dsp:cNvSpPr/>
      </dsp:nvSpPr>
      <dsp:spPr>
        <a:xfrm rot="9000000">
          <a:off x="4894759" y="3599422"/>
          <a:ext cx="323253" cy="411191"/>
        </a:xfrm>
        <a:prstGeom prst="rightArrow">
          <a:avLst>
            <a:gd name="adj1" fmla="val 60000"/>
            <a:gd name="adj2" fmla="val 50000"/>
          </a:avLst>
        </a:prstGeom>
        <a:solidFill>
          <a:schemeClr val="accent6">
            <a:shade val="90000"/>
            <a:hueOff val="0"/>
            <a:satOff val="-13359"/>
            <a:lumOff val="127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4985239" y="3657416"/>
        <a:ext cx="226277" cy="246715"/>
      </dsp:txXfrm>
    </dsp:sp>
    <dsp:sp modelId="{C65C2E7B-F5E2-4463-A557-D93328EC2F8F}">
      <dsp:nvSpPr>
        <dsp:cNvPr id="0" name=""/>
        <dsp:cNvSpPr/>
      </dsp:nvSpPr>
      <dsp:spPr>
        <a:xfrm>
          <a:off x="3647633" y="3657484"/>
          <a:ext cx="1218344" cy="1218344"/>
        </a:xfrm>
        <a:prstGeom prst="ellipse">
          <a:avLst/>
        </a:prstGeom>
        <a:solidFill>
          <a:schemeClr val="accent6">
            <a:shade val="80000"/>
            <a:hueOff val="0"/>
            <a:satOff val="-20293"/>
            <a:lumOff val="20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kern="1200" dirty="0" smtClean="0">
              <a:latin typeface="Arial" pitchFamily="34" charset="0"/>
              <a:cs typeface="Arial" pitchFamily="34" charset="0"/>
            </a:rPr>
            <a:t>Nutrition</a:t>
          </a:r>
          <a:endParaRPr lang="en-US" sz="1700" kern="1200" dirty="0">
            <a:latin typeface="Arial" pitchFamily="34" charset="0"/>
            <a:cs typeface="Arial" pitchFamily="34" charset="0"/>
          </a:endParaRPr>
        </a:p>
      </dsp:txBody>
      <dsp:txXfrm>
        <a:off x="3826055" y="3835906"/>
        <a:ext cx="861500" cy="861500"/>
      </dsp:txXfrm>
    </dsp:sp>
    <dsp:sp modelId="{0EC904F3-AC07-40CA-9E27-26836A0DFE1C}">
      <dsp:nvSpPr>
        <dsp:cNvPr id="0" name=""/>
        <dsp:cNvSpPr/>
      </dsp:nvSpPr>
      <dsp:spPr>
        <a:xfrm rot="12600000">
          <a:off x="3338981" y="3618319"/>
          <a:ext cx="301947" cy="411191"/>
        </a:xfrm>
        <a:prstGeom prst="rightArrow">
          <a:avLst>
            <a:gd name="adj1" fmla="val 60000"/>
            <a:gd name="adj2" fmla="val 50000"/>
          </a:avLst>
        </a:prstGeom>
        <a:solidFill>
          <a:schemeClr val="accent6">
            <a:shade val="90000"/>
            <a:hueOff val="0"/>
            <a:satOff val="-20038"/>
            <a:lumOff val="191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3423497" y="3723203"/>
        <a:ext cx="211363" cy="246715"/>
      </dsp:txXfrm>
    </dsp:sp>
    <dsp:sp modelId="{C4177350-4737-4CC8-848F-30016D080A11}">
      <dsp:nvSpPr>
        <dsp:cNvPr id="0" name=""/>
        <dsp:cNvSpPr/>
      </dsp:nvSpPr>
      <dsp:spPr>
        <a:xfrm>
          <a:off x="2008905" y="2743197"/>
          <a:ext cx="1329164" cy="1218661"/>
        </a:xfrm>
        <a:prstGeom prst="ellipse">
          <a:avLst/>
        </a:prstGeom>
        <a:solidFill>
          <a:schemeClr val="accent6">
            <a:shade val="80000"/>
            <a:hueOff val="0"/>
            <a:satOff val="-27057"/>
            <a:lumOff val="27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latin typeface="Arial" pitchFamily="34" charset="0"/>
              <a:cs typeface="Arial" pitchFamily="34" charset="0"/>
            </a:rPr>
            <a:t>Metabolic</a:t>
          </a:r>
          <a:endParaRPr lang="en-US" sz="1600" kern="1200" dirty="0">
            <a:latin typeface="Arial" pitchFamily="34" charset="0"/>
            <a:cs typeface="Arial" pitchFamily="34" charset="0"/>
          </a:endParaRPr>
        </a:p>
      </dsp:txBody>
      <dsp:txXfrm>
        <a:off x="2203557" y="2921666"/>
        <a:ext cx="939860" cy="861723"/>
      </dsp:txXfrm>
    </dsp:sp>
    <dsp:sp modelId="{55F7B2BF-FD12-427B-8378-C4BF0D3FAC6A}">
      <dsp:nvSpPr>
        <dsp:cNvPr id="0" name=""/>
        <dsp:cNvSpPr/>
      </dsp:nvSpPr>
      <dsp:spPr>
        <a:xfrm rot="16088695">
          <a:off x="2503276" y="2277995"/>
          <a:ext cx="284136" cy="411191"/>
        </a:xfrm>
        <a:prstGeom prst="rightArrow">
          <a:avLst>
            <a:gd name="adj1" fmla="val 60000"/>
            <a:gd name="adj2" fmla="val 50000"/>
          </a:avLst>
        </a:prstGeom>
        <a:solidFill>
          <a:schemeClr val="accent6">
            <a:shade val="90000"/>
            <a:hueOff val="0"/>
            <a:satOff val="-26718"/>
            <a:lumOff val="255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547276" y="2402831"/>
        <a:ext cx="198895" cy="246715"/>
      </dsp:txXfrm>
    </dsp:sp>
    <dsp:sp modelId="{8BC1E250-3CFE-42AB-83AB-A669DE0F9068}">
      <dsp:nvSpPr>
        <dsp:cNvPr id="0" name=""/>
        <dsp:cNvSpPr/>
      </dsp:nvSpPr>
      <dsp:spPr>
        <a:xfrm>
          <a:off x="2007514" y="989615"/>
          <a:ext cx="1218344" cy="1218344"/>
        </a:xfrm>
        <a:prstGeom prst="ellipse">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latin typeface="Arial" pitchFamily="34" charset="0"/>
              <a:cs typeface="Arial" pitchFamily="34" charset="0"/>
            </a:rPr>
            <a:t>LOS</a:t>
          </a:r>
          <a:endParaRPr lang="en-US" sz="2000" kern="1200" dirty="0">
            <a:latin typeface="Arial" pitchFamily="34" charset="0"/>
            <a:cs typeface="Arial" pitchFamily="34" charset="0"/>
          </a:endParaRPr>
        </a:p>
      </dsp:txBody>
      <dsp:txXfrm>
        <a:off x="2185936" y="1168037"/>
        <a:ext cx="861500" cy="861500"/>
      </dsp:txXfrm>
    </dsp:sp>
    <dsp:sp modelId="{69AE0415-9BA2-4677-B9D4-19EEF7D7816E}">
      <dsp:nvSpPr>
        <dsp:cNvPr id="0" name=""/>
        <dsp:cNvSpPr/>
      </dsp:nvSpPr>
      <dsp:spPr>
        <a:xfrm rot="19735135">
          <a:off x="3243169" y="904264"/>
          <a:ext cx="369252" cy="411191"/>
        </a:xfrm>
        <a:prstGeom prst="rightArrow">
          <a:avLst>
            <a:gd name="adj1" fmla="val 60000"/>
            <a:gd name="adj2" fmla="val 50000"/>
          </a:avLst>
        </a:prstGeom>
        <a:solidFill>
          <a:schemeClr val="accent6">
            <a:shade val="90000"/>
            <a:hueOff val="0"/>
            <a:satOff val="-33397"/>
            <a:lumOff val="319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251121" y="1015096"/>
        <a:ext cx="258476" cy="246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B2143-C3B1-4C49-8FEF-3DE12F621B41}">
      <dsp:nvSpPr>
        <dsp:cNvPr id="0" name=""/>
        <dsp:cNvSpPr/>
      </dsp:nvSpPr>
      <dsp:spPr>
        <a:xfrm>
          <a:off x="1524000" y="0"/>
          <a:ext cx="5029199" cy="5029199"/>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E2AA01-AA19-424D-B9C3-D5C43752CDF3}">
      <dsp:nvSpPr>
        <dsp:cNvPr id="0" name=""/>
        <dsp:cNvSpPr/>
      </dsp:nvSpPr>
      <dsp:spPr>
        <a:xfrm>
          <a:off x="2001774" y="477773"/>
          <a:ext cx="1961388" cy="1961388"/>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Arial" pitchFamily="34" charset="0"/>
              <a:cs typeface="Arial" pitchFamily="34" charset="0"/>
            </a:rPr>
            <a:t>More Compli-cations</a:t>
          </a:r>
          <a:endParaRPr lang="en-US" sz="2800" kern="1200" dirty="0">
            <a:latin typeface="Arial" pitchFamily="34" charset="0"/>
            <a:cs typeface="Arial" pitchFamily="34" charset="0"/>
          </a:endParaRPr>
        </a:p>
      </dsp:txBody>
      <dsp:txXfrm>
        <a:off x="2097521" y="573520"/>
        <a:ext cx="1769894" cy="1769894"/>
      </dsp:txXfrm>
    </dsp:sp>
    <dsp:sp modelId="{BB4B6E25-C706-4D3B-ACFE-23647C06CD95}">
      <dsp:nvSpPr>
        <dsp:cNvPr id="0" name=""/>
        <dsp:cNvSpPr/>
      </dsp:nvSpPr>
      <dsp:spPr>
        <a:xfrm>
          <a:off x="4114038" y="477773"/>
          <a:ext cx="1961388" cy="1961388"/>
        </a:xfrm>
        <a:prstGeom prst="roundRect">
          <a:avLst/>
        </a:prstGeom>
        <a:solidFill>
          <a:schemeClr val="accent6">
            <a:shade val="80000"/>
            <a:hueOff val="0"/>
            <a:satOff val="-11274"/>
            <a:lumOff val="112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itchFamily="34" charset="0"/>
              <a:cs typeface="Arial" pitchFamily="34" charset="0"/>
            </a:rPr>
            <a:t>Higher Mortality</a:t>
          </a:r>
          <a:endParaRPr lang="en-US" sz="2800" kern="1200" dirty="0">
            <a:latin typeface="Arial" pitchFamily="34" charset="0"/>
            <a:cs typeface="Arial" pitchFamily="34" charset="0"/>
          </a:endParaRPr>
        </a:p>
      </dsp:txBody>
      <dsp:txXfrm>
        <a:off x="4209785" y="573520"/>
        <a:ext cx="1769894" cy="1769894"/>
      </dsp:txXfrm>
    </dsp:sp>
    <dsp:sp modelId="{A9A76F43-75F6-4767-BB18-47EBB02872A6}">
      <dsp:nvSpPr>
        <dsp:cNvPr id="0" name=""/>
        <dsp:cNvSpPr/>
      </dsp:nvSpPr>
      <dsp:spPr>
        <a:xfrm>
          <a:off x="2001774" y="2590037"/>
          <a:ext cx="1961388" cy="1961388"/>
        </a:xfrm>
        <a:prstGeom prst="roundRect">
          <a:avLst/>
        </a:prstGeom>
        <a:solidFill>
          <a:schemeClr val="accent6">
            <a:shade val="80000"/>
            <a:hueOff val="0"/>
            <a:satOff val="-22547"/>
            <a:lumOff val="225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itchFamily="34" charset="0"/>
              <a:cs typeface="Arial" pitchFamily="34" charset="0"/>
            </a:rPr>
            <a:t>Fewer Head Injuries</a:t>
          </a:r>
          <a:endParaRPr lang="en-US" sz="2800" kern="1200" dirty="0">
            <a:latin typeface="Arial" pitchFamily="34" charset="0"/>
            <a:cs typeface="Arial" pitchFamily="34" charset="0"/>
          </a:endParaRPr>
        </a:p>
      </dsp:txBody>
      <dsp:txXfrm>
        <a:off x="2097521" y="2685784"/>
        <a:ext cx="1769894" cy="1769894"/>
      </dsp:txXfrm>
    </dsp:sp>
    <dsp:sp modelId="{4F8FFBB9-2F63-4074-B860-512368EF9239}">
      <dsp:nvSpPr>
        <dsp:cNvPr id="0" name=""/>
        <dsp:cNvSpPr/>
      </dsp:nvSpPr>
      <dsp:spPr>
        <a:xfrm>
          <a:off x="4114038" y="2590037"/>
          <a:ext cx="1961388" cy="1961388"/>
        </a:xfrm>
        <a:prstGeom prst="roundRect">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itchFamily="34" charset="0"/>
              <a:cs typeface="Arial" pitchFamily="34" charset="0"/>
            </a:rPr>
            <a:t>Cushion Effect</a:t>
          </a:r>
          <a:endParaRPr lang="en-US" sz="2800" kern="1200" dirty="0">
            <a:latin typeface="Arial" pitchFamily="34" charset="0"/>
            <a:cs typeface="Arial" pitchFamily="34" charset="0"/>
          </a:endParaRPr>
        </a:p>
      </dsp:txBody>
      <dsp:txXfrm>
        <a:off x="4209785" y="2685784"/>
        <a:ext cx="1769894" cy="17698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B975B-6B1D-44BF-81F4-D16946A7E322}">
      <dsp:nvSpPr>
        <dsp:cNvPr id="0" name=""/>
        <dsp:cNvSpPr/>
      </dsp:nvSpPr>
      <dsp:spPr>
        <a:xfrm>
          <a:off x="0" y="541319"/>
          <a:ext cx="6400800" cy="907200"/>
        </a:xfrm>
        <a:prstGeom prst="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9ACF6-4FCE-453C-A4B0-D06CE3627452}">
      <dsp:nvSpPr>
        <dsp:cNvPr id="0" name=""/>
        <dsp:cNvSpPr/>
      </dsp:nvSpPr>
      <dsp:spPr>
        <a:xfrm>
          <a:off x="320040" y="9959"/>
          <a:ext cx="4480560" cy="1062720"/>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pitchFamily="34" charset="0"/>
              <a:cs typeface="Arial" pitchFamily="34" charset="0"/>
            </a:rPr>
            <a:t>Increased surface area</a:t>
          </a:r>
          <a:endParaRPr lang="en-US" sz="2800" kern="1200" dirty="0">
            <a:latin typeface="Arial" pitchFamily="34" charset="0"/>
            <a:cs typeface="Arial" pitchFamily="34" charset="0"/>
          </a:endParaRPr>
        </a:p>
      </dsp:txBody>
      <dsp:txXfrm>
        <a:off x="371918" y="61837"/>
        <a:ext cx="4376804" cy="958964"/>
      </dsp:txXfrm>
    </dsp:sp>
    <dsp:sp modelId="{8FCC96C1-CC3F-4275-8973-C1559A62D77C}">
      <dsp:nvSpPr>
        <dsp:cNvPr id="0" name=""/>
        <dsp:cNvSpPr/>
      </dsp:nvSpPr>
      <dsp:spPr>
        <a:xfrm>
          <a:off x="0" y="2174279"/>
          <a:ext cx="6400800" cy="907200"/>
        </a:xfrm>
        <a:prstGeom prst="rect">
          <a:avLst/>
        </a:prstGeom>
        <a:solidFill>
          <a:schemeClr val="lt1">
            <a:alpha val="90000"/>
            <a:hueOff val="0"/>
            <a:satOff val="0"/>
            <a:lumOff val="0"/>
            <a:alphaOff val="0"/>
          </a:schemeClr>
        </a:solidFill>
        <a:ln w="25400" cap="flat" cmpd="sng" algn="ctr">
          <a:solidFill>
            <a:schemeClr val="accent6">
              <a:shade val="80000"/>
              <a:hueOff val="0"/>
              <a:satOff val="-16910"/>
              <a:lumOff val="16907"/>
              <a:alphaOff val="0"/>
            </a:schemeClr>
          </a:solidFill>
          <a:prstDash val="solid"/>
        </a:ln>
        <a:effectLst/>
      </dsp:spPr>
      <dsp:style>
        <a:lnRef idx="2">
          <a:scrgbClr r="0" g="0" b="0"/>
        </a:lnRef>
        <a:fillRef idx="1">
          <a:scrgbClr r="0" g="0" b="0"/>
        </a:fillRef>
        <a:effectRef idx="0">
          <a:scrgbClr r="0" g="0" b="0"/>
        </a:effectRef>
        <a:fontRef idx="minor"/>
      </dsp:style>
    </dsp:sp>
    <dsp:sp modelId="{65231773-E9DD-4FB2-9B5E-242787E25BD7}">
      <dsp:nvSpPr>
        <dsp:cNvPr id="0" name=""/>
        <dsp:cNvSpPr/>
      </dsp:nvSpPr>
      <dsp:spPr>
        <a:xfrm>
          <a:off x="320040" y="1642919"/>
          <a:ext cx="4480560" cy="1062720"/>
        </a:xfrm>
        <a:prstGeom prst="roundRect">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pitchFamily="34" charset="0"/>
              <a:cs typeface="Arial" pitchFamily="34" charset="0"/>
            </a:rPr>
            <a:t>Increased LOS</a:t>
          </a:r>
          <a:endParaRPr lang="en-US" sz="2800" kern="1200" dirty="0">
            <a:latin typeface="Arial" pitchFamily="34" charset="0"/>
            <a:cs typeface="Arial" pitchFamily="34" charset="0"/>
          </a:endParaRPr>
        </a:p>
      </dsp:txBody>
      <dsp:txXfrm>
        <a:off x="371918" y="1694797"/>
        <a:ext cx="4376804" cy="958964"/>
      </dsp:txXfrm>
    </dsp:sp>
    <dsp:sp modelId="{0CC6081C-023D-473F-B7EA-6DF55AB68879}">
      <dsp:nvSpPr>
        <dsp:cNvPr id="0" name=""/>
        <dsp:cNvSpPr/>
      </dsp:nvSpPr>
      <dsp:spPr>
        <a:xfrm>
          <a:off x="0" y="3807239"/>
          <a:ext cx="6400800" cy="907200"/>
        </a:xfrm>
        <a:prstGeom prst="rect">
          <a:avLst/>
        </a:prstGeom>
        <a:solidFill>
          <a:schemeClr val="lt1">
            <a:alpha val="90000"/>
            <a:hueOff val="0"/>
            <a:satOff val="0"/>
            <a:lumOff val="0"/>
            <a:alphaOff val="0"/>
          </a:schemeClr>
        </a:solidFill>
        <a:ln w="25400" cap="flat" cmpd="sng" algn="ctr">
          <a:solidFill>
            <a:schemeClr val="accent6">
              <a:shade val="80000"/>
              <a:hueOff val="0"/>
              <a:satOff val="-33821"/>
              <a:lumOff val="33815"/>
              <a:alphaOff val="0"/>
            </a:schemeClr>
          </a:solidFill>
          <a:prstDash val="solid"/>
        </a:ln>
        <a:effectLst/>
      </dsp:spPr>
      <dsp:style>
        <a:lnRef idx="2">
          <a:scrgbClr r="0" g="0" b="0"/>
        </a:lnRef>
        <a:fillRef idx="1">
          <a:scrgbClr r="0" g="0" b="0"/>
        </a:fillRef>
        <a:effectRef idx="0">
          <a:scrgbClr r="0" g="0" b="0"/>
        </a:effectRef>
        <a:fontRef idx="minor"/>
      </dsp:style>
    </dsp:sp>
    <dsp:sp modelId="{127B8E99-86C9-44A6-A25A-687FA28C91A8}">
      <dsp:nvSpPr>
        <dsp:cNvPr id="0" name=""/>
        <dsp:cNvSpPr/>
      </dsp:nvSpPr>
      <dsp:spPr>
        <a:xfrm>
          <a:off x="320040" y="3275880"/>
          <a:ext cx="4480560" cy="1062720"/>
        </a:xfrm>
        <a:prstGeom prst="roundRect">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pitchFamily="34" charset="0"/>
              <a:cs typeface="Arial" pitchFamily="34" charset="0"/>
            </a:rPr>
            <a:t>Increased complications</a:t>
          </a:r>
          <a:endParaRPr lang="en-US" sz="2800" kern="1200" dirty="0">
            <a:latin typeface="Arial" pitchFamily="34" charset="0"/>
            <a:cs typeface="Arial" pitchFamily="34" charset="0"/>
          </a:endParaRPr>
        </a:p>
      </dsp:txBody>
      <dsp:txXfrm>
        <a:off x="371918" y="3327758"/>
        <a:ext cx="4376804"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156" cy="479733"/>
          </a:xfrm>
          <a:prstGeom prst="rect">
            <a:avLst/>
          </a:prstGeom>
        </p:spPr>
        <p:txBody>
          <a:bodyPr vert="horz" lIns="96647" tIns="48324" rIns="96647" bIns="48324" rtlCol="0"/>
          <a:lstStyle>
            <a:lvl1pPr algn="l" fontAlgn="auto">
              <a:spcBef>
                <a:spcPts val="0"/>
              </a:spcBef>
              <a:spcAft>
                <a:spcPts val="0"/>
              </a:spcAft>
              <a:defRPr sz="1200">
                <a:latin typeface="+mn-lt"/>
                <a:cs typeface="+mn-cs"/>
              </a:defRPr>
            </a:lvl1pPr>
          </a:lstStyle>
          <a:p>
            <a:pPr>
              <a:defRPr/>
            </a:pPr>
            <a:r>
              <a:rPr lang="en-US" smtClean="0"/>
              <a:t>18_Obese Trauma Patient</a:t>
            </a:r>
            <a:endParaRPr lang="en-US" dirty="0"/>
          </a:p>
        </p:txBody>
      </p:sp>
      <p:sp>
        <p:nvSpPr>
          <p:cNvPr id="3" name="Date Placeholder 2"/>
          <p:cNvSpPr>
            <a:spLocks noGrp="1"/>
          </p:cNvSpPr>
          <p:nvPr>
            <p:ph type="dt" sz="quarter" idx="1"/>
          </p:nvPr>
        </p:nvSpPr>
        <p:spPr>
          <a:xfrm>
            <a:off x="4145391" y="0"/>
            <a:ext cx="3168156" cy="479733"/>
          </a:xfrm>
          <a:prstGeom prst="rect">
            <a:avLst/>
          </a:prstGeom>
        </p:spPr>
        <p:txBody>
          <a:bodyPr vert="horz" lIns="96647" tIns="48324" rIns="96647" bIns="48324" rtlCol="0"/>
          <a:lstStyle>
            <a:lvl1pPr algn="r" fontAlgn="auto">
              <a:spcBef>
                <a:spcPts val="0"/>
              </a:spcBef>
              <a:spcAft>
                <a:spcPts val="0"/>
              </a:spcAft>
              <a:defRPr sz="1200">
                <a:latin typeface="+mn-lt"/>
                <a:cs typeface="+mn-cs"/>
              </a:defRPr>
            </a:lvl1pPr>
          </a:lstStyle>
          <a:p>
            <a:pPr>
              <a:defRPr/>
            </a:pPr>
            <a:fld id="{C3B86ED4-6BD3-4177-A8D5-E443B14334F5}" type="datetimeFigureOut">
              <a:rPr lang="en-US"/>
              <a:pPr>
                <a:defRPr/>
              </a:pPr>
              <a:t>1/11/2013</a:t>
            </a:fld>
            <a:endParaRPr lang="en-US" dirty="0"/>
          </a:p>
        </p:txBody>
      </p:sp>
      <p:sp>
        <p:nvSpPr>
          <p:cNvPr id="4" name="Footer Placeholder 3"/>
          <p:cNvSpPr>
            <a:spLocks noGrp="1"/>
          </p:cNvSpPr>
          <p:nvPr>
            <p:ph type="ftr" sz="quarter" idx="2"/>
          </p:nvPr>
        </p:nvSpPr>
        <p:spPr>
          <a:xfrm>
            <a:off x="0" y="9119830"/>
            <a:ext cx="3168156" cy="479733"/>
          </a:xfrm>
          <a:prstGeom prst="rect">
            <a:avLst/>
          </a:prstGeom>
        </p:spPr>
        <p:txBody>
          <a:bodyPr vert="horz" lIns="96647" tIns="48324" rIns="96647" bIns="48324" rtlCol="0" anchor="b"/>
          <a:lstStyle>
            <a:lvl1pPr algn="l" fontAlgn="auto">
              <a:spcBef>
                <a:spcPts val="0"/>
              </a:spcBef>
              <a:spcAft>
                <a:spcPts val="0"/>
              </a:spcAft>
              <a:defRPr sz="1200">
                <a:latin typeface="+mn-lt"/>
                <a:cs typeface="+mn-cs"/>
              </a:defRPr>
            </a:lvl1pPr>
          </a:lstStyle>
          <a:p>
            <a:pPr>
              <a:defRPr/>
            </a:pPr>
            <a:r>
              <a:rPr lang="en-US" smtClean="0"/>
              <a:t>STN E-Library 2012</a:t>
            </a:r>
            <a:endParaRPr lang="en-US" dirty="0"/>
          </a:p>
        </p:txBody>
      </p:sp>
      <p:sp>
        <p:nvSpPr>
          <p:cNvPr id="5" name="Slide Number Placeholder 4"/>
          <p:cNvSpPr>
            <a:spLocks noGrp="1"/>
          </p:cNvSpPr>
          <p:nvPr>
            <p:ph type="sldNum" sz="quarter" idx="3"/>
          </p:nvPr>
        </p:nvSpPr>
        <p:spPr>
          <a:xfrm>
            <a:off x="4145391" y="9119830"/>
            <a:ext cx="3168156" cy="479733"/>
          </a:xfrm>
          <a:prstGeom prst="rect">
            <a:avLst/>
          </a:prstGeom>
        </p:spPr>
        <p:txBody>
          <a:bodyPr vert="horz" lIns="96647" tIns="48324" rIns="96647" bIns="48324" rtlCol="0" anchor="b"/>
          <a:lstStyle>
            <a:lvl1pPr algn="r" fontAlgn="auto">
              <a:spcBef>
                <a:spcPts val="0"/>
              </a:spcBef>
              <a:spcAft>
                <a:spcPts val="0"/>
              </a:spcAft>
              <a:defRPr sz="1200">
                <a:latin typeface="+mn-lt"/>
                <a:cs typeface="+mn-cs"/>
              </a:defRPr>
            </a:lvl1pPr>
          </a:lstStyle>
          <a:p>
            <a:pPr>
              <a:defRPr/>
            </a:pPr>
            <a:fld id="{3FEB3C43-CDDD-4617-A766-901951501776}" type="slidenum">
              <a:rPr lang="en-US"/>
              <a:pPr>
                <a:defRPr/>
              </a:pPr>
              <a:t>‹#›</a:t>
            </a:fld>
            <a:endParaRPr lang="en-US" dirty="0"/>
          </a:p>
        </p:txBody>
      </p:sp>
    </p:spTree>
    <p:extLst>
      <p:ext uri="{BB962C8B-B14F-4D97-AF65-F5344CB8AC3E}">
        <p14:creationId xmlns:p14="http://schemas.microsoft.com/office/powerpoint/2010/main" val="13974964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156" cy="479733"/>
          </a:xfrm>
          <a:prstGeom prst="rect">
            <a:avLst/>
          </a:prstGeom>
        </p:spPr>
        <p:txBody>
          <a:bodyPr vert="horz" lIns="95549" tIns="47774" rIns="95549" bIns="47774" rtlCol="0"/>
          <a:lstStyle>
            <a:lvl1pPr algn="l" fontAlgn="auto">
              <a:spcBef>
                <a:spcPts val="0"/>
              </a:spcBef>
              <a:spcAft>
                <a:spcPts val="0"/>
              </a:spcAft>
              <a:defRPr sz="1000">
                <a:latin typeface="Arial" pitchFamily="34" charset="0"/>
                <a:cs typeface="Arial" pitchFamily="34" charset="0"/>
              </a:defRPr>
            </a:lvl1pPr>
          </a:lstStyle>
          <a:p>
            <a:pPr>
              <a:defRPr/>
            </a:pPr>
            <a:r>
              <a:rPr lang="en-US" smtClean="0"/>
              <a:t>18_Obese Trauma Patient</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549" tIns="47774" rIns="95549" bIns="47774" rtlCol="0" anchor="ctr"/>
          <a:lstStyle/>
          <a:p>
            <a:pPr lvl="0"/>
            <a:endParaRPr lang="en-US" noProof="0" dirty="0" smtClean="0"/>
          </a:p>
        </p:txBody>
      </p:sp>
      <p:sp>
        <p:nvSpPr>
          <p:cNvPr id="5" name="Notes Placeholder 4"/>
          <p:cNvSpPr>
            <a:spLocks noGrp="1"/>
          </p:cNvSpPr>
          <p:nvPr>
            <p:ph type="body" sz="quarter" idx="3"/>
          </p:nvPr>
        </p:nvSpPr>
        <p:spPr>
          <a:xfrm>
            <a:off x="732513" y="4561553"/>
            <a:ext cx="5850176" cy="4319230"/>
          </a:xfrm>
          <a:prstGeom prst="rect">
            <a:avLst/>
          </a:prstGeom>
        </p:spPr>
        <p:txBody>
          <a:bodyPr vert="horz" lIns="95549" tIns="47774" rIns="95549" bIns="47774"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19830"/>
            <a:ext cx="3168156" cy="479733"/>
          </a:xfrm>
          <a:prstGeom prst="rect">
            <a:avLst/>
          </a:prstGeom>
        </p:spPr>
        <p:txBody>
          <a:bodyPr vert="horz" lIns="95549" tIns="47774" rIns="95549" bIns="47774" rtlCol="0" anchor="b"/>
          <a:lstStyle>
            <a:lvl1pPr algn="l" fontAlgn="auto">
              <a:spcBef>
                <a:spcPts val="0"/>
              </a:spcBef>
              <a:spcAft>
                <a:spcPts val="0"/>
              </a:spcAft>
              <a:defRPr sz="1000">
                <a:latin typeface="Arial" pitchFamily="34" charset="0"/>
                <a:cs typeface="Arial" pitchFamily="34" charset="0"/>
              </a:defRPr>
            </a:lvl1pPr>
          </a:lstStyle>
          <a:p>
            <a:pPr>
              <a:defRPr/>
            </a:pPr>
            <a:r>
              <a:rPr lang="en-US" smtClean="0"/>
              <a:t>STN E-Library 2012</a:t>
            </a:r>
            <a:endParaRPr lang="en-US" dirty="0"/>
          </a:p>
        </p:txBody>
      </p:sp>
      <p:sp>
        <p:nvSpPr>
          <p:cNvPr id="7" name="Slide Number Placeholder 6"/>
          <p:cNvSpPr>
            <a:spLocks noGrp="1"/>
          </p:cNvSpPr>
          <p:nvPr>
            <p:ph type="sldNum" sz="quarter" idx="5"/>
          </p:nvPr>
        </p:nvSpPr>
        <p:spPr>
          <a:xfrm>
            <a:off x="4145391" y="9119830"/>
            <a:ext cx="3168156" cy="479733"/>
          </a:xfrm>
          <a:prstGeom prst="rect">
            <a:avLst/>
          </a:prstGeom>
        </p:spPr>
        <p:txBody>
          <a:bodyPr vert="horz" lIns="95549" tIns="47774" rIns="95549" bIns="47774" rtlCol="0" anchor="b"/>
          <a:lstStyle>
            <a:lvl1pPr algn="r" fontAlgn="auto">
              <a:spcBef>
                <a:spcPts val="0"/>
              </a:spcBef>
              <a:spcAft>
                <a:spcPts val="0"/>
              </a:spcAft>
              <a:defRPr sz="1000">
                <a:latin typeface="Arial" pitchFamily="34" charset="0"/>
                <a:cs typeface="Arial" pitchFamily="34" charset="0"/>
              </a:defRPr>
            </a:lvl1pPr>
          </a:lstStyle>
          <a:p>
            <a:pPr>
              <a:defRPr/>
            </a:pPr>
            <a:fld id="{1E57D32A-73A3-4D22-A2F8-52CEE00EBC2F}" type="slidenum">
              <a:rPr lang="en-US" smtClean="0"/>
              <a:pPr>
                <a:defRPr/>
              </a:pPr>
              <a:t>‹#›</a:t>
            </a:fld>
            <a:endParaRPr lang="en-US" dirty="0"/>
          </a:p>
        </p:txBody>
      </p:sp>
    </p:spTree>
    <p:extLst>
      <p:ext uri="{BB962C8B-B14F-4D97-AF65-F5344CB8AC3E}">
        <p14:creationId xmlns:p14="http://schemas.microsoft.com/office/powerpoint/2010/main" val="223536969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E57D32A-73A3-4D22-A2F8-52CEE00EBC2F}"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smtClean="0"/>
              <a:t>STN E-Library 2012</a:t>
            </a:r>
            <a:endParaRPr lang="en-US" dirty="0"/>
          </a:p>
        </p:txBody>
      </p:sp>
      <p:sp>
        <p:nvSpPr>
          <p:cNvPr id="6" name="Header Placeholder 5"/>
          <p:cNvSpPr>
            <a:spLocks noGrp="1"/>
          </p:cNvSpPr>
          <p:nvPr>
            <p:ph type="hdr" sz="quarter" idx="12"/>
          </p:nvPr>
        </p:nvSpPr>
        <p:spPr/>
        <p:txBody>
          <a:bodyPr/>
          <a:lstStyle/>
          <a:p>
            <a:pPr>
              <a:defRPr/>
            </a:pPr>
            <a:r>
              <a:rPr lang="en-US" smtClean="0"/>
              <a:t>18_Obese Trauma Patient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296988" y="866775"/>
            <a:ext cx="4800600" cy="3600450"/>
          </a:xfrm>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Regardless of the patient’s weight, the core trauma assessments remain the same:</a:t>
            </a:r>
          </a:p>
          <a:p>
            <a:pPr eaLnBrk="1" hangingPunct="1">
              <a:buFontTx/>
              <a:buChar char="•"/>
            </a:pPr>
            <a:r>
              <a:rPr lang="en-US" dirty="0" smtClean="0"/>
              <a:t>Primary assessment and interventions </a:t>
            </a:r>
          </a:p>
          <a:p>
            <a:pPr eaLnBrk="1" hangingPunct="1">
              <a:buFontTx/>
              <a:buChar char="•"/>
            </a:pPr>
            <a:r>
              <a:rPr lang="en-US" dirty="0" smtClean="0"/>
              <a:t>Secondary assessment and interventions </a:t>
            </a:r>
          </a:p>
          <a:p>
            <a:pPr eaLnBrk="1" hangingPunct="1">
              <a:buFontTx/>
              <a:buChar char="•"/>
            </a:pPr>
            <a:r>
              <a:rPr lang="en-US" dirty="0" smtClean="0"/>
              <a:t>Adjuncts</a:t>
            </a:r>
          </a:p>
          <a:p>
            <a:pPr eaLnBrk="1" hangingPunct="1">
              <a:buFontTx/>
              <a:buChar char="•"/>
            </a:pPr>
            <a:r>
              <a:rPr lang="en-US" dirty="0" smtClean="0"/>
              <a:t>Tertiary survey</a:t>
            </a:r>
          </a:p>
          <a:p>
            <a:pPr eaLnBrk="1" hangingPunct="1">
              <a:buFontTx/>
              <a:buChar char="•"/>
            </a:pPr>
            <a:r>
              <a:rPr lang="en-US" dirty="0" smtClean="0"/>
              <a:t>Coordination of care necessary to facilitate the best and safest care.</a:t>
            </a:r>
          </a:p>
          <a:p>
            <a:pPr eaLnBrk="1" hangingPunct="1"/>
            <a:endParaRPr lang="en-US" dirty="0" smtClean="0"/>
          </a:p>
          <a:p>
            <a:pPr eaLnBrk="1" hangingPunct="1"/>
            <a:r>
              <a:rPr lang="en-US" dirty="0" smtClean="0"/>
              <a:t>How these assessments and procedures are performed will require some alterations.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09BE2E6-75EB-4C0C-BEA5-22BAC1E3501C}" type="slidenum">
              <a:rPr lang="en-US" smtClean="0"/>
              <a:pPr>
                <a:defRPr/>
              </a:pPr>
              <a:t>10</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Simultaneous airway management and c-spine protection can be challenging.</a:t>
            </a:r>
          </a:p>
        </p:txBody>
      </p:sp>
      <p:sp>
        <p:nvSpPr>
          <p:cNvPr id="4" name="Slide Number Placeholder 3"/>
          <p:cNvSpPr>
            <a:spLocks noGrp="1"/>
          </p:cNvSpPr>
          <p:nvPr>
            <p:ph type="sldNum" sz="quarter" idx="5"/>
          </p:nvPr>
        </p:nvSpPr>
        <p:spPr/>
        <p:txBody>
          <a:bodyPr/>
          <a:lstStyle/>
          <a:p>
            <a:pPr>
              <a:defRPr/>
            </a:pPr>
            <a:fld id="{F5768A56-C48B-4545-8B7A-35427AECA7C6}" type="slidenum">
              <a:rPr lang="en-US" smtClean="0"/>
              <a:pPr>
                <a:defRPr/>
              </a:pPr>
              <a:t>11</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Challenges to assessing and managing the airway while protecting the c-spine in an obese patient may include:</a:t>
            </a:r>
          </a:p>
          <a:p>
            <a:pPr eaLnBrk="1" hangingPunct="1">
              <a:buFontTx/>
              <a:buChar char="•"/>
            </a:pPr>
            <a:r>
              <a:rPr lang="en-US" dirty="0" smtClean="0"/>
              <a:t>Short thick necks may negate the use of the traditional c-collar</a:t>
            </a:r>
          </a:p>
          <a:p>
            <a:pPr eaLnBrk="1" hangingPunct="1">
              <a:buFontTx/>
              <a:buChar char="•"/>
            </a:pPr>
            <a:r>
              <a:rPr lang="en-US" dirty="0" smtClean="0"/>
              <a:t>Poor neck extension</a:t>
            </a:r>
          </a:p>
          <a:p>
            <a:pPr eaLnBrk="1" hangingPunct="1">
              <a:buFontTx/>
              <a:buChar char="•"/>
            </a:pPr>
            <a:r>
              <a:rPr lang="en-US" dirty="0" smtClean="0"/>
              <a:t>Loss of landmarks needed for interventions such as airway adjunct measurements, cricoid pressure, endotracheal intubation</a:t>
            </a:r>
          </a:p>
          <a:p>
            <a:pPr eaLnBrk="1" hangingPunct="1">
              <a:buFontTx/>
              <a:buChar char="•"/>
            </a:pPr>
            <a:r>
              <a:rPr lang="en-US" dirty="0" smtClean="0"/>
              <a:t>Pharyngeal fat deposits predispose patient to pharyngeal wall collapse during intubation</a:t>
            </a:r>
          </a:p>
          <a:p>
            <a:pPr eaLnBrk="1" hangingPunct="1">
              <a:buFontTx/>
              <a:buChar char="•"/>
            </a:pPr>
            <a:r>
              <a:rPr lang="en-US" dirty="0" smtClean="0"/>
              <a:t>Supine position causes the weight of the abdomen to press on the diaphragm increasing the risk for aspiration.</a:t>
            </a:r>
          </a:p>
          <a:p>
            <a:pPr eaLnBrk="1" hangingPunct="1">
              <a:buFontTx/>
              <a:buChar char="•"/>
            </a:pPr>
            <a:r>
              <a:rPr lang="en-US" dirty="0" smtClean="0"/>
              <a:t>Backboard weight limits</a:t>
            </a:r>
          </a:p>
          <a:p>
            <a:pPr eaLnBrk="1" hangingPunct="1">
              <a:buFontTx/>
              <a:buChar char="•"/>
            </a:pPr>
            <a:r>
              <a:rPr lang="en-US" dirty="0" smtClean="0"/>
              <a:t>Increased body mass leads to decreased functional reserve capacity which rapidly contributes to hypoxia</a:t>
            </a:r>
          </a:p>
        </p:txBody>
      </p:sp>
      <p:sp>
        <p:nvSpPr>
          <p:cNvPr id="4" name="Slide Number Placeholder 3"/>
          <p:cNvSpPr>
            <a:spLocks noGrp="1"/>
          </p:cNvSpPr>
          <p:nvPr>
            <p:ph type="sldNum" sz="quarter" idx="5"/>
          </p:nvPr>
        </p:nvSpPr>
        <p:spPr/>
        <p:txBody>
          <a:bodyPr/>
          <a:lstStyle/>
          <a:p>
            <a:pPr>
              <a:defRPr/>
            </a:pPr>
            <a:fld id="{942F9584-CCFD-4859-8511-36D089540E33}" type="slidenum">
              <a:rPr lang="en-US" smtClean="0"/>
              <a:pPr>
                <a:defRPr/>
              </a:pPr>
              <a:t>12</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Considerations to be taken would include:</a:t>
            </a:r>
          </a:p>
          <a:p>
            <a:pPr eaLnBrk="1" hangingPunct="1">
              <a:buFontTx/>
              <a:buChar char="•"/>
            </a:pPr>
            <a:r>
              <a:rPr lang="en-US" dirty="0" smtClean="0"/>
              <a:t>Elevating the head of the bed slight to assist with manual opening of the airway</a:t>
            </a:r>
          </a:p>
          <a:p>
            <a:pPr eaLnBrk="1" hangingPunct="1">
              <a:buFontTx/>
              <a:buChar char="•"/>
            </a:pPr>
            <a:r>
              <a:rPr lang="en-US" dirty="0" smtClean="0"/>
              <a:t>Use of sandbags on either side of the head and tape to immobilize the c-spine if the use of a c-collar is not an option</a:t>
            </a:r>
          </a:p>
          <a:p>
            <a:pPr eaLnBrk="1" hangingPunct="1">
              <a:buFontTx/>
              <a:buChar char="•"/>
            </a:pPr>
            <a:r>
              <a:rPr lang="en-US" dirty="0" smtClean="0"/>
              <a:t>Facilitate early gastric tube placement to prevent aspiration</a:t>
            </a:r>
          </a:p>
          <a:p>
            <a:pPr eaLnBrk="1" hangingPunct="1">
              <a:buFontTx/>
              <a:buChar char="•"/>
            </a:pPr>
            <a:r>
              <a:rPr lang="en-US" dirty="0" smtClean="0"/>
              <a:t>Use of advanced intubation equipment </a:t>
            </a:r>
          </a:p>
          <a:p>
            <a:pPr eaLnBrk="1" hangingPunct="1">
              <a:buFontTx/>
              <a:buChar char="•"/>
            </a:pPr>
            <a:r>
              <a:rPr lang="en-US" dirty="0" smtClean="0"/>
              <a:t>Advocating early surgical cricothyrotomy  for cuffed endotracheal or tracheotomy tube placement when normal intubation maneuvers are unsuccessful</a:t>
            </a:r>
          </a:p>
          <a:p>
            <a:pPr eaLnBrk="1" hangingPunct="1">
              <a:buFontTx/>
              <a:buChar char="•"/>
            </a:pPr>
            <a:r>
              <a:rPr lang="en-US" dirty="0" smtClean="0"/>
              <a:t>Surgical cricothyrotomy for cuffed endotracheal or tracheotomy placement may be difficult as well due to loss of landmarks and excessive adipose tissue</a:t>
            </a:r>
          </a:p>
          <a:p>
            <a:pPr eaLnBrk="1" hangingPunct="1">
              <a:buFontTx/>
              <a:buChar char="•"/>
            </a:pPr>
            <a:r>
              <a:rPr lang="en-US" dirty="0" smtClean="0"/>
              <a:t>If the patient has a known history of gastric banding, band deflation via access port may be needed to prevent aspiration.</a:t>
            </a:r>
          </a:p>
          <a:p>
            <a:pPr eaLnBrk="1" hangingPunct="1">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5AFC71B1-D573-46E3-9588-E2176A978A58}" type="slidenum">
              <a:rPr lang="en-US" smtClean="0"/>
              <a:pPr>
                <a:defRPr/>
              </a:pPr>
              <a:t>13</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63AF00E-62CE-4276-BB89-F1D086264A7A}" type="slidenum">
              <a:rPr lang="en-US" smtClean="0"/>
              <a:pPr>
                <a:defRPr/>
              </a:pPr>
              <a:t>14</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Challenges to assessing and managing breathing effectiveness may include:</a:t>
            </a:r>
          </a:p>
          <a:p>
            <a:pPr eaLnBrk="1" hangingPunct="1">
              <a:buFontTx/>
              <a:buChar char="•"/>
            </a:pPr>
            <a:r>
              <a:rPr lang="en-US" dirty="0" smtClean="0"/>
              <a:t> fat deposits in the diaphragm and intercostal muscles which decrease effective gas exchange</a:t>
            </a:r>
          </a:p>
          <a:p>
            <a:pPr eaLnBrk="1" hangingPunct="1">
              <a:buFontTx/>
              <a:buChar char="•"/>
            </a:pPr>
            <a:r>
              <a:rPr lang="en-US" dirty="0" smtClean="0"/>
              <a:t>Elevated diaphragm due to enlarged abdomen which affects landmarks</a:t>
            </a:r>
          </a:p>
          <a:p>
            <a:pPr eaLnBrk="1" hangingPunct="1">
              <a:buFontTx/>
              <a:buChar char="•"/>
            </a:pPr>
            <a:r>
              <a:rPr lang="en-US" dirty="0" smtClean="0"/>
              <a:t>Increase body mass decreases the functional reserve capacity leading to hypoxia.  Recovery takes much longer.</a:t>
            </a:r>
          </a:p>
          <a:p>
            <a:pPr eaLnBrk="1" hangingPunct="1">
              <a:buFontTx/>
              <a:buChar char="•"/>
            </a:pPr>
            <a:r>
              <a:rPr lang="en-US" dirty="0" smtClean="0"/>
              <a:t>Skin folds make auscultation difficult</a:t>
            </a:r>
          </a:p>
          <a:p>
            <a:pPr eaLnBrk="1" hangingPunct="1">
              <a:buFontTx/>
              <a:buChar char="•"/>
            </a:pPr>
            <a:r>
              <a:rPr lang="en-US" dirty="0" smtClean="0"/>
              <a:t>Increased work of breathing especially in the supine position</a:t>
            </a:r>
          </a:p>
          <a:p>
            <a:pPr eaLnBrk="1" hangingPunct="1">
              <a:buFontTx/>
              <a:buChar char="•"/>
            </a:pPr>
            <a:r>
              <a:rPr lang="en-US" dirty="0" smtClean="0"/>
              <a:t>Excessive soft tissue makes BMV ventilations more difficult</a:t>
            </a:r>
          </a:p>
          <a:p>
            <a:pPr eaLnBrk="1" hangingPunct="1">
              <a:buFontTx/>
              <a:buChar char="•"/>
            </a:pPr>
            <a:r>
              <a:rPr lang="en-US" dirty="0" smtClean="0"/>
              <a:t>Sleep apnea which requires consideration of non-invasive positive pressure ventilation</a:t>
            </a:r>
          </a:p>
          <a:p>
            <a:pPr eaLnBrk="1" hangingPunct="1">
              <a:buFontTx/>
              <a:buChar char="•"/>
            </a:pPr>
            <a:r>
              <a:rPr lang="en-US" dirty="0" smtClean="0"/>
              <a:t>Impaired lung compliance </a:t>
            </a:r>
          </a:p>
          <a:p>
            <a:pPr eaLnBrk="1" hangingPunct="1">
              <a:buFontTx/>
              <a:buChar char="•"/>
            </a:pPr>
            <a:r>
              <a:rPr lang="en-US" dirty="0" smtClean="0"/>
              <a:t>Effectiveness of adjunct devices is user dependent.</a:t>
            </a:r>
          </a:p>
          <a:p>
            <a:pPr eaLnBrk="1" hangingPunct="1">
              <a:buFontTx/>
              <a:buChar char="•"/>
            </a:pPr>
            <a:r>
              <a:rPr lang="en-US" dirty="0" smtClean="0"/>
              <a:t>Lack of landmarks and increased adipose tissue complicate needle decompression and chest tube insertion</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C324209-B48D-4CF3-859D-778EA3E5826B}" type="slidenum">
              <a:rPr lang="en-US" smtClean="0"/>
              <a:pPr>
                <a:defRPr/>
              </a:pPr>
              <a:t>15</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r>
              <a:rPr lang="en-US" dirty="0" smtClean="0"/>
              <a:t>Considerations to be taken would include:</a:t>
            </a:r>
          </a:p>
          <a:p>
            <a:pPr eaLnBrk="1" hangingPunct="1">
              <a:buFontTx/>
              <a:buChar char="•"/>
            </a:pPr>
            <a:r>
              <a:rPr lang="en-US" dirty="0" smtClean="0"/>
              <a:t>Use of non-invasive positive pressure ventilations vs.. NRB</a:t>
            </a:r>
          </a:p>
          <a:p>
            <a:pPr eaLnBrk="1" hangingPunct="1">
              <a:buFontTx/>
              <a:buChar char="•"/>
            </a:pPr>
            <a:r>
              <a:rPr lang="en-US" dirty="0" smtClean="0"/>
              <a:t>Early intubation</a:t>
            </a:r>
          </a:p>
          <a:p>
            <a:pPr eaLnBrk="1" hangingPunct="1">
              <a:buFontTx/>
              <a:buChar char="•"/>
            </a:pPr>
            <a:r>
              <a:rPr lang="en-US" dirty="0" smtClean="0"/>
              <a:t>Reverse trendelenburg to facilitate lung expansion</a:t>
            </a:r>
          </a:p>
          <a:p>
            <a:pPr eaLnBrk="1" hangingPunct="1">
              <a:buFontTx/>
              <a:buChar char="•"/>
            </a:pPr>
            <a:r>
              <a:rPr lang="en-US" dirty="0" smtClean="0"/>
              <a:t>Moving all skin folds to facilitate a flat surface for the stethoscope diaphragm</a:t>
            </a:r>
          </a:p>
          <a:p>
            <a:pPr eaLnBrk="1" hangingPunct="1">
              <a:buFontTx/>
              <a:buChar char="•"/>
            </a:pPr>
            <a:r>
              <a:rPr lang="en-US" dirty="0" smtClean="0"/>
              <a:t>2-person bag-mask ventilation to ensure secure fit and to accommodate the increase intrathoracic pressure created due to the weight of the chest wall and intrabdominal pressure on the diaphragm</a:t>
            </a:r>
          </a:p>
          <a:p>
            <a:pPr eaLnBrk="1" hangingPunct="1">
              <a:buFontTx/>
              <a:buChar char="•"/>
            </a:pPr>
            <a:r>
              <a:rPr lang="en-US" dirty="0" smtClean="0"/>
              <a:t>Needle decompression landmarks and size needle would be different (needle insertion in the traditional MCL 2</a:t>
            </a:r>
            <a:r>
              <a:rPr lang="en-US" baseline="30000" dirty="0" smtClean="0"/>
              <a:t>nd</a:t>
            </a:r>
            <a:r>
              <a:rPr lang="en-US" dirty="0" smtClean="0"/>
              <a:t> intercostal space)</a:t>
            </a:r>
          </a:p>
          <a:p>
            <a:pPr eaLnBrk="1" hangingPunct="1">
              <a:buFontTx/>
              <a:buChar char="•"/>
            </a:pPr>
            <a:r>
              <a:rPr lang="en-US" dirty="0" smtClean="0"/>
              <a:t>Facilitation of “awake” intubation may not be the best option considering the need for patient cooperation and c-spine protection.</a:t>
            </a:r>
          </a:p>
          <a:p>
            <a:pPr eaLnBrk="1" hangingPunct="1">
              <a:buFontTx/>
              <a:buChar char="•"/>
            </a:pPr>
            <a:r>
              <a:rPr lang="en-US" dirty="0" smtClean="0"/>
              <a:t>Close monitoring of oxygen saturation by monitoring level of consciousness, capnography, BiPap, mental status changes, and restlessness</a:t>
            </a:r>
          </a:p>
          <a:p>
            <a:pPr eaLnBrk="1" hangingPunct="1">
              <a:buFontTx/>
              <a:buChar char="•"/>
            </a:pPr>
            <a:r>
              <a:rPr lang="en-US" dirty="0" smtClean="0"/>
              <a:t>Breathing may take 2-4 times more effort so tidal volume at 10mL/kg of ideal weight and titer</a:t>
            </a:r>
          </a:p>
          <a:p>
            <a:pPr eaLnBrk="1" hangingPunct="1">
              <a:buFontTx/>
              <a:buChar char="•"/>
            </a:pPr>
            <a:r>
              <a:rPr lang="en-US" dirty="0" smtClean="0"/>
              <a:t>Anesthesia will make respiratory capability worse due to decreased lung and chest wall compliance</a:t>
            </a:r>
          </a:p>
          <a:p>
            <a:pPr eaLnBrk="1" hangingPunct="1">
              <a:buFontTx/>
              <a:buChar char="•"/>
            </a:pPr>
            <a:endParaRPr lang="en-US" dirty="0" smtClean="0"/>
          </a:p>
          <a:p>
            <a:pPr eaLnBrk="1" hangingPunct="1">
              <a:buFontTx/>
              <a:buChar char="•"/>
            </a:pPr>
            <a:r>
              <a:rPr lang="en-US" b="1" dirty="0" smtClean="0"/>
              <a:t>Image is intubation of large patient with a glide scope.</a:t>
            </a:r>
          </a:p>
        </p:txBody>
      </p:sp>
      <p:sp>
        <p:nvSpPr>
          <p:cNvPr id="4" name="Slide Number Placeholder 3"/>
          <p:cNvSpPr>
            <a:spLocks noGrp="1"/>
          </p:cNvSpPr>
          <p:nvPr>
            <p:ph type="sldNum" sz="quarter" idx="5"/>
          </p:nvPr>
        </p:nvSpPr>
        <p:spPr/>
        <p:txBody>
          <a:bodyPr/>
          <a:lstStyle/>
          <a:p>
            <a:pPr>
              <a:defRPr/>
            </a:pPr>
            <a:fld id="{552479A6-97BB-44CB-B58A-B5E0ED7759CF}" type="slidenum">
              <a:rPr lang="en-US" smtClean="0"/>
              <a:pPr>
                <a:defRPr/>
              </a:pPr>
              <a:t>16</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257300" y="400050"/>
            <a:ext cx="4800600" cy="3600450"/>
          </a:xfrm>
          <a:noFill/>
          <a:ln>
            <a:solidFill>
              <a:srgbClr val="000000"/>
            </a:solidFill>
            <a:miter lim="800000"/>
            <a:headEnd/>
            <a:tailEnd/>
          </a:ln>
        </p:spPr>
      </p:sp>
      <p:sp>
        <p:nvSpPr>
          <p:cNvPr id="89091" name="Notes Placeholder 2"/>
          <p:cNvSpPr>
            <a:spLocks noGrp="1"/>
          </p:cNvSpPr>
          <p:nvPr>
            <p:ph type="body" idx="1"/>
          </p:nvPr>
        </p:nvSpPr>
        <p:spPr bwMode="auto">
          <a:xfrm>
            <a:off x="732513" y="4240638"/>
            <a:ext cx="5850176" cy="4827162"/>
          </a:xfrm>
        </p:spPr>
        <p:txBody>
          <a:bodyPr wrap="square" numCol="1" anchor="t" anchorCtr="0" compatLnSpc="1">
            <a:prstTxWarp prst="textNoShape">
              <a:avLst/>
            </a:prstTxWarp>
            <a:noAutofit/>
          </a:bodyPr>
          <a:lstStyle/>
          <a:p>
            <a:pPr eaLnBrk="1" hangingPunct="1">
              <a:defRPr/>
            </a:pPr>
            <a:r>
              <a:rPr lang="en-US" b="1" dirty="0"/>
              <a:t>Intubation should be considered early in the assessment to avoid hypoxemia</a:t>
            </a:r>
            <a:r>
              <a:rPr lang="en-US" b="1" dirty="0"/>
              <a:t>.</a:t>
            </a:r>
            <a:endParaRPr lang="en-US" b="1" dirty="0"/>
          </a:p>
          <a:p>
            <a:pPr eaLnBrk="1" hangingPunct="1">
              <a:defRPr/>
            </a:pPr>
            <a:r>
              <a:rPr lang="en-US" dirty="0"/>
              <a:t>Indications for intubation include:</a:t>
            </a:r>
          </a:p>
          <a:p>
            <a:pPr eaLnBrk="1" hangingPunct="1">
              <a:buFont typeface="Arial" pitchFamily="34" charset="0"/>
              <a:buChar char="•"/>
              <a:defRPr/>
            </a:pPr>
            <a:r>
              <a:rPr lang="en-US" dirty="0"/>
              <a:t>Neck circumference greater than 43 cm</a:t>
            </a:r>
          </a:p>
          <a:p>
            <a:pPr eaLnBrk="1" hangingPunct="1">
              <a:buFont typeface="Arial" pitchFamily="34" charset="0"/>
              <a:buChar char="•"/>
              <a:defRPr/>
            </a:pPr>
            <a:r>
              <a:rPr lang="en-US" dirty="0"/>
              <a:t>Mallampati classification of </a:t>
            </a:r>
            <a:r>
              <a:rPr lang="en-US" dirty="0"/>
              <a:t>III or IV  Details on next slide</a:t>
            </a:r>
            <a:endParaRPr lang="en-US" dirty="0"/>
          </a:p>
          <a:p>
            <a:pPr eaLnBrk="1" hangingPunct="1">
              <a:buFont typeface="Arial" pitchFamily="34" charset="0"/>
              <a:buChar char="•"/>
              <a:defRPr/>
            </a:pPr>
            <a:r>
              <a:rPr lang="en-US" dirty="0"/>
              <a:t>Limited neck ROM</a:t>
            </a:r>
          </a:p>
          <a:p>
            <a:pPr eaLnBrk="1" hangingPunct="1">
              <a:buFont typeface="Arial" pitchFamily="34" charset="0"/>
              <a:buChar char="•"/>
              <a:defRPr/>
            </a:pPr>
            <a:r>
              <a:rPr lang="en-US" dirty="0"/>
              <a:t>Prolonged supine positioning increased the risk of hypoxemia due to the increased effort to breath from chest weight and intra-abdominal pressure on the chest cavity limiting movement of the </a:t>
            </a:r>
            <a:r>
              <a:rPr lang="en-US" dirty="0"/>
              <a:t>diaphragm.</a:t>
            </a:r>
            <a:endParaRPr lang="en-US" dirty="0"/>
          </a:p>
          <a:p>
            <a:pPr eaLnBrk="1" hangingPunct="1">
              <a:defRPr/>
            </a:pPr>
            <a:r>
              <a:rPr lang="en-US" dirty="0"/>
              <a:t>Positioning for intubation may require significant elevation of the torso to accommodate the horizontal alignment of the external auditory meatus and sternal notch</a:t>
            </a:r>
            <a:r>
              <a:rPr lang="en-US" dirty="0"/>
              <a:t>.</a:t>
            </a:r>
            <a:endParaRPr lang="en-US" dirty="0"/>
          </a:p>
          <a:p>
            <a:pPr eaLnBrk="1" hangingPunct="1">
              <a:defRPr/>
            </a:pPr>
            <a:r>
              <a:rPr lang="en-US" dirty="0"/>
              <a:t>Effective pre-oxygenation may be difficult or impossible if performed by one-person.  Obtaining a sufficient seal for BVM ventilations may be impossible due to excessive fatty tissue.</a:t>
            </a:r>
          </a:p>
          <a:p>
            <a:pPr lvl="0" eaLnBrk="1" hangingPunct="1"/>
            <a:r>
              <a:rPr lang="en-US" dirty="0"/>
              <a:t>Medications may need to be adjusted based on ideal body weight, true body weight, and lean body weight.</a:t>
            </a:r>
            <a:r>
              <a:rPr lang="en-US" dirty="0">
                <a:latin typeface="Arial" charset="0"/>
                <a:cs typeface="Arial" charset="0"/>
              </a:rPr>
              <a:t> </a:t>
            </a:r>
          </a:p>
          <a:p>
            <a:pPr lvl="2" eaLnBrk="1" hangingPunct="1">
              <a:buFont typeface="Arial" pitchFamily="34" charset="0"/>
              <a:buChar char="•"/>
            </a:pPr>
            <a:r>
              <a:rPr lang="en-US" dirty="0">
                <a:latin typeface="Arial" charset="0"/>
                <a:cs typeface="Arial" charset="0"/>
              </a:rPr>
              <a:t>Induction agents – LBW</a:t>
            </a:r>
          </a:p>
          <a:p>
            <a:pPr lvl="2" eaLnBrk="1" hangingPunct="1">
              <a:buFont typeface="Arial" pitchFamily="34" charset="0"/>
              <a:buChar char="•"/>
            </a:pPr>
            <a:r>
              <a:rPr lang="en-US" dirty="0">
                <a:latin typeface="Arial" charset="0"/>
                <a:cs typeface="Arial" charset="0"/>
              </a:rPr>
              <a:t>Rocuronium – IBW</a:t>
            </a:r>
          </a:p>
          <a:p>
            <a:pPr lvl="2" eaLnBrk="1" hangingPunct="1">
              <a:buFont typeface="Arial" pitchFamily="34" charset="0"/>
              <a:buChar char="•"/>
            </a:pPr>
            <a:r>
              <a:rPr lang="en-US" dirty="0">
                <a:latin typeface="Arial" charset="0"/>
                <a:cs typeface="Arial" charset="0"/>
              </a:rPr>
              <a:t>Succinylcholine - TBW</a:t>
            </a:r>
            <a:endParaRPr lang="en-US" dirty="0"/>
          </a:p>
          <a:p>
            <a:pPr eaLnBrk="1" hangingPunct="1">
              <a:defRPr/>
            </a:pPr>
            <a:endParaRPr lang="en-US" dirty="0"/>
          </a:p>
          <a:p>
            <a:pPr lvl="0" eaLnBrk="1" hangingPunct="1"/>
            <a:r>
              <a:rPr lang="en-US" dirty="0"/>
              <a:t>Variations </a:t>
            </a:r>
            <a:r>
              <a:rPr lang="en-US" dirty="0"/>
              <a:t>in ventilator settings need to be considered to meet the physiological needs of the patient</a:t>
            </a:r>
            <a:r>
              <a:rPr lang="en-US" dirty="0"/>
              <a:t>.</a:t>
            </a:r>
          </a:p>
          <a:p>
            <a:pPr lvl="2" eaLnBrk="1" hangingPunct="1">
              <a:buFont typeface="Arial" pitchFamily="34" charset="0"/>
              <a:buChar char="•"/>
            </a:pPr>
            <a:r>
              <a:rPr lang="en-US" dirty="0">
                <a:latin typeface="Arial" charset="0"/>
                <a:cs typeface="Arial" charset="0"/>
              </a:rPr>
              <a:t> Tidal volume based on IBW then titer based on inflation pressures and ABGs</a:t>
            </a:r>
          </a:p>
          <a:p>
            <a:pPr lvl="2" eaLnBrk="1" hangingPunct="1">
              <a:buFont typeface="Arial" pitchFamily="34" charset="0"/>
              <a:buChar char="•"/>
            </a:pPr>
            <a:r>
              <a:rPr lang="en-US" dirty="0">
                <a:latin typeface="Arial" charset="0"/>
                <a:cs typeface="Arial" charset="0"/>
              </a:rPr>
              <a:t>PEEP 10cm/H2O</a:t>
            </a:r>
            <a:endParaRPr lang="en-US" dirty="0"/>
          </a:p>
          <a:p>
            <a:pPr eaLnBrk="1" hangingPunct="1">
              <a:defRPr/>
            </a:pPr>
            <a:r>
              <a:rPr lang="en-US" dirty="0"/>
              <a:t>Challenges to alternatives to endotracheal intubation may be challenging as well.  Lack of landmarks and excessive adipose tissue must be considered. </a:t>
            </a:r>
            <a:endParaRPr lang="en-US" dirty="0"/>
          </a:p>
          <a:p>
            <a:pPr lvl="2" eaLnBrk="1" hangingPunct="1"/>
            <a:r>
              <a:rPr lang="en-US" dirty="0">
                <a:latin typeface="Arial" charset="0"/>
                <a:cs typeface="Arial" charset="0"/>
              </a:rPr>
              <a:t>Surgical cricothyrotomy</a:t>
            </a:r>
          </a:p>
          <a:p>
            <a:pPr lvl="2" eaLnBrk="1" hangingPunct="1"/>
            <a:r>
              <a:rPr lang="en-US" dirty="0">
                <a:latin typeface="Arial" charset="0"/>
                <a:cs typeface="Arial" charset="0"/>
              </a:rPr>
              <a:t>Tracheostomy</a:t>
            </a:r>
          </a:p>
          <a:p>
            <a:pPr lvl="2" eaLnBrk="1" hangingPunct="1"/>
            <a:r>
              <a:rPr lang="en-US" dirty="0">
                <a:latin typeface="Arial" charset="0"/>
                <a:cs typeface="Arial" charset="0"/>
              </a:rPr>
              <a:t>“Awake” intubation</a:t>
            </a:r>
          </a:p>
          <a:p>
            <a:pPr eaLnBrk="1" hangingPunct="1">
              <a:defRPr/>
            </a:pPr>
            <a:endParaRPr lang="en-US" dirty="0"/>
          </a:p>
          <a:p>
            <a:pPr eaLnBrk="1" hangingPunct="1">
              <a:defRPr/>
            </a:pPr>
            <a:r>
              <a:rPr lang="en-US" dirty="0"/>
              <a:t> </a:t>
            </a:r>
            <a:r>
              <a:rPr lang="en-US" dirty="0"/>
              <a:t>“Awake” intubation may not be an alternative due to patient cooperation and </a:t>
            </a:r>
            <a:r>
              <a:rPr lang="en-US" dirty="0"/>
              <a:t>10</a:t>
            </a:r>
          </a:p>
          <a:p>
            <a:pPr eaLnBrk="1" hangingPunct="1">
              <a:defRPr/>
            </a:pPr>
            <a:r>
              <a:rPr lang="en-US" dirty="0"/>
              <a:t>spine </a:t>
            </a:r>
            <a:r>
              <a:rPr lang="en-US" dirty="0"/>
              <a:t>protection.</a:t>
            </a:r>
          </a:p>
        </p:txBody>
      </p:sp>
      <p:sp>
        <p:nvSpPr>
          <p:cNvPr id="4" name="Slide Number Placeholder 3"/>
          <p:cNvSpPr>
            <a:spLocks noGrp="1"/>
          </p:cNvSpPr>
          <p:nvPr>
            <p:ph type="sldNum" sz="quarter" idx="5"/>
          </p:nvPr>
        </p:nvSpPr>
        <p:spPr/>
        <p:txBody>
          <a:bodyPr/>
          <a:lstStyle/>
          <a:p>
            <a:pPr>
              <a:defRPr/>
            </a:pPr>
            <a:fld id="{9F21ADA0-F48C-406C-A670-3941115746D5}" type="slidenum">
              <a:rPr lang="en-US" smtClean="0"/>
              <a:pPr>
                <a:defRPr/>
              </a:pPr>
              <a:t>17</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clinical instrument used to assess the ease of obtaining an airway</a:t>
            </a:r>
            <a:br>
              <a:rPr lang="en-US" dirty="0"/>
            </a:br>
            <a:r>
              <a:rPr lang="en-US" dirty="0"/>
              <a:t>Class I Visualization of the soft palate, fauces, uvula, and both anterior and posterior pillars</a:t>
            </a:r>
            <a:br>
              <a:rPr lang="en-US" dirty="0"/>
            </a:br>
            <a:r>
              <a:rPr lang="en-US" dirty="0"/>
              <a:t>Class II Visualization of the soft palate, fauces, and uvula</a:t>
            </a:r>
            <a:br>
              <a:rPr lang="en-US" dirty="0"/>
            </a:br>
            <a:r>
              <a:rPr lang="en-US" dirty="0"/>
              <a:t>Class III Visualization of the soft palate and the base of the uvula</a:t>
            </a:r>
            <a:br>
              <a:rPr lang="en-US" dirty="0"/>
            </a:br>
            <a:r>
              <a:rPr lang="en-US" dirty="0"/>
              <a:t>Class IV (difficult) The soft palate is not visible at all</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E57D32A-73A3-4D22-A2F8-52CEE00EBC2F}"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STN E-Library 2012</a:t>
            </a:r>
            <a:endParaRPr lang="en-US" dirty="0"/>
          </a:p>
        </p:txBody>
      </p:sp>
      <p:sp>
        <p:nvSpPr>
          <p:cNvPr id="6" name="Header Placeholder 5"/>
          <p:cNvSpPr>
            <a:spLocks noGrp="1"/>
          </p:cNvSpPr>
          <p:nvPr>
            <p:ph type="hdr" sz="quarter" idx="12"/>
          </p:nvPr>
        </p:nvSpPr>
        <p:spPr/>
        <p:txBody>
          <a:bodyPr/>
          <a:lstStyle/>
          <a:p>
            <a:pPr>
              <a:defRPr/>
            </a:pPr>
            <a:r>
              <a:rPr lang="en-US" smtClean="0"/>
              <a:t>18_Obese Trauma Patient</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Evaluation of the </a:t>
            </a:r>
            <a:r>
              <a:rPr lang="en-US" dirty="0" smtClean="0">
                <a:solidFill>
                  <a:srgbClr val="FF0000"/>
                </a:solidFill>
              </a:rPr>
              <a:t>C</a:t>
            </a:r>
            <a:r>
              <a:rPr lang="en-US" dirty="0" smtClean="0"/>
              <a:t>irculatory system for effectiveness can be a challenge.</a:t>
            </a:r>
          </a:p>
        </p:txBody>
      </p:sp>
      <p:sp>
        <p:nvSpPr>
          <p:cNvPr id="4" name="Slide Number Placeholder 3"/>
          <p:cNvSpPr>
            <a:spLocks noGrp="1"/>
          </p:cNvSpPr>
          <p:nvPr>
            <p:ph type="sldNum" sz="quarter" idx="5"/>
          </p:nvPr>
        </p:nvSpPr>
        <p:spPr/>
        <p:txBody>
          <a:bodyPr/>
          <a:lstStyle/>
          <a:p>
            <a:pPr>
              <a:defRPr/>
            </a:pPr>
            <a:fld id="{F7AF4549-8D69-421A-AF3D-05A4C1DCEDF8}" type="slidenum">
              <a:rPr lang="en-US" smtClean="0"/>
              <a:pPr>
                <a:defRPr/>
              </a:pPr>
              <a:t>19</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0C5DED-487A-41C4-AB21-349ACECBF5F5}" type="slidenum">
              <a:rPr lang="en-US" smtClean="0"/>
              <a:pPr fontAlgn="base">
                <a:spcBef>
                  <a:spcPct val="0"/>
                </a:spcBef>
                <a:spcAft>
                  <a:spcPct val="0"/>
                </a:spcAft>
                <a:defRPr/>
              </a:pPr>
              <a:t>2</a:t>
            </a:fld>
            <a:endParaRPr lang="en-US" dirty="0" smtClean="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dirty="0" smtClean="0"/>
              <a:t>Challenges to the assessment and interventions may include:</a:t>
            </a:r>
          </a:p>
          <a:p>
            <a:pPr eaLnBrk="1" hangingPunct="1">
              <a:buFontTx/>
              <a:buChar char="•"/>
              <a:defRPr/>
            </a:pPr>
            <a:r>
              <a:rPr lang="en-US" dirty="0" smtClean="0"/>
              <a:t>Excessive adipose tissue which hampers the ability to palpate pulses</a:t>
            </a:r>
          </a:p>
          <a:p>
            <a:pPr eaLnBrk="1" hangingPunct="1">
              <a:buFontTx/>
              <a:buChar char="•"/>
              <a:defRPr/>
            </a:pPr>
            <a:r>
              <a:rPr lang="en-US" dirty="0" smtClean="0"/>
              <a:t>Lack of landmarks for carotid and femoral pulses</a:t>
            </a:r>
          </a:p>
          <a:p>
            <a:pPr eaLnBrk="1" hangingPunct="1">
              <a:buFontTx/>
              <a:buChar char="•"/>
              <a:defRPr/>
            </a:pPr>
            <a:r>
              <a:rPr lang="en-US" dirty="0" smtClean="0"/>
              <a:t>Obese non-hypertensive individual:</a:t>
            </a:r>
          </a:p>
          <a:p>
            <a:pPr lvl="1" eaLnBrk="1" hangingPunct="1">
              <a:buFontTx/>
              <a:buChar char="•"/>
              <a:defRPr/>
            </a:pPr>
            <a:r>
              <a:rPr lang="en-US" dirty="0" smtClean="0"/>
              <a:t>Normal heart rate</a:t>
            </a:r>
          </a:p>
          <a:p>
            <a:pPr lvl="1" eaLnBrk="1" hangingPunct="1">
              <a:buFontTx/>
              <a:buChar char="•"/>
              <a:defRPr/>
            </a:pPr>
            <a:r>
              <a:rPr lang="en-US" dirty="0" smtClean="0"/>
              <a:t>Increased blood volume</a:t>
            </a:r>
          </a:p>
          <a:p>
            <a:pPr lvl="1" eaLnBrk="1" hangingPunct="1">
              <a:buFontTx/>
              <a:buChar char="•"/>
              <a:defRPr/>
            </a:pPr>
            <a:r>
              <a:rPr lang="en-US" dirty="0" smtClean="0"/>
              <a:t>Increased stroke volume</a:t>
            </a:r>
          </a:p>
          <a:p>
            <a:pPr lvl="1" eaLnBrk="1" hangingPunct="1">
              <a:buFontTx/>
              <a:buChar char="•"/>
              <a:defRPr/>
            </a:pPr>
            <a:r>
              <a:rPr lang="en-US" dirty="0" smtClean="0"/>
              <a:t>Increased cardiac output</a:t>
            </a:r>
          </a:p>
          <a:p>
            <a:pPr lvl="1" eaLnBrk="1" hangingPunct="1">
              <a:buFontTx/>
              <a:buChar char="•"/>
              <a:defRPr/>
            </a:pPr>
            <a:r>
              <a:rPr lang="en-US" dirty="0" smtClean="0"/>
              <a:t>Increased left ventricular volume</a:t>
            </a:r>
          </a:p>
          <a:p>
            <a:pPr lvl="1" eaLnBrk="1" hangingPunct="1">
              <a:buFontTx/>
              <a:buChar char="•"/>
              <a:defRPr/>
            </a:pPr>
            <a:r>
              <a:rPr lang="en-US" dirty="0" smtClean="0"/>
              <a:t>Decreased systemic vascular resistance</a:t>
            </a:r>
          </a:p>
          <a:p>
            <a:pPr marL="481060" lvl="1" eaLnBrk="1" hangingPunct="1">
              <a:defRPr/>
            </a:pPr>
            <a:r>
              <a:rPr lang="en-US" dirty="0" smtClean="0"/>
              <a:t>**hypertension augments the above resulting in CHF….thus rapid volume replacement is poorly tolerated (similar to geriatric trauma patients)</a:t>
            </a:r>
          </a:p>
          <a:p>
            <a:pPr eaLnBrk="1" hangingPunct="1">
              <a:buFontTx/>
              <a:buChar char="•"/>
              <a:defRPr/>
            </a:pPr>
            <a:r>
              <a:rPr lang="en-US" dirty="0" smtClean="0"/>
              <a:t>Normotensive blood pressure may be indicative of hypotension given the history of hypertension</a:t>
            </a:r>
          </a:p>
          <a:p>
            <a:pPr eaLnBrk="1" hangingPunct="1">
              <a:buFontTx/>
              <a:buChar char="•"/>
              <a:defRPr/>
            </a:pPr>
            <a:r>
              <a:rPr lang="en-US" dirty="0" smtClean="0"/>
              <a:t>Identification and treatment of pericardial tamponade may be challenging due to lost landmarks and thickness of fat tissues</a:t>
            </a:r>
          </a:p>
        </p:txBody>
      </p:sp>
      <p:sp>
        <p:nvSpPr>
          <p:cNvPr id="4" name="Slide Number Placeholder 3"/>
          <p:cNvSpPr>
            <a:spLocks noGrp="1"/>
          </p:cNvSpPr>
          <p:nvPr>
            <p:ph type="sldNum" sz="quarter" idx="5"/>
          </p:nvPr>
        </p:nvSpPr>
        <p:spPr/>
        <p:txBody>
          <a:bodyPr/>
          <a:lstStyle/>
          <a:p>
            <a:pPr>
              <a:defRPr/>
            </a:pPr>
            <a:fld id="{81723B3B-34C7-435C-9847-B49DFAB924D7}" type="slidenum">
              <a:rPr lang="en-US" smtClean="0"/>
              <a:pPr>
                <a:defRPr/>
              </a:pPr>
              <a:t>20</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xfrm>
            <a:off x="732513" y="4561553"/>
            <a:ext cx="5850176" cy="4718734"/>
          </a:xfrm>
          <a:noFill/>
        </p:spPr>
        <p:txBody>
          <a:bodyPr wrap="square" numCol="1" anchor="t" anchorCtr="0" compatLnSpc="1">
            <a:prstTxWarp prst="textNoShape">
              <a:avLst/>
            </a:prstTxWarp>
            <a:normAutofit fontScale="85000" lnSpcReduction="10000"/>
          </a:bodyPr>
          <a:lstStyle/>
          <a:p>
            <a:pPr eaLnBrk="1" hangingPunct="1"/>
            <a:r>
              <a:rPr lang="en-US" sz="1300" dirty="0"/>
              <a:t>Considerations may include:</a:t>
            </a:r>
          </a:p>
          <a:p>
            <a:pPr eaLnBrk="1" hangingPunct="1"/>
            <a:r>
              <a:rPr lang="en-US" sz="1300" b="1" dirty="0"/>
              <a:t>IV access</a:t>
            </a:r>
          </a:p>
          <a:p>
            <a:pPr defTabSz="947044" eaLnBrk="1" hangingPunct="1">
              <a:buFontTx/>
              <a:buChar char="•"/>
              <a:defRPr/>
            </a:pPr>
            <a:r>
              <a:rPr lang="en-US" sz="1300" dirty="0"/>
              <a:t>Use of 2” peripheral IV needles for IVF infusions and </a:t>
            </a:r>
          </a:p>
          <a:p>
            <a:pPr defTabSz="947044" eaLnBrk="1" hangingPunct="1">
              <a:buFontTx/>
              <a:buChar char="•"/>
              <a:defRPr/>
            </a:pPr>
            <a:r>
              <a:rPr lang="en-US" sz="1300" dirty="0"/>
              <a:t>6” spinal needles for Pericardiocentesis</a:t>
            </a:r>
          </a:p>
          <a:p>
            <a:pPr eaLnBrk="1" hangingPunct="1">
              <a:buFontTx/>
              <a:buChar char="•"/>
            </a:pPr>
            <a:r>
              <a:rPr lang="en-US" sz="1300" dirty="0"/>
              <a:t>Early central line insertion due to failure to secure peripheral access</a:t>
            </a:r>
          </a:p>
          <a:p>
            <a:pPr eaLnBrk="1" hangingPunct="1">
              <a:buFontTx/>
              <a:buChar char="•"/>
            </a:pPr>
            <a:r>
              <a:rPr lang="en-US" sz="1300" dirty="0"/>
              <a:t>Cutdowns</a:t>
            </a:r>
          </a:p>
          <a:p>
            <a:pPr defTabSz="947044" eaLnBrk="1" hangingPunct="1">
              <a:buFontTx/>
              <a:buChar char="•"/>
              <a:defRPr/>
            </a:pPr>
            <a:r>
              <a:rPr lang="en-US" sz="1300" dirty="0"/>
              <a:t>IO</a:t>
            </a:r>
          </a:p>
          <a:p>
            <a:pPr defTabSz="947044" eaLnBrk="1" hangingPunct="1">
              <a:buFontTx/>
              <a:buChar char="•"/>
              <a:defRPr/>
            </a:pPr>
            <a:r>
              <a:rPr lang="en-US" sz="1300" dirty="0"/>
              <a:t>Ultrasound assistance with line placemen</a:t>
            </a:r>
          </a:p>
          <a:p>
            <a:pPr defTabSz="947044" eaLnBrk="1" hangingPunct="1">
              <a:buFontTx/>
              <a:buChar char="•"/>
              <a:defRPr/>
            </a:pPr>
            <a:r>
              <a:rPr lang="en-US" sz="1300" dirty="0"/>
              <a:t>Increased awareness of the need for sterile line insertion because of skin folds</a:t>
            </a:r>
          </a:p>
          <a:p>
            <a:pPr defTabSz="947044" eaLnBrk="1" hangingPunct="1">
              <a:buFontTx/>
              <a:buChar char="•"/>
              <a:defRPr/>
            </a:pPr>
            <a:endParaRPr lang="en-US" sz="1300" dirty="0"/>
          </a:p>
          <a:p>
            <a:pPr defTabSz="947044" eaLnBrk="1" hangingPunct="1">
              <a:buFontTx/>
              <a:buChar char="•"/>
              <a:defRPr/>
            </a:pPr>
            <a:endParaRPr lang="en-US" sz="1300" dirty="0"/>
          </a:p>
          <a:p>
            <a:pPr eaLnBrk="1" hangingPunct="1">
              <a:buFontTx/>
              <a:buChar char="•"/>
            </a:pPr>
            <a:r>
              <a:rPr lang="en-US" sz="1300" b="1" dirty="0"/>
              <a:t>Monitoring</a:t>
            </a:r>
          </a:p>
          <a:p>
            <a:pPr eaLnBrk="1" hangingPunct="1">
              <a:buFontTx/>
              <a:buChar char="•"/>
            </a:pPr>
            <a:r>
              <a:rPr lang="en-US" sz="1300" dirty="0"/>
              <a:t>Early hemodynamic monitoring for cardiac response to volume resuscitation (a-line, CVP)</a:t>
            </a:r>
          </a:p>
          <a:p>
            <a:pPr eaLnBrk="1" hangingPunct="1">
              <a:buFontTx/>
              <a:buChar char="•"/>
            </a:pPr>
            <a:r>
              <a:rPr lang="en-US" sz="1300" dirty="0"/>
              <a:t>Close monitoring of rapid volume resuscitation</a:t>
            </a:r>
          </a:p>
          <a:p>
            <a:pPr eaLnBrk="1" hangingPunct="1">
              <a:buFontTx/>
              <a:buChar char="•"/>
            </a:pPr>
            <a:r>
              <a:rPr lang="en-US" sz="1300" dirty="0"/>
              <a:t>Non-aggressive volume challenges</a:t>
            </a:r>
          </a:p>
          <a:p>
            <a:pPr eaLnBrk="1" hangingPunct="1">
              <a:buFontTx/>
              <a:buChar char="•"/>
            </a:pPr>
            <a:r>
              <a:rPr lang="en-US" sz="1300" b="1" dirty="0"/>
              <a:t>Cardiovascular  Assessment</a:t>
            </a:r>
          </a:p>
          <a:p>
            <a:pPr eaLnBrk="1" hangingPunct="1">
              <a:buFontTx/>
              <a:buChar char="•"/>
            </a:pPr>
            <a:r>
              <a:rPr lang="en-US" sz="1300" dirty="0"/>
              <a:t>Mark locations of pulses for future reference</a:t>
            </a:r>
          </a:p>
          <a:p>
            <a:pPr eaLnBrk="1" hangingPunct="1">
              <a:buFontTx/>
              <a:buChar char="•"/>
            </a:pPr>
            <a:r>
              <a:rPr lang="en-US" sz="1300" dirty="0"/>
              <a:t>Heart sounds can be best heard at:</a:t>
            </a:r>
          </a:p>
          <a:p>
            <a:pPr lvl="1" eaLnBrk="1" hangingPunct="1">
              <a:buFontTx/>
              <a:buChar char="•"/>
            </a:pPr>
            <a:r>
              <a:rPr lang="en-US" sz="1300" dirty="0"/>
              <a:t>the left lateral chest wall with the patient turned on their left side OR </a:t>
            </a:r>
          </a:p>
          <a:p>
            <a:pPr lvl="1" eaLnBrk="1" hangingPunct="1">
              <a:buFontTx/>
              <a:buChar char="•"/>
            </a:pPr>
            <a:r>
              <a:rPr lang="en-US" sz="1300" dirty="0"/>
              <a:t>over the aortic or pulmonic areas of the left or right sternal border at the second intercostal space</a:t>
            </a:r>
          </a:p>
          <a:p>
            <a:pPr lvl="0" eaLnBrk="1" hangingPunct="1">
              <a:buFontTx/>
              <a:buChar char="•"/>
            </a:pPr>
            <a:r>
              <a:rPr lang="en-US" sz="1300" b="1" dirty="0"/>
              <a:t>Other</a:t>
            </a:r>
            <a:endParaRPr lang="en-US" sz="1300" dirty="0"/>
          </a:p>
          <a:p>
            <a:pPr eaLnBrk="1" hangingPunct="1">
              <a:buFontTx/>
              <a:buChar char="•"/>
            </a:pPr>
            <a:r>
              <a:rPr lang="en-US" sz="1300" dirty="0"/>
              <a:t>DPL replaced with exploratory laparotomy</a:t>
            </a:r>
          </a:p>
          <a:p>
            <a:pPr eaLnBrk="1" hangingPunct="1">
              <a:buFontTx/>
              <a:buChar char="•"/>
            </a:pPr>
            <a:endParaRPr lang="en-US" dirty="0" smtClean="0">
              <a:latin typeface="Arial" pitchFamily="34" charset="0"/>
              <a:cs typeface="Arial" pitchFamily="34" charset="0"/>
            </a:endParaRPr>
          </a:p>
          <a:p>
            <a:pPr eaLnBrk="1" hangingPunct="1">
              <a:buFontTx/>
              <a:buChar char="•"/>
            </a:pPr>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4538D733-DFC3-44B6-8C7C-88FAFCFDF6BC}" type="slidenum">
              <a:rPr lang="en-US" smtClean="0"/>
              <a:pPr>
                <a:defRPr/>
              </a:pPr>
              <a:t>21</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Neurological assessment can be difficult.</a:t>
            </a:r>
          </a:p>
        </p:txBody>
      </p:sp>
      <p:sp>
        <p:nvSpPr>
          <p:cNvPr id="4" name="Slide Number Placeholder 3"/>
          <p:cNvSpPr>
            <a:spLocks noGrp="1"/>
          </p:cNvSpPr>
          <p:nvPr>
            <p:ph type="sldNum" sz="quarter" idx="5"/>
          </p:nvPr>
        </p:nvSpPr>
        <p:spPr/>
        <p:txBody>
          <a:bodyPr/>
          <a:lstStyle/>
          <a:p>
            <a:pPr>
              <a:defRPr/>
            </a:pPr>
            <a:fld id="{4841E838-8738-4824-8083-804FABFCEED7}" type="slidenum">
              <a:rPr lang="en-US" smtClean="0"/>
              <a:pPr>
                <a:defRPr/>
              </a:pPr>
              <a:t>22</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Challenges to determining an obese trauma patient’s neurological status may be due to underlying:</a:t>
            </a:r>
          </a:p>
          <a:p>
            <a:pPr eaLnBrk="1" hangingPunct="1">
              <a:buFontTx/>
              <a:buChar char="•"/>
            </a:pPr>
            <a:r>
              <a:rPr lang="en-US" dirty="0" smtClean="0"/>
              <a:t>Sleep apnea leads to daytime somnolence resulting in falling asleep mid sentence (is this new or normal?)</a:t>
            </a:r>
          </a:p>
          <a:p>
            <a:pPr eaLnBrk="1" hangingPunct="1"/>
            <a:endParaRPr lang="en-US" dirty="0" smtClean="0"/>
          </a:p>
          <a:p>
            <a:pPr eaLnBrk="1" hangingPunct="1"/>
            <a:r>
              <a:rPr lang="en-US" dirty="0" smtClean="0"/>
              <a:t>Mobility limitations on the supine position may make determining the “best” motor response a bit difficult.  Literature suggests assessment of symmetry may be more valuable.  Asymmetry would warrant future investigation.</a:t>
            </a:r>
          </a:p>
          <a:p>
            <a:pPr eaLnBrk="1" hangingPunct="1"/>
            <a:endParaRPr lang="en-US" dirty="0" smtClean="0"/>
          </a:p>
          <a:p>
            <a:pPr eaLnBrk="1" hangingPunct="1"/>
            <a:r>
              <a:rPr lang="en-US" dirty="0" smtClean="0"/>
              <a:t>Ongoing monitoring of neurological status is essential to maintaining airway patency and breathing effectiveness. A small increase in neurological impairment may lead to a rapid loss of airway and breathing.</a:t>
            </a:r>
          </a:p>
        </p:txBody>
      </p:sp>
      <p:sp>
        <p:nvSpPr>
          <p:cNvPr id="4" name="Slide Number Placeholder 3"/>
          <p:cNvSpPr>
            <a:spLocks noGrp="1"/>
          </p:cNvSpPr>
          <p:nvPr>
            <p:ph type="sldNum" sz="quarter" idx="5"/>
          </p:nvPr>
        </p:nvSpPr>
        <p:spPr/>
        <p:txBody>
          <a:bodyPr/>
          <a:lstStyle/>
          <a:p>
            <a:pPr>
              <a:defRPr/>
            </a:pPr>
            <a:fld id="{50F28BDD-F241-4DB2-8FBE-1A15843BA653}" type="slidenum">
              <a:rPr lang="en-US" smtClean="0"/>
              <a:pPr>
                <a:defRPr/>
              </a:pPr>
              <a:t>23</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Neurological disability assessment and management considerations would include:</a:t>
            </a:r>
          </a:p>
          <a:p>
            <a:pPr eaLnBrk="1" hangingPunct="1"/>
            <a:endParaRPr lang="en-US" dirty="0" smtClean="0"/>
          </a:p>
          <a:p>
            <a:pPr eaLnBrk="1" hangingPunct="1">
              <a:buFontTx/>
              <a:buChar char="•"/>
            </a:pPr>
            <a:r>
              <a:rPr lang="en-US" dirty="0" smtClean="0"/>
              <a:t>Close monitoring of GCS and motor symmetry</a:t>
            </a:r>
          </a:p>
          <a:p>
            <a:pPr eaLnBrk="1" hangingPunct="1">
              <a:buFontTx/>
              <a:buChar char="•"/>
            </a:pPr>
            <a:r>
              <a:rPr lang="en-US" b="1" dirty="0" smtClean="0"/>
              <a:t>What is the weight limit on your CT scanner, your MRI?</a:t>
            </a:r>
          </a:p>
          <a:p>
            <a:pPr eaLnBrk="1" hangingPunct="1">
              <a:buFontTx/>
              <a:buChar char="•"/>
            </a:pPr>
            <a:r>
              <a:rPr lang="en-US" dirty="0" smtClean="0"/>
              <a:t>Discharge planning</a:t>
            </a:r>
          </a:p>
          <a:p>
            <a:pPr eaLnBrk="1" hangingPunct="1">
              <a:buFontTx/>
              <a:buChar char="•"/>
            </a:pPr>
            <a:r>
              <a:rPr lang="en-US" dirty="0" smtClean="0"/>
              <a:t>Documenting ADL and ability to ambulate</a:t>
            </a:r>
          </a:p>
          <a:p>
            <a:pPr lvl="1" eaLnBrk="1" hangingPunct="1"/>
            <a:r>
              <a:rPr lang="en-US" dirty="0" smtClean="0">
                <a:latin typeface="Arial" charset="0"/>
                <a:cs typeface="Arial" charset="0"/>
              </a:rPr>
              <a:t>What is the level of activity that he is normally involve in?</a:t>
            </a:r>
          </a:p>
          <a:p>
            <a:pPr lvl="1" eaLnBrk="1" hangingPunct="1"/>
            <a:r>
              <a:rPr lang="en-US" dirty="0" smtClean="0">
                <a:latin typeface="Arial" charset="0"/>
                <a:cs typeface="Arial" charset="0"/>
              </a:rPr>
              <a:t>Is he able to stand?</a:t>
            </a:r>
          </a:p>
          <a:p>
            <a:pPr lvl="1" eaLnBrk="1" hangingPunct="1"/>
            <a:r>
              <a:rPr lang="en-US" dirty="0" smtClean="0">
                <a:latin typeface="Arial" charset="0"/>
                <a:cs typeface="Arial" charset="0"/>
              </a:rPr>
              <a:t>Is he able to walk?</a:t>
            </a:r>
          </a:p>
          <a:p>
            <a:pPr lvl="1" eaLnBrk="1" hangingPunct="1"/>
            <a:r>
              <a:rPr lang="en-US" dirty="0" smtClean="0">
                <a:latin typeface="Arial" charset="0"/>
                <a:cs typeface="Arial" charset="0"/>
              </a:rPr>
              <a:t>When was the last time that he walked around his home?</a:t>
            </a:r>
          </a:p>
          <a:p>
            <a:pPr lvl="1" eaLnBrk="1" hangingPunct="1"/>
            <a:r>
              <a:rPr lang="en-US" dirty="0" smtClean="0">
                <a:latin typeface="Arial" charset="0"/>
                <a:cs typeface="Arial" charset="0"/>
              </a:rPr>
              <a:t>What aids to ambulation does the person use?</a:t>
            </a:r>
          </a:p>
          <a:p>
            <a:pPr eaLnBrk="1" hangingPunct="1"/>
            <a:endParaRPr lang="en-US" dirty="0" smtClean="0">
              <a:latin typeface="Arial" charset="0"/>
              <a:cs typeface="Arial" charset="0"/>
            </a:endParaRPr>
          </a:p>
          <a:p>
            <a:pPr eaLnBrk="1" hangingPunct="1">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C8FACD3F-EA99-467A-BC77-827223550894}" type="slidenum">
              <a:rPr lang="en-US" smtClean="0"/>
              <a:pPr>
                <a:defRPr/>
              </a:pPr>
              <a:t>24</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Exposure and environmental controls are essential to an accurate assessment.</a:t>
            </a:r>
          </a:p>
        </p:txBody>
      </p:sp>
      <p:sp>
        <p:nvSpPr>
          <p:cNvPr id="4" name="Slide Number Placeholder 3"/>
          <p:cNvSpPr>
            <a:spLocks noGrp="1"/>
          </p:cNvSpPr>
          <p:nvPr>
            <p:ph type="sldNum" sz="quarter" idx="5"/>
          </p:nvPr>
        </p:nvSpPr>
        <p:spPr/>
        <p:txBody>
          <a:bodyPr/>
          <a:lstStyle/>
          <a:p>
            <a:pPr>
              <a:defRPr/>
            </a:pPr>
            <a:fld id="{BF83BACD-5753-499F-B12E-E38FA58734CF}" type="slidenum">
              <a:rPr lang="en-US" smtClean="0"/>
              <a:pPr>
                <a:defRPr/>
              </a:pPr>
              <a:t>25</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Removing clothing may cause skin sheering due to the weight of the body and pulling associated with clothing removal.  Obese patients are prone to skin tears and breakdown.</a:t>
            </a:r>
          </a:p>
          <a:p>
            <a:pPr eaLnBrk="1" hangingPunct="1"/>
            <a:endParaRPr lang="en-US" dirty="0" smtClean="0"/>
          </a:p>
          <a:p>
            <a:pPr eaLnBrk="1" hangingPunct="1"/>
            <a:r>
              <a:rPr lang="en-US" dirty="0" smtClean="0"/>
              <a:t>With the increased surface area, the obese trauma patient is at risk for hypothermia.  Hypothermia should be avoided as early as possible to prevent anti-coagulation processes.</a:t>
            </a:r>
          </a:p>
          <a:p>
            <a:pPr eaLnBrk="1" hangingPunct="1"/>
            <a:endParaRPr lang="en-US" dirty="0" smtClean="0"/>
          </a:p>
          <a:p>
            <a:pPr eaLnBrk="1" hangingPunct="1"/>
            <a:r>
              <a:rPr lang="en-US" dirty="0" smtClean="0"/>
              <a:t>Exposure to the environment may be a consideration due to longer extrication times due to the size and habitus of the patient’s body and difficulty in safely removing the patient.</a:t>
            </a:r>
          </a:p>
          <a:p>
            <a:pPr eaLnBrk="1" hangingPunct="1"/>
            <a:endParaRPr lang="en-US" dirty="0" smtClean="0"/>
          </a:p>
          <a:p>
            <a:pPr eaLnBrk="1" hangingPunct="1"/>
            <a:r>
              <a:rPr lang="en-US" dirty="0" smtClean="0"/>
              <a:t>Skin folds need to be examined for retained objects, fungal infections, wounds, and skin breakdown.  </a:t>
            </a:r>
          </a:p>
          <a:p>
            <a:pPr eaLnBrk="1" hangingPunct="1"/>
            <a:endParaRPr lang="en-US" dirty="0" smtClean="0"/>
          </a:p>
          <a:p>
            <a:pPr eaLnBrk="1" hangingPunct="1"/>
            <a:r>
              <a:rPr lang="en-US" dirty="0" smtClean="0"/>
              <a:t>Large pannus may complicate the assessment and palpation of the abdomen and/or pulses.  It is also a site for potential uncontrolled internal bleeding.</a:t>
            </a:r>
          </a:p>
        </p:txBody>
      </p:sp>
      <p:sp>
        <p:nvSpPr>
          <p:cNvPr id="4" name="Slide Number Placeholder 3"/>
          <p:cNvSpPr>
            <a:spLocks noGrp="1"/>
          </p:cNvSpPr>
          <p:nvPr>
            <p:ph type="sldNum" sz="quarter" idx="5"/>
          </p:nvPr>
        </p:nvSpPr>
        <p:spPr/>
        <p:txBody>
          <a:bodyPr/>
          <a:lstStyle/>
          <a:p>
            <a:pPr>
              <a:defRPr/>
            </a:pPr>
            <a:fld id="{AEEEAF03-833F-4475-A03A-1874CC3C0280}" type="slidenum">
              <a:rPr lang="en-US" smtClean="0"/>
              <a:pPr>
                <a:defRPr/>
              </a:pPr>
              <a:t>26</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Special equipment and clothing may be needed to safely move the patient while minimizing exposure.  </a:t>
            </a:r>
          </a:p>
          <a:p>
            <a:pPr eaLnBrk="1" hangingPunct="1"/>
            <a:endParaRPr lang="en-US" dirty="0" smtClean="0"/>
          </a:p>
          <a:p>
            <a:pPr eaLnBrk="1" hangingPunct="1"/>
            <a:r>
              <a:rPr lang="en-US" dirty="0" smtClean="0"/>
              <a:t>Use of additional personnel may also be needed to safely move and/or transport the patient.</a:t>
            </a:r>
          </a:p>
          <a:p>
            <a:pPr eaLnBrk="1" hangingPunct="1"/>
            <a:endParaRPr lang="en-US" dirty="0" smtClean="0"/>
          </a:p>
          <a:p>
            <a:pPr eaLnBrk="1" hangingPunct="1"/>
            <a:r>
              <a:rPr lang="en-US" b="1" dirty="0" smtClean="0"/>
              <a:t>Where do you get supplies and equipment? Do you have on site? Do you have to call a vendor?  </a:t>
            </a:r>
          </a:p>
        </p:txBody>
      </p:sp>
      <p:sp>
        <p:nvSpPr>
          <p:cNvPr id="4" name="Slide Number Placeholder 3"/>
          <p:cNvSpPr>
            <a:spLocks noGrp="1"/>
          </p:cNvSpPr>
          <p:nvPr>
            <p:ph type="sldNum" sz="quarter" idx="5"/>
          </p:nvPr>
        </p:nvSpPr>
        <p:spPr/>
        <p:txBody>
          <a:bodyPr/>
          <a:lstStyle/>
          <a:p>
            <a:pPr>
              <a:defRPr/>
            </a:pPr>
            <a:fld id="{0220E3FA-AFDC-4B58-AAE7-F61CC98FFD68}" type="slidenum">
              <a:rPr lang="en-US" smtClean="0"/>
              <a:pPr>
                <a:defRPr/>
              </a:pPr>
              <a:t>27</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Routine exams and diagnostic studies are essential.  However, they may be more difficult and may be limited due to patient size and weight.</a:t>
            </a:r>
          </a:p>
          <a:p>
            <a:pPr eaLnBrk="1" hangingPunct="1"/>
            <a:endParaRPr lang="en-US" dirty="0" smtClean="0"/>
          </a:p>
          <a:p>
            <a:pPr eaLnBrk="1" hangingPunct="1"/>
            <a:r>
              <a:rPr lang="en-US" dirty="0" smtClean="0"/>
              <a:t>Excess adipose tissue will require deeper penetration of x-rays to get an adequate CXR.</a:t>
            </a:r>
          </a:p>
          <a:p>
            <a:pPr eaLnBrk="1" hangingPunct="1"/>
            <a:endParaRPr lang="en-US" dirty="0" smtClean="0"/>
          </a:p>
          <a:p>
            <a:r>
              <a:rPr lang="en-US" dirty="0" smtClean="0"/>
              <a:t>Weight and size limits may prohibit use of the CT scanner or MRI. </a:t>
            </a:r>
            <a:r>
              <a:rPr lang="en-US" b="1" dirty="0" smtClean="0"/>
              <a:t>Image is of CT scanner</a:t>
            </a:r>
            <a:r>
              <a:rPr lang="en-US" b="1" baseline="0" dirty="0" smtClean="0"/>
              <a:t> at zoo. (</a:t>
            </a:r>
            <a:r>
              <a:rPr lang="en-US" dirty="0">
                <a:latin typeface="+mn-lt"/>
                <a:cs typeface="+mn-cs"/>
              </a:rPr>
              <a:t>Due to rapidly growing epidemic of obesity, ED facilities and Trauma Centers rely on local zoos and/or veterinarian facilities to obtain CT images of patients with BMI greater than 40 kg/m2)</a:t>
            </a:r>
          </a:p>
          <a:p>
            <a:pPr eaLnBrk="1" hangingPunct="1"/>
            <a:endParaRPr lang="en-US" dirty="0" smtClean="0"/>
          </a:p>
          <a:p>
            <a:pPr eaLnBrk="1" hangingPunct="1"/>
            <a:r>
              <a:rPr lang="en-US" dirty="0" smtClean="0"/>
              <a:t>Safe transport of the obese patient must be considered.  Additional staff and use of moving boards may be required to transport and transfer the patient for diagnostic studies.</a:t>
            </a:r>
          </a:p>
          <a:p>
            <a:pPr eaLnBrk="1" hangingPunct="1"/>
            <a:endParaRPr lang="en-US" dirty="0" smtClean="0"/>
          </a:p>
          <a:p>
            <a:pPr eaLnBrk="1" hangingPunct="1"/>
            <a:r>
              <a:rPr lang="en-US" dirty="0" smtClean="0"/>
              <a:t>Diagnostic peritoneal lavage and FAST may be difficult to perform due to the loss of anatomic landmarks needed.</a:t>
            </a:r>
          </a:p>
        </p:txBody>
      </p:sp>
      <p:sp>
        <p:nvSpPr>
          <p:cNvPr id="4" name="Slide Number Placeholder 3"/>
          <p:cNvSpPr>
            <a:spLocks noGrp="1"/>
          </p:cNvSpPr>
          <p:nvPr>
            <p:ph type="sldNum" sz="quarter" idx="5"/>
          </p:nvPr>
        </p:nvSpPr>
        <p:spPr/>
        <p:txBody>
          <a:bodyPr/>
          <a:lstStyle/>
          <a:p>
            <a:pPr>
              <a:defRPr/>
            </a:pPr>
            <a:fld id="{F06D6027-5604-4E2B-8843-4BA9F80283E1}" type="slidenum">
              <a:rPr lang="en-US" smtClean="0"/>
              <a:pPr>
                <a:defRPr/>
              </a:pPr>
              <a:t>28</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Patient size creates challenges and may alter the accuracy of vital signs.</a:t>
            </a:r>
          </a:p>
          <a:p>
            <a:pPr eaLnBrk="1" hangingPunct="1"/>
            <a:endParaRPr lang="en-US" dirty="0" smtClean="0"/>
          </a:p>
          <a:p>
            <a:pPr eaLnBrk="1" hangingPunct="1"/>
            <a:r>
              <a:rPr lang="en-US" dirty="0" smtClean="0"/>
              <a:t>Blood pressure cuffs may not be large enough resulting in inaccurate readings.</a:t>
            </a:r>
          </a:p>
          <a:p>
            <a:pPr eaLnBrk="1" hangingPunct="1"/>
            <a:endParaRPr lang="en-US" dirty="0" smtClean="0"/>
          </a:p>
          <a:p>
            <a:pPr eaLnBrk="1" hangingPunct="1"/>
            <a:r>
              <a:rPr lang="en-US" dirty="0" smtClean="0"/>
              <a:t>Landmarks for cardiac monitor pads may alter the accuracy of the cardiac strips.</a:t>
            </a:r>
          </a:p>
          <a:p>
            <a:pPr eaLnBrk="1" hangingPunct="1"/>
            <a:endParaRPr lang="en-US" dirty="0" smtClean="0"/>
          </a:p>
          <a:p>
            <a:pPr eaLnBrk="1" hangingPunct="1"/>
            <a:r>
              <a:rPr lang="en-US" dirty="0" smtClean="0"/>
              <a:t>The increase thickness of the finger pads can alter the reading of pulse oximeters.</a:t>
            </a:r>
          </a:p>
          <a:p>
            <a:pPr eaLnBrk="1" hangingPunct="1"/>
            <a:endParaRPr lang="en-US" dirty="0" smtClean="0"/>
          </a:p>
          <a:p>
            <a:pPr eaLnBrk="1" hangingPunct="1"/>
            <a:r>
              <a:rPr lang="en-US" dirty="0" smtClean="0"/>
              <a:t>The weight of the abdominal skin places the patient at increased risk for aspiration when in a supine position and cause urinary incontinences.  Early insertion of gastric  tube and urinary catheter need to be considered.</a:t>
            </a:r>
          </a:p>
        </p:txBody>
      </p:sp>
      <p:sp>
        <p:nvSpPr>
          <p:cNvPr id="4" name="Slide Number Placeholder 3"/>
          <p:cNvSpPr>
            <a:spLocks noGrp="1"/>
          </p:cNvSpPr>
          <p:nvPr>
            <p:ph type="sldNum" sz="quarter" idx="5"/>
          </p:nvPr>
        </p:nvSpPr>
        <p:spPr/>
        <p:txBody>
          <a:bodyPr/>
          <a:lstStyle/>
          <a:p>
            <a:pPr>
              <a:defRPr/>
            </a:pPr>
            <a:fld id="{DB2DC0AE-7EDD-4ABF-B456-A135AD019001}" type="slidenum">
              <a:rPr lang="en-US" smtClean="0"/>
              <a:pPr>
                <a:defRPr/>
              </a:pPr>
              <a:t>29</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 this lecture, we will be discussing the </a:t>
            </a:r>
          </a:p>
          <a:p>
            <a:pPr eaLnBrk="1" hangingPunct="1">
              <a:buFontTx/>
              <a:buChar char="•"/>
            </a:pPr>
            <a:r>
              <a:rPr lang="en-US" dirty="0" smtClean="0"/>
              <a:t>Prevalence of obesity and trauma</a:t>
            </a:r>
          </a:p>
          <a:p>
            <a:pPr eaLnBrk="1" hangingPunct="1">
              <a:buFontTx/>
              <a:buChar char="•"/>
            </a:pPr>
            <a:r>
              <a:rPr lang="en-US" dirty="0" smtClean="0"/>
              <a:t>Challenges to performing a thorough initial assessment </a:t>
            </a:r>
          </a:p>
          <a:p>
            <a:pPr eaLnBrk="1" hangingPunct="1">
              <a:buFontTx/>
              <a:buChar char="•"/>
            </a:pPr>
            <a:r>
              <a:rPr lang="en-US" dirty="0" smtClean="0"/>
              <a:t>Management of blunt and penetrating injuries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F0D4D417-B735-4F35-877B-B6FAC0C476E7}" type="slidenum">
              <a:rPr lang="en-US" smtClean="0"/>
              <a:pPr>
                <a:defRPr/>
              </a:pPr>
              <a:t>3</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Considerations when caring for the obese patient:</a:t>
            </a:r>
          </a:p>
          <a:p>
            <a:pPr eaLnBrk="1" hangingPunct="1">
              <a:buFontTx/>
              <a:buChar char="•"/>
            </a:pPr>
            <a:r>
              <a:rPr lang="en-US" dirty="0" smtClean="0"/>
              <a:t>Normotension may be “hypotension” for the obese patient</a:t>
            </a:r>
          </a:p>
          <a:p>
            <a:pPr eaLnBrk="1" hangingPunct="1">
              <a:buFontTx/>
              <a:buChar char="•"/>
            </a:pPr>
            <a:r>
              <a:rPr lang="en-US" dirty="0" smtClean="0"/>
              <a:t>Marking the location of cardiac probes will assist to ensure probes are places in consistent areas</a:t>
            </a:r>
          </a:p>
          <a:p>
            <a:pPr eaLnBrk="1" hangingPunct="1">
              <a:buFontTx/>
              <a:buChar char="•"/>
            </a:pPr>
            <a:r>
              <a:rPr lang="en-US" dirty="0" smtClean="0"/>
              <a:t>Pulse oximetry probes may need to be placed on the earlobe for a more accurate reading</a:t>
            </a:r>
          </a:p>
          <a:p>
            <a:pPr eaLnBrk="1" hangingPunct="1">
              <a:buFontTx/>
              <a:buChar char="•"/>
            </a:pPr>
            <a:r>
              <a:rPr lang="en-US" dirty="0" smtClean="0"/>
              <a:t>Early gastric tube to prevent aspiration</a:t>
            </a:r>
          </a:p>
          <a:p>
            <a:pPr eaLnBrk="1" hangingPunct="1">
              <a:buFontTx/>
              <a:buChar char="•"/>
            </a:pPr>
            <a:r>
              <a:rPr lang="en-US" dirty="0" smtClean="0"/>
              <a:t>Early insertion of urinary tube to ensure accurate readings of output and prevent incontinence</a:t>
            </a:r>
          </a:p>
          <a:p>
            <a:pPr eaLnBrk="1" hangingPunct="1">
              <a:buFontTx/>
              <a:buChar char="•"/>
            </a:pPr>
            <a:r>
              <a:rPr lang="en-US" dirty="0" smtClean="0"/>
              <a:t>Use of size appropriate cuffs and lines.  Transferring the patient with size-appropriate equipment</a:t>
            </a:r>
          </a:p>
          <a:p>
            <a:pPr eaLnBrk="1" hangingPunct="1">
              <a:buFontTx/>
              <a:buChar char="•"/>
            </a:pPr>
            <a:r>
              <a:rPr lang="en-US" dirty="0" smtClean="0"/>
              <a:t>Increased awareness of potential sources of nosocomial infections to reduce morbidity.</a:t>
            </a:r>
          </a:p>
          <a:p>
            <a:pPr eaLnBrk="1" hangingPunct="1">
              <a:buFontTx/>
              <a:buChar char="•"/>
            </a:pPr>
            <a:r>
              <a:rPr lang="en-US" dirty="0" smtClean="0"/>
              <a:t>Use of doppler to identify pulses.</a:t>
            </a:r>
          </a:p>
        </p:txBody>
      </p:sp>
      <p:sp>
        <p:nvSpPr>
          <p:cNvPr id="4" name="Slide Number Placeholder 3"/>
          <p:cNvSpPr>
            <a:spLocks noGrp="1"/>
          </p:cNvSpPr>
          <p:nvPr>
            <p:ph type="sldNum" sz="quarter" idx="5"/>
          </p:nvPr>
        </p:nvSpPr>
        <p:spPr/>
        <p:txBody>
          <a:bodyPr/>
          <a:lstStyle/>
          <a:p>
            <a:pPr>
              <a:defRPr/>
            </a:pPr>
            <a:fld id="{8F2E653B-3302-4F45-80AA-BC415342D2DF}" type="slidenum">
              <a:rPr lang="en-US" smtClean="0"/>
              <a:pPr>
                <a:defRPr/>
              </a:pPr>
              <a:t>30</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size of the patient may require larger splints be used to stabilize fracture sites.</a:t>
            </a:r>
          </a:p>
          <a:p>
            <a:pPr eaLnBrk="1" hangingPunct="1"/>
            <a:endParaRPr lang="en-US" dirty="0" smtClean="0"/>
          </a:p>
          <a:p>
            <a:pPr eaLnBrk="1" hangingPunct="1"/>
            <a:r>
              <a:rPr lang="en-US" dirty="0" smtClean="0"/>
              <a:t>Placement of splints may require additional staff.</a:t>
            </a:r>
          </a:p>
          <a:p>
            <a:pPr eaLnBrk="1" hangingPunct="1"/>
            <a:endParaRPr lang="en-US" dirty="0" smtClean="0"/>
          </a:p>
          <a:p>
            <a:pPr eaLnBrk="1" hangingPunct="1"/>
            <a:r>
              <a:rPr lang="en-US" dirty="0" smtClean="0"/>
              <a:t>Checking and marking pulses are critical to proper splint placement and can be difficult with the obese patient.</a:t>
            </a:r>
          </a:p>
          <a:p>
            <a:pPr eaLnBrk="1" hangingPunct="1"/>
            <a:endParaRPr lang="en-US" dirty="0" smtClean="0"/>
          </a:p>
          <a:p>
            <a:pPr eaLnBrk="1" hangingPunct="1"/>
            <a:r>
              <a:rPr lang="en-US" dirty="0" smtClean="0"/>
              <a:t>In situations where appropriate sized equipment may not be available and/or additional staff is needed to apply splints, the compromising position the patient is placed in can effect their ability to adjust to the situation.  </a:t>
            </a:r>
          </a:p>
          <a:p>
            <a:pPr eaLnBrk="1" hangingPunct="1"/>
            <a:endParaRPr lang="en-US" dirty="0" smtClean="0"/>
          </a:p>
          <a:p>
            <a:pPr eaLnBrk="1" hangingPunct="1"/>
            <a:r>
              <a:rPr lang="en-US" dirty="0" smtClean="0"/>
              <a:t>Issues with depression, low self esteem, anger</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82DE5D8-23DF-4CEA-AA73-29B4BE14B473}" type="slidenum">
              <a:rPr lang="en-US" smtClean="0"/>
              <a:pPr>
                <a:defRPr/>
              </a:pPr>
              <a:t>31</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Healthcare provider bias and comments hamper effective patient care.  It is important the healthcare provider recognizes their bias and is able to control it when caring for the obese trauma patient.</a:t>
            </a:r>
          </a:p>
          <a:p>
            <a:pPr eaLnBrk="1" hangingPunct="1"/>
            <a:endParaRPr lang="en-US" dirty="0" smtClean="0"/>
          </a:p>
          <a:p>
            <a:pPr defTabSz="947044" eaLnBrk="1" hangingPunct="1">
              <a:defRPr/>
            </a:pPr>
            <a:r>
              <a:rPr lang="en-US" dirty="0" smtClean="0"/>
              <a:t>Pain medication doses may need to be examined to determine if it is weight dependent and providing adequate effects. Pain medication always needs to be administered IV not subcutaneously or intramuscular due to absorption rate concerns.</a:t>
            </a:r>
          </a:p>
          <a:p>
            <a:pPr eaLnBrk="1" hangingPunct="1"/>
            <a:r>
              <a:rPr lang="en-US" dirty="0" smtClean="0"/>
              <a:t> </a:t>
            </a:r>
          </a:p>
          <a:p>
            <a:pPr eaLnBrk="1" hangingPunct="1"/>
            <a:r>
              <a:rPr lang="en-US" dirty="0" smtClean="0"/>
              <a:t>Equipment and bedding need to be specifically examined to ensure patient safety.</a:t>
            </a:r>
          </a:p>
          <a:p>
            <a:pPr eaLnBrk="1" hangingPunct="1"/>
            <a:endParaRPr lang="en-US" dirty="0" smtClean="0"/>
          </a:p>
          <a:p>
            <a:pPr eaLnBrk="1" hangingPunct="1"/>
            <a:r>
              <a:rPr lang="en-US" dirty="0" smtClean="0"/>
              <a:t>Also healthcare providers must think about personal safety when moving obese patients.</a:t>
            </a:r>
          </a:p>
        </p:txBody>
      </p:sp>
      <p:sp>
        <p:nvSpPr>
          <p:cNvPr id="4" name="Slide Number Placeholder 3"/>
          <p:cNvSpPr>
            <a:spLocks noGrp="1"/>
          </p:cNvSpPr>
          <p:nvPr>
            <p:ph type="sldNum" sz="quarter" idx="5"/>
          </p:nvPr>
        </p:nvSpPr>
        <p:spPr/>
        <p:txBody>
          <a:bodyPr/>
          <a:lstStyle/>
          <a:p>
            <a:pPr>
              <a:defRPr/>
            </a:pPr>
            <a:fld id="{EABCBE7C-9C06-422B-A6D3-A1491D28AEC0}" type="slidenum">
              <a:rPr lang="en-US" smtClean="0"/>
              <a:pPr>
                <a:defRPr/>
              </a:pPr>
              <a:t>32</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Challenges will include:</a:t>
            </a:r>
          </a:p>
          <a:p>
            <a:pPr eaLnBrk="1" hangingPunct="1">
              <a:buFontTx/>
              <a:buChar char="•"/>
            </a:pPr>
            <a:r>
              <a:rPr lang="en-US" dirty="0" smtClean="0"/>
              <a:t>Need for additional staff to ensure patient safety</a:t>
            </a:r>
          </a:p>
          <a:p>
            <a:pPr eaLnBrk="1" hangingPunct="1">
              <a:buFontTx/>
              <a:buChar char="•"/>
            </a:pPr>
            <a:r>
              <a:rPr lang="en-US" dirty="0" smtClean="0"/>
              <a:t>Consideration of the bed/stretcher width to accommodate logrolling the patient.</a:t>
            </a:r>
          </a:p>
          <a:p>
            <a:pPr eaLnBrk="1" hangingPunct="1">
              <a:buFontTx/>
              <a:buChar char="•"/>
            </a:pPr>
            <a:r>
              <a:rPr lang="en-US" dirty="0" smtClean="0"/>
              <a:t>Moving skin folds to appropriately auscultate, palpate, and inspection the posterior surfaces.</a:t>
            </a:r>
          </a:p>
        </p:txBody>
      </p:sp>
      <p:sp>
        <p:nvSpPr>
          <p:cNvPr id="4" name="Slide Number Placeholder 3"/>
          <p:cNvSpPr>
            <a:spLocks noGrp="1"/>
          </p:cNvSpPr>
          <p:nvPr>
            <p:ph type="sldNum" sz="quarter" idx="5"/>
          </p:nvPr>
        </p:nvSpPr>
        <p:spPr/>
        <p:txBody>
          <a:bodyPr/>
          <a:lstStyle/>
          <a:p>
            <a:pPr>
              <a:defRPr/>
            </a:pPr>
            <a:fld id="{E60833C8-D291-4CEC-B2E4-922D16910143}" type="slidenum">
              <a:rPr lang="en-US" smtClean="0"/>
              <a:pPr>
                <a:defRPr/>
              </a:pPr>
              <a:t>33</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The image denotes how hard and frustrating it can be to care for a morbidly obese patient.</a:t>
            </a:r>
          </a:p>
          <a:p>
            <a:r>
              <a:rPr lang="en-US" dirty="0" smtClean="0"/>
              <a:t>Let’s look at some caveats to caring related to:</a:t>
            </a:r>
          </a:p>
          <a:p>
            <a:pPr>
              <a:buFontTx/>
              <a:buChar char="•"/>
            </a:pPr>
            <a:r>
              <a:rPr lang="en-US" dirty="0" smtClean="0"/>
              <a:t>Disposition</a:t>
            </a:r>
          </a:p>
          <a:p>
            <a:pPr>
              <a:buFontTx/>
              <a:buChar char="•"/>
            </a:pPr>
            <a:r>
              <a:rPr lang="en-US" dirty="0" smtClean="0"/>
              <a:t>Post-operative care</a:t>
            </a:r>
          </a:p>
          <a:p>
            <a:pPr>
              <a:buFontTx/>
              <a:buChar char="•"/>
            </a:pPr>
            <a:r>
              <a:rPr lang="en-US" dirty="0" smtClean="0"/>
              <a:t>Missed injuries</a:t>
            </a:r>
          </a:p>
          <a:p>
            <a:pPr>
              <a:buFontTx/>
              <a:buChar char="•"/>
            </a:pPr>
            <a:r>
              <a:rPr lang="en-US" dirty="0" smtClean="0"/>
              <a:t>Fractures</a:t>
            </a:r>
          </a:p>
          <a:p>
            <a:pPr>
              <a:buFontTx/>
              <a:buChar char="•"/>
            </a:pPr>
            <a:r>
              <a:rPr lang="en-US" dirty="0" smtClean="0"/>
              <a:t>Morbidity</a:t>
            </a:r>
          </a:p>
          <a:p>
            <a:pPr>
              <a:buFontTx/>
              <a:buChar char="•"/>
            </a:pPr>
            <a:r>
              <a:rPr lang="en-US" dirty="0" smtClean="0"/>
              <a:t>Mortality</a:t>
            </a:r>
          </a:p>
          <a:p>
            <a:pPr>
              <a:buFontTx/>
              <a:buChar char="•"/>
            </a:pPr>
            <a:r>
              <a:rPr lang="en-US" dirty="0" smtClean="0"/>
              <a:t>Pharmacological considerations</a:t>
            </a:r>
          </a:p>
          <a:p>
            <a:pPr>
              <a:buFontTx/>
              <a:buChar char="•"/>
            </a:pPr>
            <a:r>
              <a:rPr lang="en-US" dirty="0" smtClean="0"/>
              <a:t>Consultations</a:t>
            </a:r>
          </a:p>
          <a:p>
            <a:endParaRPr lang="en-US" dirty="0" smtClean="0"/>
          </a:p>
        </p:txBody>
      </p:sp>
      <p:sp>
        <p:nvSpPr>
          <p:cNvPr id="4" name="Slide Number Placeholder 3"/>
          <p:cNvSpPr>
            <a:spLocks noGrp="1"/>
          </p:cNvSpPr>
          <p:nvPr>
            <p:ph type="sldNum" sz="quarter" idx="5"/>
          </p:nvPr>
        </p:nvSpPr>
        <p:spPr/>
        <p:txBody>
          <a:bodyPr/>
          <a:lstStyle/>
          <a:p>
            <a:pPr>
              <a:defRPr/>
            </a:pPr>
            <a:fld id="{6402DA67-AD73-481D-8777-DFCC8FC47E5A}" type="slidenum">
              <a:rPr lang="en-US" smtClean="0"/>
              <a:pPr>
                <a:defRPr/>
              </a:pPr>
              <a:t>34</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Patient disposition needs to be determined as early as possible in order to facilitate quick transfer and definitive care.</a:t>
            </a:r>
          </a:p>
          <a:p>
            <a:r>
              <a:rPr lang="en-US" u="sng" dirty="0" smtClean="0"/>
              <a:t>Interfacility</a:t>
            </a:r>
            <a:r>
              <a:rPr lang="en-US" dirty="0" smtClean="0"/>
              <a:t> transfer of patients will require coordination with the transporting agency to accommodate the size of the patient.  Special equipment and/or additional personnel may be required to safely move the injured patient.</a:t>
            </a:r>
          </a:p>
          <a:p>
            <a:r>
              <a:rPr lang="en-US" u="sng" dirty="0" smtClean="0"/>
              <a:t>Intrafacility</a:t>
            </a:r>
            <a:r>
              <a:rPr lang="en-US" dirty="0" smtClean="0"/>
              <a:t> transfer of patients may require coordination of care with the various support services and receiving department.  </a:t>
            </a:r>
          </a:p>
          <a:p>
            <a:r>
              <a:rPr lang="en-US" dirty="0" smtClean="0"/>
              <a:t>For the patient going to the OR, additional staff may be needed to properly position the patient.  Access to special equipment will need to be secured and moved as quickly as possible.  Intubation equipment may need to be gathered.</a:t>
            </a:r>
          </a:p>
          <a:p>
            <a:r>
              <a:rPr lang="en-US" dirty="0" smtClean="0"/>
              <a:t>For the ICU and/or floors, equipment such as beds, lifting equipment, bedside commodes, etc. will need to be identified and secured.  Additional staff will be needed to move the patient routinely.</a:t>
            </a:r>
          </a:p>
          <a:p>
            <a:endParaRPr lang="en-US" sz="1000" dirty="0"/>
          </a:p>
        </p:txBody>
      </p:sp>
      <p:sp>
        <p:nvSpPr>
          <p:cNvPr id="4" name="Slide Number Placeholder 3"/>
          <p:cNvSpPr>
            <a:spLocks noGrp="1"/>
          </p:cNvSpPr>
          <p:nvPr>
            <p:ph type="sldNum" sz="quarter" idx="5"/>
          </p:nvPr>
        </p:nvSpPr>
        <p:spPr/>
        <p:txBody>
          <a:bodyPr/>
          <a:lstStyle/>
          <a:p>
            <a:pPr>
              <a:defRPr/>
            </a:pPr>
            <a:fld id="{750E4729-AF54-4B48-AA3A-59EF7D7D2B3E}" type="slidenum">
              <a:rPr lang="en-US" smtClean="0"/>
              <a:pPr>
                <a:defRPr/>
              </a:pPr>
              <a:t>35</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dirty="0" smtClean="0">
                <a:latin typeface="Arial" pitchFamily="34" charset="0"/>
                <a:cs typeface="Arial" pitchFamily="34" charset="0"/>
              </a:rPr>
              <a:t>Post operative care is centered around the understanding that wound healing will take longer which places the patient at a higher risk for infections and sepsis.  Limited mobility and injuries increases the likelihood of decubitus ulcers.  Length of stay and ventilator time must be anticipated.</a:t>
            </a:r>
          </a:p>
          <a:p>
            <a:r>
              <a:rPr lang="en-US" dirty="0" smtClean="0">
                <a:latin typeface="Arial" pitchFamily="34" charset="0"/>
                <a:cs typeface="Arial" pitchFamily="34" charset="0"/>
              </a:rPr>
              <a:t>Wound dehiscence</a:t>
            </a:r>
          </a:p>
          <a:p>
            <a:r>
              <a:rPr lang="en-US" dirty="0" smtClean="0">
                <a:latin typeface="Arial" pitchFamily="34" charset="0"/>
                <a:cs typeface="Arial" pitchFamily="34" charset="0"/>
              </a:rPr>
              <a:t>Inability to close abdomen</a:t>
            </a:r>
          </a:p>
          <a:p>
            <a:r>
              <a:rPr lang="en-US" dirty="0" smtClean="0">
                <a:latin typeface="Arial" pitchFamily="34" charset="0"/>
                <a:cs typeface="Arial" pitchFamily="34" charset="0"/>
              </a:rPr>
              <a:t>Sepsis</a:t>
            </a:r>
          </a:p>
          <a:p>
            <a:r>
              <a:rPr lang="en-US" dirty="0" smtClean="0">
                <a:latin typeface="Arial" pitchFamily="34" charset="0"/>
                <a:cs typeface="Arial" pitchFamily="34" charset="0"/>
              </a:rPr>
              <a:t>Decubitus ulcers</a:t>
            </a:r>
          </a:p>
          <a:p>
            <a:r>
              <a:rPr lang="en-US" dirty="0" smtClean="0">
                <a:latin typeface="Arial" pitchFamily="34" charset="0"/>
                <a:cs typeface="Arial" pitchFamily="34" charset="0"/>
              </a:rPr>
              <a:t>Increased wound infection</a:t>
            </a:r>
          </a:p>
          <a:p>
            <a:pPr lvl="1"/>
            <a:r>
              <a:rPr lang="en-US" dirty="0" smtClean="0">
                <a:latin typeface="Arial" pitchFamily="34" charset="0"/>
                <a:cs typeface="Arial" pitchFamily="34" charset="0"/>
              </a:rPr>
              <a:t>Negative nitrogen balance</a:t>
            </a:r>
          </a:p>
          <a:p>
            <a:pPr lvl="1"/>
            <a:r>
              <a:rPr lang="en-US" dirty="0" smtClean="0">
                <a:latin typeface="Arial" pitchFamily="34" charset="0"/>
                <a:cs typeface="Arial" pitchFamily="34" charset="0"/>
              </a:rPr>
              <a:t>Decrease serum albumin</a:t>
            </a:r>
          </a:p>
          <a:p>
            <a:r>
              <a:rPr lang="en-US" dirty="0" smtClean="0">
                <a:latin typeface="Arial" pitchFamily="34" charset="0"/>
                <a:cs typeface="Arial" pitchFamily="34" charset="0"/>
              </a:rPr>
              <a:t>Malnutrition</a:t>
            </a:r>
          </a:p>
          <a:p>
            <a:r>
              <a:rPr lang="en-US" dirty="0" smtClean="0">
                <a:latin typeface="Arial" pitchFamily="34" charset="0"/>
                <a:cs typeface="Arial" pitchFamily="34" charset="0"/>
              </a:rPr>
              <a:t>Slow clearance of lactic acid</a:t>
            </a:r>
          </a:p>
          <a:p>
            <a:r>
              <a:rPr lang="en-US" dirty="0" smtClean="0">
                <a:latin typeface="Arial" pitchFamily="34" charset="0"/>
                <a:cs typeface="Arial" pitchFamily="34" charset="0"/>
              </a:rPr>
              <a:t>Increased LOS</a:t>
            </a:r>
          </a:p>
          <a:p>
            <a:r>
              <a:rPr lang="en-US" dirty="0" smtClean="0">
                <a:latin typeface="Arial" pitchFamily="34" charset="0"/>
                <a:cs typeface="Arial" pitchFamily="34" charset="0"/>
              </a:rPr>
              <a:t>Increased vent time</a:t>
            </a:r>
          </a:p>
          <a:p>
            <a:r>
              <a:rPr lang="en-US" dirty="0" smtClean="0">
                <a:latin typeface="Arial" pitchFamily="34" charset="0"/>
                <a:cs typeface="Arial" pitchFamily="34" charset="0"/>
              </a:rPr>
              <a:t>Glucose monitoring</a:t>
            </a:r>
          </a:p>
          <a:p>
            <a:pPr lvl="1"/>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E57D32A-73A3-4D22-A2F8-52CEE00EBC2F}"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smtClean="0"/>
              <a:t>STN E-Library 2012</a:t>
            </a:r>
            <a:endParaRPr lang="en-US" dirty="0"/>
          </a:p>
        </p:txBody>
      </p:sp>
      <p:sp>
        <p:nvSpPr>
          <p:cNvPr id="6" name="Header Placeholder 5"/>
          <p:cNvSpPr>
            <a:spLocks noGrp="1"/>
          </p:cNvSpPr>
          <p:nvPr>
            <p:ph type="hdr" sz="quarter" idx="12"/>
          </p:nvPr>
        </p:nvSpPr>
        <p:spPr/>
        <p:txBody>
          <a:bodyPr/>
          <a:lstStyle/>
          <a:p>
            <a:pPr>
              <a:defRPr/>
            </a:pPr>
            <a:r>
              <a:rPr lang="en-US" smtClean="0"/>
              <a:t>18_Obese Trauma Patient</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Injuries to the chest and abdomen are difficult to assessment and diagnose due to increased adipose tissue, enlarged abdominal cavities, and poor ventilatory compliance.  Most commonly missed injuries are:</a:t>
            </a:r>
          </a:p>
          <a:p>
            <a:pPr>
              <a:buFontTx/>
              <a:buChar char="•"/>
            </a:pPr>
            <a:r>
              <a:rPr lang="en-US" dirty="0" smtClean="0"/>
              <a:t>Sternal fractures</a:t>
            </a:r>
          </a:p>
          <a:p>
            <a:pPr>
              <a:buFontTx/>
              <a:buChar char="•"/>
            </a:pPr>
            <a:r>
              <a:rPr lang="en-US" dirty="0" smtClean="0"/>
              <a:t>Flail chest</a:t>
            </a:r>
          </a:p>
          <a:p>
            <a:pPr>
              <a:buFontTx/>
              <a:buChar char="•"/>
            </a:pPr>
            <a:r>
              <a:rPr lang="en-US" dirty="0" smtClean="0"/>
              <a:t>Pelvic fractures</a:t>
            </a:r>
          </a:p>
          <a:p>
            <a:pPr>
              <a:buFontTx/>
              <a:buChar char="•"/>
            </a:pPr>
            <a:r>
              <a:rPr lang="en-US" dirty="0" smtClean="0"/>
              <a:t>Rib fractures</a:t>
            </a:r>
          </a:p>
          <a:p>
            <a:pPr>
              <a:buFontTx/>
              <a:buChar char="•"/>
            </a:pPr>
            <a:r>
              <a:rPr lang="en-US" dirty="0" smtClean="0"/>
              <a:t>And pulmonary contusions </a:t>
            </a:r>
            <a:r>
              <a:rPr lang="en-US" b="1" dirty="0" smtClean="0"/>
              <a:t>Note pulmonary contusion on</a:t>
            </a:r>
            <a:r>
              <a:rPr lang="en-US" b="1" baseline="0" dirty="0" smtClean="0"/>
              <a:t> left in the x-ray.</a:t>
            </a:r>
            <a:endParaRPr lang="en-US" dirty="0" smtClean="0"/>
          </a:p>
          <a:p>
            <a:pPr>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6B09B343-B588-48D5-9C4C-6D12EC8B7B6F}" type="slidenum">
              <a:rPr lang="en-US" smtClean="0"/>
              <a:pPr>
                <a:defRPr/>
              </a:pPr>
              <a:t>37</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Treatment of fractures and post-operative care need to consider:</a:t>
            </a:r>
          </a:p>
          <a:p>
            <a:pPr>
              <a:buFontTx/>
              <a:buChar char="•"/>
            </a:pPr>
            <a:r>
              <a:rPr lang="en-US" dirty="0" smtClean="0"/>
              <a:t>Use of stronger rods for lower extremity and pelvis injuries</a:t>
            </a:r>
          </a:p>
          <a:p>
            <a:pPr>
              <a:buFontTx/>
              <a:buChar char="•"/>
            </a:pPr>
            <a:r>
              <a:rPr lang="en-US" dirty="0" smtClean="0"/>
              <a:t>Increase suspicion for compartment syndrome given the increase adipose tissue</a:t>
            </a:r>
          </a:p>
          <a:p>
            <a:pPr>
              <a:buFontTx/>
              <a:buChar char="•"/>
            </a:pPr>
            <a:r>
              <a:rPr lang="en-US" dirty="0" smtClean="0"/>
              <a:t>Recognition that casting of larger extremities can be more difficult and require additional staff and closer monitoring.</a:t>
            </a:r>
          </a:p>
          <a:p>
            <a:pPr>
              <a:buFontTx/>
              <a:buChar char="•"/>
            </a:pPr>
            <a:r>
              <a:rPr lang="en-US" dirty="0" smtClean="0"/>
              <a:t>TLSO usage may not be considered due to abdominal girth and increased limited mobility.</a:t>
            </a:r>
          </a:p>
          <a:p>
            <a:endParaRPr lang="en-US" dirty="0"/>
          </a:p>
        </p:txBody>
      </p:sp>
      <p:sp>
        <p:nvSpPr>
          <p:cNvPr id="4" name="Slide Number Placeholder 3"/>
          <p:cNvSpPr>
            <a:spLocks noGrp="1"/>
          </p:cNvSpPr>
          <p:nvPr>
            <p:ph type="sldNum" sz="quarter" idx="10"/>
          </p:nvPr>
        </p:nvSpPr>
        <p:spPr/>
        <p:txBody>
          <a:bodyPr/>
          <a:lstStyle/>
          <a:p>
            <a:pPr>
              <a:defRPr/>
            </a:pPr>
            <a:fld id="{1E57D32A-73A3-4D22-A2F8-52CEE00EBC2F}"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r>
              <a:rPr lang="en-US" smtClean="0"/>
              <a:t>STN E-Library 2012</a:t>
            </a:r>
            <a:endParaRPr lang="en-US" dirty="0"/>
          </a:p>
        </p:txBody>
      </p:sp>
      <p:sp>
        <p:nvSpPr>
          <p:cNvPr id="6" name="Header Placeholder 5"/>
          <p:cNvSpPr>
            <a:spLocks noGrp="1"/>
          </p:cNvSpPr>
          <p:nvPr>
            <p:ph type="hdr" sz="quarter" idx="12"/>
          </p:nvPr>
        </p:nvSpPr>
        <p:spPr/>
        <p:txBody>
          <a:bodyPr/>
          <a:lstStyle/>
          <a:p>
            <a:pPr>
              <a:defRPr/>
            </a:pPr>
            <a:r>
              <a:rPr lang="en-US" smtClean="0"/>
              <a:t>18_Obese Trauma Patient</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patient’s health condition prior to the injury must be considered.  Lack of primary care could be related to the patient’s inability to physically seek medical attention.  As a result the patient may not be aware of co-morbidities.  </a:t>
            </a:r>
          </a:p>
          <a:p>
            <a:endParaRPr lang="en-US" dirty="0" smtClean="0"/>
          </a:p>
          <a:p>
            <a:r>
              <a:rPr lang="en-US" dirty="0" smtClean="0"/>
              <a:t>Non-compliance may be a factor in cases of known health problems.</a:t>
            </a:r>
          </a:p>
          <a:p>
            <a:endParaRPr lang="en-US" dirty="0" smtClean="0"/>
          </a:p>
          <a:p>
            <a:r>
              <a:rPr lang="en-US" dirty="0" smtClean="0"/>
              <a:t>Mortality from traumatic injuries is higher in the obese patient as compared to the non-obese trauma patient.  The rate is as high as 8%.  Causes for death include :</a:t>
            </a:r>
          </a:p>
          <a:p>
            <a:pPr>
              <a:buFontTx/>
              <a:buChar char="•"/>
            </a:pPr>
            <a:r>
              <a:rPr lang="en-US" dirty="0" smtClean="0"/>
              <a:t>Multisystem organ failure</a:t>
            </a:r>
          </a:p>
          <a:p>
            <a:pPr>
              <a:buFontTx/>
              <a:buChar char="•"/>
            </a:pPr>
            <a:r>
              <a:rPr lang="en-US" dirty="0" smtClean="0"/>
              <a:t>Traumatic brain injury</a:t>
            </a:r>
          </a:p>
          <a:p>
            <a:pPr>
              <a:buFontTx/>
              <a:buChar char="•"/>
            </a:pPr>
            <a:r>
              <a:rPr lang="en-US" dirty="0" smtClean="0"/>
              <a:t>Cardiac failure</a:t>
            </a:r>
          </a:p>
          <a:p>
            <a:pPr>
              <a:buFontTx/>
              <a:buChar char="•"/>
            </a:pPr>
            <a:r>
              <a:rPr lang="en-US" dirty="0" smtClean="0"/>
              <a:t>Respiratory arrest</a:t>
            </a:r>
          </a:p>
          <a:p>
            <a:pPr>
              <a:buFontTx/>
              <a:buChar char="•"/>
            </a:pPr>
            <a:r>
              <a:rPr lang="en-US" dirty="0" smtClean="0"/>
              <a:t>Pulmonary embolism</a:t>
            </a:r>
          </a:p>
        </p:txBody>
      </p:sp>
      <p:sp>
        <p:nvSpPr>
          <p:cNvPr id="4" name="Slide Number Placeholder 3"/>
          <p:cNvSpPr>
            <a:spLocks noGrp="1"/>
          </p:cNvSpPr>
          <p:nvPr>
            <p:ph type="sldNum" sz="quarter" idx="5"/>
          </p:nvPr>
        </p:nvSpPr>
        <p:spPr/>
        <p:txBody>
          <a:bodyPr/>
          <a:lstStyle/>
          <a:p>
            <a:pPr>
              <a:defRPr/>
            </a:pPr>
            <a:fld id="{B4F6A4DD-2438-4740-9563-D8AD7008FB29}" type="slidenum">
              <a:rPr lang="en-US" smtClean="0"/>
              <a:pPr>
                <a:defRPr/>
              </a:pPr>
              <a:t>39</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we are indeed the most obese nation in the world.</a:t>
            </a:r>
            <a:r>
              <a:rPr lang="en-US" dirty="0">
                <a:solidFill>
                  <a:schemeClr val="bg1"/>
                </a:solidFill>
              </a:rPr>
              <a:t> </a:t>
            </a:r>
          </a:p>
          <a:p>
            <a:endParaRPr lang="en-US" dirty="0">
              <a:solidFill>
                <a:schemeClr val="bg1"/>
              </a:solidFill>
            </a:endParaRPr>
          </a:p>
          <a:p>
            <a:r>
              <a:rPr lang="en-US" dirty="0">
                <a:solidFill>
                  <a:schemeClr val="bg1"/>
                </a:solidFill>
              </a:rPr>
              <a:t>articles.nydailynews.com/2012-06-18/news/32303200_1_obese-adults-global-population-researchers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E57D32A-73A3-4D22-A2F8-52CEE00EBC2F}"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STN E-Library 2012</a:t>
            </a:r>
            <a:endParaRPr lang="en-US" dirty="0"/>
          </a:p>
        </p:txBody>
      </p:sp>
      <p:sp>
        <p:nvSpPr>
          <p:cNvPr id="6" name="Header Placeholder 5"/>
          <p:cNvSpPr>
            <a:spLocks noGrp="1"/>
          </p:cNvSpPr>
          <p:nvPr>
            <p:ph type="hdr" sz="quarter" idx="12"/>
          </p:nvPr>
        </p:nvSpPr>
        <p:spPr/>
        <p:txBody>
          <a:bodyPr/>
          <a:lstStyle/>
          <a:p>
            <a:pPr>
              <a:defRPr/>
            </a:pPr>
            <a:r>
              <a:rPr lang="en-US" smtClean="0"/>
              <a:t>18_Obese Trauma Patient</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smtClean="0"/>
              <a:t>An understanding of the impact obesity has on pharmacological principles is essential for the healthcare provider.  Drug effect MAY be altered due to:</a:t>
            </a:r>
          </a:p>
          <a:p>
            <a:pPr marL="177837" indent="-177837">
              <a:buFont typeface="Arial" pitchFamily="34" charset="0"/>
              <a:buChar char="•"/>
              <a:defRPr/>
            </a:pPr>
            <a:r>
              <a:rPr lang="en-US" dirty="0" smtClean="0"/>
              <a:t>Change in volume of distribution</a:t>
            </a:r>
          </a:p>
          <a:p>
            <a:pPr marL="177837" indent="-177837">
              <a:buFont typeface="Arial" pitchFamily="34" charset="0"/>
              <a:buChar char="•"/>
              <a:defRPr/>
            </a:pPr>
            <a:r>
              <a:rPr lang="en-US" dirty="0" smtClean="0"/>
              <a:t>Renal clearance</a:t>
            </a:r>
          </a:p>
          <a:p>
            <a:pPr marL="177837" indent="-177837">
              <a:buFont typeface="Arial" pitchFamily="34" charset="0"/>
              <a:buChar char="•"/>
              <a:defRPr/>
            </a:pPr>
            <a:r>
              <a:rPr lang="en-US" dirty="0" smtClean="0"/>
              <a:t>Hepatic metabolism</a:t>
            </a:r>
          </a:p>
          <a:p>
            <a:pPr marL="177837" indent="-177837">
              <a:buFont typeface="Arial" pitchFamily="34" charset="0"/>
              <a:buChar char="•"/>
              <a:defRPr/>
            </a:pPr>
            <a:r>
              <a:rPr lang="en-US" dirty="0" smtClean="0"/>
              <a:t>Protein binding</a:t>
            </a:r>
          </a:p>
          <a:p>
            <a:pPr marL="177837" indent="-177837">
              <a:buFont typeface="Arial" pitchFamily="34" charset="0"/>
              <a:buChar char="•"/>
              <a:defRPr/>
            </a:pPr>
            <a:r>
              <a:rPr lang="en-US" dirty="0" smtClean="0"/>
              <a:t>Underlying disease</a:t>
            </a:r>
          </a:p>
          <a:p>
            <a:pPr>
              <a:defRPr/>
            </a:pPr>
            <a:r>
              <a:rPr lang="en-US" dirty="0" smtClean="0"/>
              <a:t>Dosage may need to weight-based:</a:t>
            </a:r>
          </a:p>
          <a:p>
            <a:pPr marL="177837" indent="-177837">
              <a:buFont typeface="Arial" pitchFamily="34" charset="0"/>
              <a:buChar char="•"/>
              <a:defRPr/>
            </a:pPr>
            <a:r>
              <a:rPr lang="en-US" dirty="0" smtClean="0"/>
              <a:t>Dose weight (DW) = Ideal body weight (IBW) + 0.3 (total body weight – IBW)</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21806B43-B67B-4DA2-82B9-6E77262101C8}" type="slidenum">
              <a:rPr lang="en-US" smtClean="0"/>
              <a:pPr>
                <a:defRPr/>
              </a:pPr>
              <a:t>40</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Early nutrition consults are vital to facilitating wound healing.  </a:t>
            </a:r>
          </a:p>
          <a:p>
            <a:pPr>
              <a:defRPr/>
            </a:pPr>
            <a:r>
              <a:rPr lang="en-US" dirty="0" smtClean="0"/>
              <a:t>Primary care providers may be consulted to assist with identification and managing underlying co-morbidities.</a:t>
            </a:r>
          </a:p>
          <a:p>
            <a:pPr>
              <a:defRPr/>
            </a:pPr>
            <a:r>
              <a:rPr lang="en-US" dirty="0" smtClean="0"/>
              <a:t>Discharge planning needs to begin upon arrival.  Equipment and resources the obese patient will need at discharge may take time to identify and secure.  </a:t>
            </a:r>
          </a:p>
          <a:p>
            <a:pPr>
              <a:defRPr/>
            </a:pPr>
            <a:r>
              <a:rPr lang="en-US" dirty="0" smtClean="0"/>
              <a:t>Sleep apnea testing may be needed to ensure adequate ventilatory support once the patient leaves the hospital.</a:t>
            </a:r>
          </a:p>
          <a:p>
            <a:endParaRPr lang="en-US" dirty="0"/>
          </a:p>
        </p:txBody>
      </p:sp>
      <p:sp>
        <p:nvSpPr>
          <p:cNvPr id="4" name="Slide Number Placeholder 3"/>
          <p:cNvSpPr>
            <a:spLocks noGrp="1"/>
          </p:cNvSpPr>
          <p:nvPr>
            <p:ph type="sldNum" sz="quarter" idx="10"/>
          </p:nvPr>
        </p:nvSpPr>
        <p:spPr/>
        <p:txBody>
          <a:bodyPr/>
          <a:lstStyle/>
          <a:p>
            <a:pPr>
              <a:defRPr/>
            </a:pPr>
            <a:fld id="{1E57D32A-73A3-4D22-A2F8-52CEE00EBC2F}" type="slidenum">
              <a:rPr lang="en-US" smtClean="0"/>
              <a:pPr>
                <a:defRPr/>
              </a:pPr>
              <a:t>41</a:t>
            </a:fld>
            <a:endParaRPr lang="en-US" dirty="0"/>
          </a:p>
        </p:txBody>
      </p:sp>
      <p:sp>
        <p:nvSpPr>
          <p:cNvPr id="5" name="Footer Placeholder 4"/>
          <p:cNvSpPr>
            <a:spLocks noGrp="1"/>
          </p:cNvSpPr>
          <p:nvPr>
            <p:ph type="ftr" sz="quarter" idx="11"/>
          </p:nvPr>
        </p:nvSpPr>
        <p:spPr/>
        <p:txBody>
          <a:bodyPr/>
          <a:lstStyle/>
          <a:p>
            <a:pPr>
              <a:defRPr/>
            </a:pPr>
            <a:r>
              <a:rPr lang="en-US" smtClean="0"/>
              <a:t>STN E-Library 2012</a:t>
            </a:r>
            <a:endParaRPr lang="en-US" dirty="0"/>
          </a:p>
        </p:txBody>
      </p:sp>
      <p:sp>
        <p:nvSpPr>
          <p:cNvPr id="6" name="Header Placeholder 5"/>
          <p:cNvSpPr>
            <a:spLocks noGrp="1"/>
          </p:cNvSpPr>
          <p:nvPr>
            <p:ph type="hdr" sz="quarter" idx="12"/>
          </p:nvPr>
        </p:nvSpPr>
        <p:spPr/>
        <p:txBody>
          <a:bodyPr/>
          <a:lstStyle/>
          <a:p>
            <a:pPr>
              <a:defRPr/>
            </a:pPr>
            <a:r>
              <a:rPr lang="en-US" smtClean="0"/>
              <a:t>18_Obese Trauma Patient</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xfrm>
            <a:off x="732513" y="4561552"/>
            <a:ext cx="5850176" cy="4658647"/>
          </a:xfrm>
          <a:noFill/>
        </p:spPr>
        <p:txBody>
          <a:bodyPr wrap="square" numCol="1" anchor="t" anchorCtr="0" compatLnSpc="1">
            <a:prstTxWarp prst="textNoShape">
              <a:avLst/>
            </a:prstTxWarp>
            <a:noAutofit/>
          </a:bodyPr>
          <a:lstStyle/>
          <a:p>
            <a:pPr defTabSz="947044" eaLnBrk="1" hangingPunct="1">
              <a:defRPr/>
            </a:pPr>
            <a:r>
              <a:rPr lang="en-US" kern="1200" dirty="0" smtClean="0">
                <a:solidFill>
                  <a:schemeClr val="tx1"/>
                </a:solidFill>
                <a:latin typeface="Arial" pitchFamily="34" charset="0"/>
                <a:cs typeface="Arial" pitchFamily="34" charset="0"/>
              </a:rPr>
              <a:t>Overall, obese suffer more complications (including TBI) vs. non-obese in severe blunt trauma. </a:t>
            </a:r>
            <a:r>
              <a:rPr lang="en-US" b="1" kern="1200" dirty="0" smtClean="0">
                <a:solidFill>
                  <a:schemeClr val="tx1"/>
                </a:solidFill>
                <a:latin typeface="Arial" pitchFamily="34" charset="0"/>
                <a:cs typeface="Arial" pitchFamily="34" charset="0"/>
              </a:rPr>
              <a:t>What are some potential pathophysiological causes of increased complications in the obese secondary to TBI? Ask what these</a:t>
            </a:r>
            <a:r>
              <a:rPr lang="en-US" b="1" kern="1200" baseline="0" dirty="0" smtClean="0">
                <a:solidFill>
                  <a:schemeClr val="tx1"/>
                </a:solidFill>
                <a:latin typeface="Arial" pitchFamily="34" charset="0"/>
                <a:cs typeface="Arial" pitchFamily="34" charset="0"/>
              </a:rPr>
              <a:t> complications may be; DVT? PE? Pneumonia? Decubiti? Wound infection?</a:t>
            </a:r>
            <a:endParaRPr lang="en-US" dirty="0" smtClean="0">
              <a:latin typeface="Arial" pitchFamily="34" charset="0"/>
              <a:cs typeface="Arial" pitchFamily="34" charset="0"/>
            </a:endParaRPr>
          </a:p>
          <a:p>
            <a:pPr lvl="0" eaLnBrk="1" hangingPunct="1"/>
            <a:endParaRPr lang="en-US" dirty="0" smtClean="0">
              <a:latin typeface="Arial" pitchFamily="34" charset="0"/>
              <a:cs typeface="Arial" pitchFamily="34" charset="0"/>
            </a:endParaRPr>
          </a:p>
          <a:p>
            <a:pPr lvl="0" eaLnBrk="1" hangingPunct="1"/>
            <a:r>
              <a:rPr lang="en-US" dirty="0" smtClean="0">
                <a:latin typeface="Arial" pitchFamily="34" charset="0"/>
                <a:cs typeface="Arial" pitchFamily="34" charset="0"/>
              </a:rPr>
              <a:t>Obese TBI Patient:</a:t>
            </a:r>
          </a:p>
          <a:p>
            <a:pPr lvl="1" eaLnBrk="1" hangingPunct="1">
              <a:buFont typeface="Arial" pitchFamily="34" charset="0"/>
              <a:buChar char="•"/>
            </a:pPr>
            <a:r>
              <a:rPr lang="en-US" dirty="0" smtClean="0">
                <a:latin typeface="Arial" pitchFamily="34" charset="0"/>
                <a:cs typeface="Arial" pitchFamily="34" charset="0"/>
              </a:rPr>
              <a:t>Tend to be older  &gt;45 y/o</a:t>
            </a:r>
          </a:p>
          <a:p>
            <a:pPr lvl="1" eaLnBrk="1" hangingPunct="1">
              <a:buFont typeface="Arial" pitchFamily="34" charset="0"/>
              <a:buChar char="•"/>
            </a:pPr>
            <a:r>
              <a:rPr lang="en-US" dirty="0" smtClean="0">
                <a:latin typeface="Arial" pitchFamily="34" charset="0"/>
                <a:cs typeface="Arial" pitchFamily="34" charset="0"/>
              </a:rPr>
              <a:t>Tend</a:t>
            </a:r>
            <a:r>
              <a:rPr lang="en-US" baseline="0" dirty="0" smtClean="0">
                <a:latin typeface="Arial" pitchFamily="34" charset="0"/>
                <a:cs typeface="Arial" pitchFamily="34" charset="0"/>
              </a:rPr>
              <a:t> to have l</a:t>
            </a:r>
            <a:r>
              <a:rPr lang="en-US" dirty="0" smtClean="0">
                <a:latin typeface="Arial" pitchFamily="34" charset="0"/>
                <a:cs typeface="Arial" pitchFamily="34" charset="0"/>
              </a:rPr>
              <a:t>ower admission blood pressure 125 +/- 38</a:t>
            </a:r>
          </a:p>
          <a:p>
            <a:pPr lvl="1" eaLnBrk="1" hangingPunct="1">
              <a:buFont typeface="Arial" pitchFamily="34" charset="0"/>
              <a:buChar char="•"/>
            </a:pPr>
            <a:r>
              <a:rPr lang="en-US" dirty="0" smtClean="0">
                <a:latin typeface="Arial" pitchFamily="34" charset="0"/>
                <a:cs typeface="Arial" pitchFamily="34" charset="0"/>
              </a:rPr>
              <a:t>Head</a:t>
            </a:r>
            <a:r>
              <a:rPr lang="en-US" baseline="0" dirty="0" smtClean="0">
                <a:latin typeface="Arial" pitchFamily="34" charset="0"/>
                <a:cs typeface="Arial" pitchFamily="34" charset="0"/>
              </a:rPr>
              <a:t> injuries tend to occur less frequently in this demographic.</a:t>
            </a:r>
          </a:p>
          <a:p>
            <a:pPr lvl="1" eaLnBrk="1" hangingPunct="1">
              <a:buFont typeface="Arial" pitchFamily="34" charset="0"/>
              <a:buChar char="•"/>
            </a:pPr>
            <a:r>
              <a:rPr lang="en-US" kern="1200" dirty="0" smtClean="0">
                <a:solidFill>
                  <a:schemeClr val="tx1"/>
                </a:solidFill>
                <a:latin typeface="Arial" pitchFamily="34" charset="0"/>
                <a:cs typeface="Arial" pitchFamily="34" charset="0"/>
              </a:rPr>
              <a:t>Some research suggest the obese have higher propensity for head injuries vs. chest injuries in severe high-speed crashes secondary to the 'Cushion Effect'.</a:t>
            </a:r>
            <a:endParaRPr lang="en-US" dirty="0" smtClean="0">
              <a:latin typeface="Arial" pitchFamily="34" charset="0"/>
              <a:cs typeface="Arial" pitchFamily="34" charset="0"/>
            </a:endParaRPr>
          </a:p>
          <a:p>
            <a:pPr lvl="0" eaLnBrk="1" hangingPunct="1"/>
            <a:endParaRPr lang="en-US" dirty="0" smtClean="0">
              <a:latin typeface="Arial" pitchFamily="34" charset="0"/>
              <a:cs typeface="Arial" pitchFamily="34" charset="0"/>
            </a:endParaRPr>
          </a:p>
          <a:p>
            <a:pPr lvl="0" eaLnBrk="1" hangingPunct="1"/>
            <a:r>
              <a:rPr lang="en-US" dirty="0" smtClean="0">
                <a:latin typeface="Arial" pitchFamily="34" charset="0"/>
                <a:cs typeface="Arial" pitchFamily="34" charset="0"/>
              </a:rPr>
              <a:t>Higher mortality vs.. lean patients   </a:t>
            </a:r>
            <a:r>
              <a:rPr lang="en-US" b="1" dirty="0" smtClean="0">
                <a:latin typeface="Arial" pitchFamily="34" charset="0"/>
                <a:cs typeface="Arial" pitchFamily="34" charset="0"/>
              </a:rPr>
              <a:t>Ask why this may be so? Does it relate</a:t>
            </a:r>
            <a:r>
              <a:rPr lang="en-US" b="1" baseline="0" dirty="0" smtClean="0">
                <a:latin typeface="Arial" pitchFamily="34" charset="0"/>
                <a:cs typeface="Arial" pitchFamily="34" charset="0"/>
              </a:rPr>
              <a:t> to the complications?</a:t>
            </a:r>
            <a:endParaRPr lang="en-US" dirty="0" smtClean="0">
              <a:latin typeface="Arial" pitchFamily="34" charset="0"/>
              <a:cs typeface="Arial" pitchFamily="34" charset="0"/>
            </a:endParaRPr>
          </a:p>
          <a:p>
            <a:pPr lvl="0" eaLnBrk="1" hangingPunct="1"/>
            <a:r>
              <a:rPr lang="en-US" dirty="0" smtClean="0">
                <a:latin typeface="Arial" pitchFamily="34" charset="0"/>
                <a:cs typeface="Arial" pitchFamily="34" charset="0"/>
              </a:rPr>
              <a:t>Higher mortality associated with adverse effects not with obesity</a:t>
            </a:r>
          </a:p>
          <a:p>
            <a:pPr lvl="0" eaLnBrk="1" hangingPunct="1"/>
            <a:r>
              <a:rPr lang="en-US" dirty="0" smtClean="0">
                <a:latin typeface="Arial" pitchFamily="34" charset="0"/>
                <a:cs typeface="Arial" pitchFamily="34" charset="0"/>
              </a:rPr>
              <a:t>No difference in need for craniotomy</a:t>
            </a:r>
          </a:p>
          <a:p>
            <a:pPr lvl="0" eaLnBrk="1" hangingPunct="1">
              <a:buFont typeface="Arial" pitchFamily="34" charset="0"/>
              <a:buChar char="•"/>
            </a:pPr>
            <a:endParaRPr lang="en-US" dirty="0" smtClean="0">
              <a:latin typeface="Arial" pitchFamily="34" charset="0"/>
              <a:cs typeface="Arial" pitchFamily="34" charset="0"/>
            </a:endParaRPr>
          </a:p>
          <a:p>
            <a:pPr marL="473522" lvl="1" defTabSz="947044" eaLnBrk="1" hangingPunct="1">
              <a:buFont typeface="Arial" pitchFamily="34" charset="0"/>
              <a:buChar char="•"/>
              <a:defRPr/>
            </a:pPr>
            <a:endParaRPr lang="en-US" dirty="0" smtClean="0">
              <a:latin typeface="Arial" pitchFamily="34" charset="0"/>
              <a:cs typeface="Arial" pitchFamily="34" charset="0"/>
            </a:endParaRPr>
          </a:p>
          <a:p>
            <a:pPr marL="473522" lvl="1" defTabSz="947044" eaLnBrk="1" hangingPunct="1">
              <a:buFont typeface="Arial" pitchFamily="34" charset="0"/>
              <a:buChar char="•"/>
              <a:defRPr/>
            </a:pPr>
            <a:endParaRPr lang="en-US" dirty="0" smtClean="0">
              <a:latin typeface="Arial" pitchFamily="34" charset="0"/>
              <a:cs typeface="Arial" pitchFamily="34" charset="0"/>
            </a:endParaRPr>
          </a:p>
          <a:p>
            <a:pPr marL="473522" lvl="1" defTabSz="947044" eaLnBrk="1" hangingPunct="1">
              <a:buFont typeface="Arial" pitchFamily="34" charset="0"/>
              <a:buChar char="•"/>
              <a:defRPr/>
            </a:pPr>
            <a:endParaRPr lang="en-US" kern="1200" dirty="0" smtClean="0">
              <a:solidFill>
                <a:schemeClr val="tx1"/>
              </a:solidFill>
              <a:latin typeface="Arial" pitchFamily="34" charset="0"/>
              <a:cs typeface="Arial" pitchFamily="34" charset="0"/>
            </a:endParaRPr>
          </a:p>
          <a:p>
            <a:pPr marL="473522" lvl="1" defTabSz="947044" eaLnBrk="1" hangingPunct="1">
              <a:defRPr/>
            </a:pPr>
            <a:r>
              <a:rPr lang="en-US" kern="1200" dirty="0" smtClean="0">
                <a:solidFill>
                  <a:schemeClr val="tx1"/>
                </a:solidFill>
                <a:latin typeface="Arial" pitchFamily="34" charset="0"/>
                <a:cs typeface="Arial" pitchFamily="34" charset="0"/>
              </a:rPr>
              <a:t> </a:t>
            </a:r>
          </a:p>
          <a:p>
            <a:pPr lvl="1" eaLnBrk="1" hangingPunct="1">
              <a:buFont typeface="Arial" pitchFamily="34" charset="0"/>
              <a:buChar char="•"/>
            </a:pPr>
            <a:endParaRPr lang="en-US" dirty="0" smtClean="0">
              <a:latin typeface="Arial" pitchFamily="34" charset="0"/>
              <a:cs typeface="Arial" pitchFamily="34" charset="0"/>
            </a:endParaRPr>
          </a:p>
          <a:p>
            <a:pPr lvl="1" eaLnBrk="1" hangingPunct="1">
              <a:buFont typeface="Arial" pitchFamily="34" charset="0"/>
              <a:buChar char="•"/>
            </a:pPr>
            <a:endParaRPr lang="en-US" dirty="0" smtClean="0">
              <a:latin typeface="Arial" pitchFamily="34" charset="0"/>
              <a:cs typeface="Arial" pitchFamily="34" charset="0"/>
            </a:endParaRPr>
          </a:p>
          <a:p>
            <a:pPr lvl="1" eaLnBrk="1" hangingPunct="1">
              <a:buFont typeface="Arial" pitchFamily="34" charset="0"/>
              <a:buChar char="•"/>
            </a:pPr>
            <a:endParaRPr lang="en-US" dirty="0" smtClean="0">
              <a:latin typeface="Arial" pitchFamily="34" charset="0"/>
              <a:cs typeface="Arial" pitchFamily="34" charset="0"/>
            </a:endParaRPr>
          </a:p>
          <a:p>
            <a:pPr lvl="0" eaLnBrk="1" hangingPunct="1"/>
            <a:endParaRPr lang="en-US" dirty="0" smtClean="0">
              <a:latin typeface="Arial" pitchFamily="34" charset="0"/>
              <a:cs typeface="Arial" pitchFamily="34" charset="0"/>
            </a:endParaRPr>
          </a:p>
          <a:p>
            <a:pPr lvl="2" eaLnBrk="1" hangingPunct="1"/>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DA004A5E-C264-4EB5-B0C0-6119E3CDF133}" type="slidenum">
              <a:rPr lang="en-US" smtClean="0"/>
              <a:pPr>
                <a:defRPr/>
              </a:pPr>
              <a:t>42</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06872" lvl="1" eaLnBrk="1" hangingPunct="1">
              <a:buFont typeface="Arial" pitchFamily="34" charset="0"/>
              <a:buChar char="•"/>
            </a:pPr>
            <a:r>
              <a:rPr lang="en-US" sz="1400" dirty="0">
                <a:latin typeface="Arial" charset="0"/>
                <a:cs typeface="Arial" charset="0"/>
              </a:rPr>
              <a:t>Higher incidence of chest injuries </a:t>
            </a:r>
          </a:p>
          <a:p>
            <a:pPr marL="106872" lvl="1" eaLnBrk="1" hangingPunct="1"/>
            <a:r>
              <a:rPr lang="en-US" sz="1400" dirty="0">
                <a:latin typeface="Arial" charset="0"/>
                <a:cs typeface="Arial" charset="0"/>
              </a:rPr>
              <a:t>	33% higher incidence of thoracic trauma [frontal impacts]</a:t>
            </a:r>
          </a:p>
          <a:p>
            <a:pPr marL="106872" lvl="1" eaLnBrk="1" hangingPunct="1"/>
            <a:r>
              <a:rPr lang="en-US" sz="1400" dirty="0">
                <a:latin typeface="Arial" charset="0"/>
                <a:cs typeface="Arial" charset="0"/>
              </a:rPr>
              <a:t>	Higher incidence in male and older obese patients w/ thoracic injuries</a:t>
            </a:r>
          </a:p>
          <a:p>
            <a:pPr marL="106872" lvl="1" defTabSz="947044" eaLnBrk="1" hangingPunct="1">
              <a:defRPr/>
            </a:pPr>
            <a:r>
              <a:rPr lang="en-US" sz="1400" dirty="0">
                <a:latin typeface="Arial" charset="0"/>
                <a:cs typeface="Arial" charset="0"/>
              </a:rPr>
              <a:t>	Thoracic injury higher for unbelted obese vs.. belted</a:t>
            </a:r>
          </a:p>
          <a:p>
            <a:pPr marL="106872" lvl="1" eaLnBrk="1" hangingPunct="1">
              <a:buFont typeface="Arial" pitchFamily="34" charset="0"/>
              <a:buChar char="•"/>
            </a:pPr>
            <a:endParaRPr lang="en-US" sz="1400" dirty="0">
              <a:latin typeface="Arial" charset="0"/>
              <a:cs typeface="Arial" charset="0"/>
            </a:endParaRPr>
          </a:p>
          <a:p>
            <a:pPr marL="106872" lvl="1" defTabSz="947044" eaLnBrk="1" hangingPunct="1">
              <a:buFont typeface="Arial" pitchFamily="34" charset="0"/>
              <a:buChar char="•"/>
              <a:defRPr/>
            </a:pPr>
            <a:r>
              <a:rPr lang="en-US" sz="1400" dirty="0">
                <a:latin typeface="Arial" charset="0"/>
                <a:cs typeface="Arial" charset="0"/>
              </a:rPr>
              <a:t>Incidence of thoracotomy similar to lean counterparts</a:t>
            </a:r>
          </a:p>
          <a:p>
            <a:pPr marL="106872" lvl="1" eaLnBrk="1" hangingPunct="1"/>
            <a:endParaRPr lang="en-US" sz="1400" dirty="0">
              <a:latin typeface="Arial" charset="0"/>
              <a:cs typeface="Arial" charset="0"/>
            </a:endParaRPr>
          </a:p>
          <a:p>
            <a:pPr marL="106872" lvl="1" eaLnBrk="1" hangingPunct="1">
              <a:buFont typeface="Arial" pitchFamily="34" charset="0"/>
              <a:buChar char="•"/>
            </a:pPr>
            <a:r>
              <a:rPr lang="en-US" sz="1400" dirty="0">
                <a:latin typeface="Arial" charset="0"/>
                <a:cs typeface="Arial" charset="0"/>
              </a:rPr>
              <a:t>Obesity-related injuries: [not found in lean]</a:t>
            </a:r>
          </a:p>
          <a:p>
            <a:pPr marL="106872" lvl="2" eaLnBrk="1" hangingPunct="1"/>
            <a:r>
              <a:rPr lang="en-US" sz="1400" dirty="0">
                <a:latin typeface="Arial" charset="0"/>
                <a:cs typeface="Arial" charset="0"/>
              </a:rPr>
              <a:t>Major laceration thoracic aorta</a:t>
            </a:r>
          </a:p>
          <a:p>
            <a:pPr marL="106872" lvl="2" eaLnBrk="1" hangingPunct="1"/>
            <a:r>
              <a:rPr lang="en-US" sz="1400" dirty="0">
                <a:latin typeface="Arial" charset="0"/>
                <a:cs typeface="Arial" charset="0"/>
              </a:rPr>
              <a:t>Multiple cardiac lacerations</a:t>
            </a:r>
          </a:p>
          <a:p>
            <a:pPr marL="106872" lvl="2" eaLnBrk="1" hangingPunct="1"/>
            <a:r>
              <a:rPr lang="en-US" sz="1400" dirty="0">
                <a:latin typeface="Arial" charset="0"/>
                <a:cs typeface="Arial" charset="0"/>
              </a:rPr>
              <a:t>Bilateral flail </a:t>
            </a:r>
            <a:r>
              <a:rPr lang="en-US" sz="1400" dirty="0" smtClean="0">
                <a:latin typeface="Arial" charset="0"/>
                <a:cs typeface="Arial" charset="0"/>
              </a:rPr>
              <a:t>chest</a:t>
            </a:r>
            <a:endParaRPr lang="en-US" dirty="0" smtClean="0"/>
          </a:p>
        </p:txBody>
      </p:sp>
      <p:sp>
        <p:nvSpPr>
          <p:cNvPr id="4" name="Slide Number Placeholder 3"/>
          <p:cNvSpPr>
            <a:spLocks noGrp="1"/>
          </p:cNvSpPr>
          <p:nvPr>
            <p:ph type="sldNum" sz="quarter" idx="5"/>
          </p:nvPr>
        </p:nvSpPr>
        <p:spPr/>
        <p:txBody>
          <a:bodyPr/>
          <a:lstStyle/>
          <a:p>
            <a:pPr>
              <a:defRPr/>
            </a:pPr>
            <a:fld id="{E8629A8C-C795-43FE-BCF7-D2D72E9FAC95}" type="slidenum">
              <a:rPr lang="en-US" smtClean="0"/>
              <a:pPr>
                <a:defRPr/>
              </a:pPr>
              <a:t>43</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xfrm>
            <a:off x="732513" y="4561553"/>
            <a:ext cx="5850176" cy="3539869"/>
          </a:xfrm>
          <a:noFill/>
        </p:spPr>
        <p:txBody>
          <a:bodyPr wrap="square" numCol="1" anchor="t" anchorCtr="0" compatLnSpc="1">
            <a:prstTxWarp prst="textNoShape">
              <a:avLst/>
            </a:prstTxWarp>
            <a:normAutofit fontScale="77500" lnSpcReduction="20000"/>
          </a:bodyPr>
          <a:lstStyle/>
          <a:p>
            <a:pPr marL="6577" lvl="1" eaLnBrk="1" hangingPunct="1"/>
            <a:r>
              <a:rPr lang="en-US" sz="1600" dirty="0">
                <a:latin typeface="Arial" charset="0"/>
                <a:cs typeface="Arial" charset="0"/>
              </a:rPr>
              <a:t>Ultrasonography – limited visualization due to SQ abdominal fat</a:t>
            </a:r>
          </a:p>
          <a:p>
            <a:pPr marL="6577" lvl="2" eaLnBrk="1" hangingPunct="1"/>
            <a:r>
              <a:rPr lang="en-US" sz="1600" dirty="0">
                <a:latin typeface="Arial" charset="0"/>
                <a:cs typeface="Arial" charset="0"/>
              </a:rPr>
              <a:t>Excessive subcutaneous gas in abdominal fat limits views</a:t>
            </a:r>
          </a:p>
          <a:p>
            <a:pPr marL="6577" lvl="1" eaLnBrk="1" hangingPunct="1"/>
            <a:endParaRPr lang="en-US" sz="1600" b="1" dirty="0">
              <a:latin typeface="Arial" charset="0"/>
              <a:cs typeface="Arial" charset="0"/>
            </a:endParaRPr>
          </a:p>
          <a:p>
            <a:pPr marL="6577" lvl="1" eaLnBrk="1" hangingPunct="1"/>
            <a:r>
              <a:rPr lang="en-US" sz="1600" b="1" dirty="0">
                <a:latin typeface="Arial" charset="0"/>
                <a:cs typeface="Arial" charset="0"/>
              </a:rPr>
              <a:t>The image is of diagnostic laparoscopy</a:t>
            </a:r>
          </a:p>
          <a:p>
            <a:pPr marL="6577" lvl="2" eaLnBrk="1" hangingPunct="1"/>
            <a:endParaRPr lang="en-US" sz="1600" dirty="0">
              <a:latin typeface="Arial" charset="0"/>
              <a:cs typeface="Arial" charset="0"/>
            </a:endParaRPr>
          </a:p>
          <a:p>
            <a:pPr marL="6577" lvl="1" eaLnBrk="1" hangingPunct="1"/>
            <a:r>
              <a:rPr lang="en-US" sz="1600" dirty="0">
                <a:latin typeface="Arial" charset="0"/>
                <a:cs typeface="Arial" charset="0"/>
              </a:rPr>
              <a:t>Damage Control Laparotomy (DCL) – extended time to definitive closure vs.. lean counterparts</a:t>
            </a:r>
          </a:p>
          <a:p>
            <a:pPr marL="6577" lvl="1" eaLnBrk="1" hangingPunct="1"/>
            <a:endParaRPr lang="en-US" sz="1600" dirty="0">
              <a:latin typeface="Arial" charset="0"/>
              <a:cs typeface="Arial" charset="0"/>
            </a:endParaRPr>
          </a:p>
          <a:p>
            <a:pPr marL="6577" lvl="1" eaLnBrk="1" hangingPunct="1"/>
            <a:r>
              <a:rPr lang="en-US" sz="1600" dirty="0">
                <a:latin typeface="Arial" charset="0"/>
                <a:cs typeface="Arial" charset="0"/>
              </a:rPr>
              <a:t>Laparoscopic Abdominal Repair – limited due to visualization and access secondary to increased abdominal fat </a:t>
            </a:r>
          </a:p>
          <a:p>
            <a:pPr marL="6577" lvl="2" eaLnBrk="1" hangingPunct="1"/>
            <a:r>
              <a:rPr lang="en-US" sz="1600" dirty="0">
                <a:latin typeface="Arial" charset="0"/>
                <a:cs typeface="Arial" charset="0"/>
              </a:rPr>
              <a:t>More likely repair open laparotomy</a:t>
            </a:r>
          </a:p>
          <a:p>
            <a:pPr marL="6577" lvl="2" eaLnBrk="1" hangingPunct="1"/>
            <a:endParaRPr lang="en-US" sz="1600" dirty="0">
              <a:latin typeface="Arial" charset="0"/>
              <a:cs typeface="Arial" charset="0"/>
            </a:endParaRPr>
          </a:p>
          <a:p>
            <a:pPr marL="6577" lvl="1" eaLnBrk="1" hangingPunct="1"/>
            <a:r>
              <a:rPr lang="en-US" sz="1600" dirty="0">
                <a:latin typeface="Arial" charset="0"/>
                <a:cs typeface="Arial" charset="0"/>
              </a:rPr>
              <a:t>“Cushion Effect” – there is evidence that excess abdominal fat decreases maximal Abbreviated Injury Score (mAIS) in blunt trauma</a:t>
            </a:r>
          </a:p>
          <a:p>
            <a:pPr marL="6577" lvl="1" eaLnBrk="1" hangingPunct="1"/>
            <a:endParaRPr lang="en-US" sz="1600" dirty="0">
              <a:latin typeface="Arial" charset="0"/>
              <a:cs typeface="Arial" charset="0"/>
            </a:endParaRPr>
          </a:p>
          <a:p>
            <a:pPr marL="6577" lvl="1" eaLnBrk="1" hangingPunct="1"/>
            <a:r>
              <a:rPr lang="en-US" sz="1600" dirty="0">
                <a:latin typeface="Arial" charset="0"/>
                <a:cs typeface="Arial" charset="0"/>
              </a:rPr>
              <a:t>More likely to require DPL due inability to obtain abdominal CT scanning with body weight &gt; 450lbs</a:t>
            </a:r>
          </a:p>
          <a:p>
            <a:endParaRPr lang="en-US" dirty="0" smtClean="0"/>
          </a:p>
        </p:txBody>
      </p:sp>
      <p:sp>
        <p:nvSpPr>
          <p:cNvPr id="4" name="Slide Number Placeholder 3"/>
          <p:cNvSpPr>
            <a:spLocks noGrp="1"/>
          </p:cNvSpPr>
          <p:nvPr>
            <p:ph type="sldNum" sz="quarter" idx="5"/>
          </p:nvPr>
        </p:nvSpPr>
        <p:spPr/>
        <p:txBody>
          <a:bodyPr/>
          <a:lstStyle/>
          <a:p>
            <a:pPr>
              <a:defRPr/>
            </a:pPr>
            <a:fld id="{E2E72E9B-A712-49B2-9011-343EA3153AD0}" type="slidenum">
              <a:rPr lang="en-US" smtClean="0"/>
              <a:pPr>
                <a:defRPr/>
              </a:pPr>
              <a:t>44</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r>
              <a:rPr lang="en-US" dirty="0" smtClean="0">
                <a:latin typeface="Arial" charset="0"/>
                <a:cs typeface="Arial" charset="0"/>
              </a:rPr>
              <a:t>MVC –related obese have greater % lower extremity injuries</a:t>
            </a:r>
          </a:p>
          <a:p>
            <a:pPr lvl="1" eaLnBrk="1" hangingPunct="1"/>
            <a:r>
              <a:rPr lang="en-US" dirty="0" smtClean="0">
                <a:latin typeface="Arial" charset="0"/>
                <a:cs typeface="Arial" charset="0"/>
              </a:rPr>
              <a:t>Slightly higher incidence of pelvic fracture</a:t>
            </a:r>
          </a:p>
          <a:p>
            <a:pPr lvl="1" eaLnBrk="1" hangingPunct="1"/>
            <a:r>
              <a:rPr lang="en-US" dirty="0" smtClean="0">
                <a:latin typeface="Arial" charset="0"/>
                <a:cs typeface="Arial" charset="0"/>
              </a:rPr>
              <a:t>Lower incidence cervical, thoracic and lumbar fractures</a:t>
            </a:r>
          </a:p>
          <a:p>
            <a:pPr lvl="1" eaLnBrk="1" hangingPunct="1"/>
            <a:r>
              <a:rPr lang="en-US" dirty="0" smtClean="0">
                <a:latin typeface="Arial" charset="0"/>
                <a:cs typeface="Arial" charset="0"/>
              </a:rPr>
              <a:t>Slightly higher incidence of upper extremity fractures</a:t>
            </a:r>
          </a:p>
          <a:p>
            <a:pPr lvl="1" eaLnBrk="1" hangingPunct="1"/>
            <a:r>
              <a:rPr lang="en-US" dirty="0" smtClean="0">
                <a:latin typeface="Arial" charset="0"/>
                <a:cs typeface="Arial" charset="0"/>
              </a:rPr>
              <a:t>Overall overwhelming incidence of lower extremity fractures</a:t>
            </a:r>
          </a:p>
          <a:p>
            <a:pPr lvl="1" eaLnBrk="1" hangingPunct="1"/>
            <a:r>
              <a:rPr lang="en-US" b="1" dirty="0" smtClean="0">
                <a:latin typeface="Arial" charset="0"/>
                <a:cs typeface="Arial" charset="0"/>
              </a:rPr>
              <a:t>Image is post op total hip patient.</a:t>
            </a:r>
          </a:p>
          <a:p>
            <a:endParaRPr lang="en-US" dirty="0" smtClean="0"/>
          </a:p>
        </p:txBody>
      </p:sp>
      <p:sp>
        <p:nvSpPr>
          <p:cNvPr id="4" name="Slide Number Placeholder 3"/>
          <p:cNvSpPr>
            <a:spLocks noGrp="1"/>
          </p:cNvSpPr>
          <p:nvPr>
            <p:ph type="sldNum" sz="quarter" idx="5"/>
          </p:nvPr>
        </p:nvSpPr>
        <p:spPr/>
        <p:txBody>
          <a:bodyPr/>
          <a:lstStyle/>
          <a:p>
            <a:pPr>
              <a:defRPr/>
            </a:pPr>
            <a:fld id="{07EFA01E-5FF5-41C3-9D4A-3A6CF6126E7E}" type="slidenum">
              <a:rPr lang="en-US" smtClean="0"/>
              <a:pPr>
                <a:defRPr/>
              </a:pPr>
              <a:t>45</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Obese less likely to be ejected secondary to body habitus and inability to be ejected through windows.</a:t>
            </a:r>
          </a:p>
          <a:p>
            <a:endParaRPr lang="en-US" dirty="0"/>
          </a:p>
          <a:p>
            <a:r>
              <a:rPr lang="en-US" dirty="0"/>
              <a:t>Many pelvic repair operations are delayed in the obese secondary to limitations of OR due to size  of the patient and lack of OR beds and equipment to accommodate obese patients.</a:t>
            </a:r>
            <a:endParaRPr lang="en-US" b="1" dirty="0"/>
          </a:p>
          <a:p>
            <a:pPr defTabSz="947044">
              <a:defRPr/>
            </a:pPr>
            <a:endParaRPr lang="en-US" b="1" dirty="0"/>
          </a:p>
          <a:p>
            <a:pPr defTabSz="947044">
              <a:defRPr/>
            </a:pPr>
            <a:r>
              <a:rPr lang="en-US" b="1" dirty="0"/>
              <a:t>What are some reasons the obese may require return OR trips for pelvic repair?</a:t>
            </a:r>
          </a:p>
          <a:p>
            <a:endParaRPr lang="en-US" dirty="0">
              <a:latin typeface="+mn-lt"/>
              <a:cs typeface="+mn-cs"/>
            </a:endParaRPr>
          </a:p>
          <a:p>
            <a:endParaRPr lang="en-US" dirty="0">
              <a:latin typeface="+mn-lt"/>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ECF50EE0-B7E2-4DD4-9199-B7373E9C8460}" type="slidenum">
              <a:rPr lang="en-US" smtClean="0"/>
              <a:pPr>
                <a:defRPr/>
              </a:pPr>
              <a:t>46</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0" eaLnBrk="1" hangingPunct="1"/>
            <a:r>
              <a:rPr lang="en-US" dirty="0" smtClean="0">
                <a:solidFill>
                  <a:schemeClr val="tx1"/>
                </a:solidFill>
                <a:latin typeface="Arial" charset="0"/>
                <a:cs typeface="Arial" charset="0"/>
              </a:rPr>
              <a:t>Thought to be result of “Cushion Effect” </a:t>
            </a:r>
          </a:p>
          <a:p>
            <a:pPr lvl="1" eaLnBrk="1" hangingPunct="1">
              <a:buFont typeface="Arial" pitchFamily="34" charset="0"/>
              <a:buChar char="•"/>
            </a:pPr>
            <a:r>
              <a:rPr lang="en-US" dirty="0" smtClean="0">
                <a:solidFill>
                  <a:schemeClr val="tx1"/>
                </a:solidFill>
                <a:latin typeface="Arial" charset="0"/>
                <a:cs typeface="Arial" charset="0"/>
              </a:rPr>
              <a:t>Increased abdominal fat may act as a cushion</a:t>
            </a:r>
          </a:p>
          <a:p>
            <a:pPr lvl="1" eaLnBrk="1" hangingPunct="1">
              <a:buFont typeface="Arial" pitchFamily="34" charset="0"/>
              <a:buChar char="•"/>
            </a:pPr>
            <a:r>
              <a:rPr lang="en-US" dirty="0" smtClean="0">
                <a:solidFill>
                  <a:schemeClr val="tx1"/>
                </a:solidFill>
                <a:latin typeface="Arial" charset="0"/>
                <a:cs typeface="Arial" charset="0"/>
              </a:rPr>
              <a:t>Less likely to be ejected vs.. lean counterparts in MVC</a:t>
            </a:r>
          </a:p>
          <a:p>
            <a:pPr lvl="1" eaLnBrk="1" hangingPunct="1">
              <a:buFont typeface="Arial" pitchFamily="34" charset="0"/>
              <a:buChar char="•"/>
            </a:pPr>
            <a:r>
              <a:rPr lang="en-US" dirty="0" smtClean="0">
                <a:solidFill>
                  <a:schemeClr val="tx1"/>
                </a:solidFill>
                <a:latin typeface="Arial" charset="0"/>
                <a:cs typeface="Arial" charset="0"/>
              </a:rPr>
              <a:t>Therefore, lower propensity for column injuries</a:t>
            </a:r>
          </a:p>
          <a:p>
            <a:endParaRPr lang="en-US" dirty="0" smtClean="0"/>
          </a:p>
        </p:txBody>
      </p:sp>
      <p:sp>
        <p:nvSpPr>
          <p:cNvPr id="4" name="Slide Number Placeholder 3"/>
          <p:cNvSpPr>
            <a:spLocks noGrp="1"/>
          </p:cNvSpPr>
          <p:nvPr>
            <p:ph type="sldNum" sz="quarter" idx="5"/>
          </p:nvPr>
        </p:nvSpPr>
        <p:spPr/>
        <p:txBody>
          <a:bodyPr/>
          <a:lstStyle/>
          <a:p>
            <a:pPr>
              <a:defRPr/>
            </a:pPr>
            <a:fld id="{76AB011C-9B42-45FC-8C1B-9CBF978005F5}" type="slidenum">
              <a:rPr lang="en-US" smtClean="0"/>
              <a:pPr>
                <a:defRPr/>
              </a:pPr>
              <a:t>47</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6FC10DF-7036-44CA-8575-7F24026187ED}" type="slidenum">
              <a:rPr lang="en-US" smtClean="0"/>
              <a:pPr>
                <a:defRPr/>
              </a:pPr>
              <a:t>48</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055685B-52AC-4D65-BBD9-6EF40DB405AB}" type="slidenum">
              <a:rPr lang="en-US" smtClean="0"/>
              <a:pPr>
                <a:defRPr/>
              </a:pPr>
              <a:t>49</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691174" y="4720373"/>
            <a:ext cx="5850176" cy="4566464"/>
          </a:xfrm>
          <a:extLst/>
        </p:spPr>
        <p:txBody>
          <a:bodyPr wrap="square" numCol="1" anchor="t" anchorCtr="0" compatLnSpc="1">
            <a:prstTxWarp prst="textNoShape">
              <a:avLst/>
            </a:prstTxWarp>
            <a:noAutofit/>
          </a:bodyPr>
          <a:lstStyle/>
          <a:p>
            <a:pPr eaLnBrk="1" hangingPunct="1">
              <a:defRPr/>
            </a:pPr>
            <a:r>
              <a:rPr lang="en-US" dirty="0"/>
              <a:t>Obesity is defined as a body mass index of &gt;30%</a:t>
            </a:r>
          </a:p>
          <a:p>
            <a:pPr eaLnBrk="1" hangingPunct="1">
              <a:defRPr/>
            </a:pPr>
            <a:endParaRPr lang="en-US" dirty="0"/>
          </a:p>
          <a:p>
            <a:pPr eaLnBrk="1" hangingPunct="1">
              <a:defRPr/>
            </a:pPr>
            <a:r>
              <a:rPr lang="en-US" dirty="0"/>
              <a:t>In 2010, according  to the Centers for Disease Control (CDC), 33.8% of the US adult population is obese …a 45% increase since 1988 (22.9%).</a:t>
            </a:r>
          </a:p>
          <a:p>
            <a:pPr eaLnBrk="1" hangingPunct="1">
              <a:defRPr/>
            </a:pPr>
            <a:r>
              <a:rPr lang="en-US" dirty="0"/>
              <a:t>17% of children and adolescents are obese (1-19 years of age).</a:t>
            </a:r>
          </a:p>
          <a:p>
            <a:pPr eaLnBrk="1" hangingPunct="1">
              <a:defRPr/>
            </a:pPr>
            <a:endParaRPr lang="en-US" dirty="0"/>
          </a:p>
          <a:p>
            <a:pPr eaLnBrk="1" hangingPunct="1">
              <a:defRPr/>
            </a:pPr>
            <a:r>
              <a:rPr lang="en-US" dirty="0"/>
              <a:t>Comorbidities in the obese population include:</a:t>
            </a:r>
          </a:p>
          <a:p>
            <a:pPr eaLnBrk="1" hangingPunct="1">
              <a:buFontTx/>
              <a:buChar char="•"/>
              <a:defRPr/>
            </a:pPr>
            <a:r>
              <a:rPr lang="en-US" dirty="0"/>
              <a:t>Hypertension</a:t>
            </a:r>
          </a:p>
          <a:p>
            <a:pPr eaLnBrk="1" hangingPunct="1">
              <a:buFontTx/>
              <a:buChar char="•"/>
              <a:defRPr/>
            </a:pPr>
            <a:r>
              <a:rPr lang="en-US" dirty="0"/>
              <a:t>Diabetes</a:t>
            </a:r>
          </a:p>
          <a:p>
            <a:pPr eaLnBrk="1" hangingPunct="1">
              <a:buFontTx/>
              <a:buChar char="•"/>
              <a:defRPr/>
            </a:pPr>
            <a:r>
              <a:rPr lang="en-US" dirty="0"/>
              <a:t>History of stroke</a:t>
            </a:r>
          </a:p>
          <a:p>
            <a:pPr eaLnBrk="1" hangingPunct="1">
              <a:buFontTx/>
              <a:buChar char="•"/>
              <a:defRPr/>
            </a:pPr>
            <a:r>
              <a:rPr lang="en-US" dirty="0"/>
              <a:t>Increase risk of </a:t>
            </a:r>
            <a:r>
              <a:rPr lang="en-US" dirty="0"/>
              <a:t>cancer</a:t>
            </a:r>
          </a:p>
          <a:p>
            <a:pPr eaLnBrk="1" hangingPunct="1">
              <a:buFontTx/>
              <a:buChar char="•"/>
              <a:defRPr/>
            </a:pPr>
            <a:r>
              <a:rPr lang="en-US" dirty="0"/>
              <a:t>Respiratory problems</a:t>
            </a:r>
            <a:endParaRPr lang="en-US" dirty="0"/>
          </a:p>
          <a:p>
            <a:pPr eaLnBrk="1" hangingPunct="1">
              <a:defRPr/>
            </a:pPr>
            <a:endParaRPr lang="en-US" sz="1000" dirty="0"/>
          </a:p>
          <a:p>
            <a:pPr eaLnBrk="1" hangingPunct="1">
              <a:defRPr/>
            </a:pPr>
            <a:endParaRPr lang="en-US" sz="1000" dirty="0"/>
          </a:p>
          <a:p>
            <a:pPr eaLnBrk="1" hangingPunct="1">
              <a:defRPr/>
            </a:pPr>
            <a:endParaRPr lang="en-US" sz="1000" dirty="0"/>
          </a:p>
          <a:p>
            <a:pPr eaLnBrk="1" hangingPunct="1">
              <a:defRPr/>
            </a:pPr>
            <a:endParaRPr lang="en-US" sz="1000" dirty="0"/>
          </a:p>
          <a:p>
            <a:pPr eaLnBrk="1" hangingPunct="1">
              <a:defRPr/>
            </a:pPr>
            <a:endParaRPr lang="en-US" sz="1000" dirty="0"/>
          </a:p>
          <a:p>
            <a:pPr eaLnBrk="1" hangingPunct="1">
              <a:defRPr/>
            </a:pPr>
            <a:endParaRPr lang="en-US" sz="1000" dirty="0"/>
          </a:p>
          <a:p>
            <a:pPr eaLnBrk="1" hangingPunct="1">
              <a:defRPr/>
            </a:pPr>
            <a:endParaRPr lang="en-US" sz="1000" dirty="0"/>
          </a:p>
          <a:p>
            <a:pPr eaLnBrk="1" hangingPunct="1">
              <a:defRPr/>
            </a:pPr>
            <a:endParaRPr lang="en-US" sz="1000" dirty="0"/>
          </a:p>
        </p:txBody>
      </p:sp>
      <p:sp>
        <p:nvSpPr>
          <p:cNvPr id="4" name="Slide Number Placeholder 3"/>
          <p:cNvSpPr>
            <a:spLocks noGrp="1"/>
          </p:cNvSpPr>
          <p:nvPr>
            <p:ph type="sldNum" sz="quarter" idx="5"/>
          </p:nvPr>
        </p:nvSpPr>
        <p:spPr/>
        <p:txBody>
          <a:bodyPr/>
          <a:lstStyle/>
          <a:p>
            <a:pPr>
              <a:defRPr/>
            </a:pPr>
            <a:fld id="{5AB23F8C-8CDC-45BE-8C4A-AADB563A84D9}" type="slidenum">
              <a:rPr lang="en-US" smtClean="0"/>
              <a:pPr>
                <a:defRPr/>
              </a:pPr>
              <a:t>5</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2192BB-FAA7-4397-805C-4A843196090F}" type="slidenum">
              <a:rPr lang="en-US" smtClean="0"/>
              <a:pPr>
                <a:defRPr/>
              </a:pPr>
              <a:t>50</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lvl="0" eaLnBrk="1" hangingPunct="1">
              <a:buFont typeface="Arial" pitchFamily="34" charset="0"/>
              <a:buChar char="•"/>
            </a:pPr>
            <a:r>
              <a:rPr lang="en-US" dirty="0" smtClean="0">
                <a:solidFill>
                  <a:schemeClr val="tx1"/>
                </a:solidFill>
                <a:latin typeface="Arial" charset="0"/>
                <a:cs typeface="Arial" charset="0"/>
              </a:rPr>
              <a:t>Obese more likely to suffer a high-risk anatomic area (72% vs.. 60%)</a:t>
            </a:r>
          </a:p>
          <a:p>
            <a:pPr lvl="0" eaLnBrk="1" hangingPunct="1">
              <a:buFont typeface="Arial" pitchFamily="34" charset="0"/>
              <a:buChar char="•"/>
            </a:pPr>
            <a:r>
              <a:rPr lang="en-US" dirty="0" smtClean="0">
                <a:solidFill>
                  <a:schemeClr val="tx1"/>
                </a:solidFill>
                <a:latin typeface="Arial" charset="0"/>
                <a:cs typeface="Arial" charset="0"/>
              </a:rPr>
              <a:t>LOS for burned obese patient significantly higher (9.3d vs.. 7.1) </a:t>
            </a:r>
          </a:p>
          <a:p>
            <a:pPr lvl="0" eaLnBrk="1" hangingPunct="1">
              <a:buFont typeface="Arial" pitchFamily="34" charset="0"/>
              <a:buChar char="•"/>
            </a:pPr>
            <a:r>
              <a:rPr lang="en-US" dirty="0" smtClean="0">
                <a:solidFill>
                  <a:schemeClr val="tx1"/>
                </a:solidFill>
                <a:latin typeface="Arial" charset="0"/>
                <a:cs typeface="Arial" charset="0"/>
              </a:rPr>
              <a:t>Burn complications in Obese: </a:t>
            </a:r>
          </a:p>
          <a:p>
            <a:pPr lvl="1" eaLnBrk="1" hangingPunct="1">
              <a:buFont typeface="Arial" pitchFamily="34" charset="0"/>
              <a:buChar char="•"/>
            </a:pPr>
            <a:r>
              <a:rPr lang="en-US" dirty="0" smtClean="0">
                <a:solidFill>
                  <a:schemeClr val="tx1"/>
                </a:solidFill>
                <a:latin typeface="Arial" charset="0"/>
                <a:cs typeface="Arial" charset="0"/>
              </a:rPr>
              <a:t>More frequent OR debridement</a:t>
            </a:r>
          </a:p>
          <a:p>
            <a:pPr lvl="1" eaLnBrk="1" hangingPunct="1">
              <a:buFont typeface="Arial" pitchFamily="34" charset="0"/>
              <a:buChar char="•"/>
            </a:pPr>
            <a:r>
              <a:rPr lang="en-US" dirty="0" smtClean="0">
                <a:solidFill>
                  <a:schemeClr val="tx1"/>
                </a:solidFill>
                <a:latin typeface="Arial" charset="0"/>
                <a:cs typeface="Arial" charset="0"/>
              </a:rPr>
              <a:t>Higher rates of infection</a:t>
            </a:r>
          </a:p>
          <a:p>
            <a:pPr lvl="1" eaLnBrk="1" hangingPunct="1">
              <a:buFont typeface="Arial" pitchFamily="34" charset="0"/>
              <a:buChar char="•"/>
            </a:pPr>
            <a:r>
              <a:rPr lang="en-US" dirty="0" smtClean="0">
                <a:solidFill>
                  <a:schemeClr val="tx1"/>
                </a:solidFill>
                <a:latin typeface="Arial" charset="0"/>
                <a:cs typeface="Arial" charset="0"/>
              </a:rPr>
              <a:t>Slower healing rates of affected areas</a:t>
            </a:r>
          </a:p>
          <a:p>
            <a:pPr lvl="1" eaLnBrk="1" hangingPunct="1">
              <a:buFont typeface="Arial" pitchFamily="34" charset="0"/>
              <a:buChar char="•"/>
            </a:pPr>
            <a:r>
              <a:rPr lang="en-US" dirty="0" smtClean="0">
                <a:solidFill>
                  <a:schemeClr val="tx1"/>
                </a:solidFill>
                <a:latin typeface="Arial" charset="0"/>
                <a:cs typeface="Arial" charset="0"/>
              </a:rPr>
              <a:t>Greater permanent functional impairment </a:t>
            </a:r>
          </a:p>
          <a:p>
            <a:endParaRPr lang="en-US" dirty="0" smtClean="0"/>
          </a:p>
        </p:txBody>
      </p:sp>
      <p:sp>
        <p:nvSpPr>
          <p:cNvPr id="4" name="Slide Number Placeholder 3"/>
          <p:cNvSpPr>
            <a:spLocks noGrp="1"/>
          </p:cNvSpPr>
          <p:nvPr>
            <p:ph type="sldNum" sz="quarter" idx="5"/>
          </p:nvPr>
        </p:nvSpPr>
        <p:spPr/>
        <p:txBody>
          <a:bodyPr/>
          <a:lstStyle/>
          <a:p>
            <a:pPr>
              <a:defRPr/>
            </a:pPr>
            <a:fld id="{BA7D3C14-0DC3-48E0-918D-51F54F6D416C}" type="slidenum">
              <a:rPr lang="en-US" smtClean="0"/>
              <a:pPr>
                <a:defRPr/>
              </a:pPr>
              <a:t>51</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E57D32A-73A3-4D22-A2F8-52CEE00EBC2F}"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smtClean="0"/>
              <a:t>STN E-Library 2012</a:t>
            </a:r>
            <a:endParaRPr lang="en-US" dirty="0"/>
          </a:p>
        </p:txBody>
      </p:sp>
      <p:sp>
        <p:nvSpPr>
          <p:cNvPr id="6" name="Header Placeholder 5"/>
          <p:cNvSpPr>
            <a:spLocks noGrp="1"/>
          </p:cNvSpPr>
          <p:nvPr>
            <p:ph type="hdr" sz="quarter" idx="12"/>
          </p:nvPr>
        </p:nvSpPr>
        <p:spPr/>
        <p:txBody>
          <a:bodyPr/>
          <a:lstStyle/>
          <a:p>
            <a:pPr>
              <a:defRPr/>
            </a:pPr>
            <a:r>
              <a:rPr lang="en-US" smtClean="0"/>
              <a:t>18_Obese Trauma Patient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the NIH definition</a:t>
            </a:r>
          </a:p>
        </p:txBody>
      </p:sp>
      <p:sp>
        <p:nvSpPr>
          <p:cNvPr id="4" name="Slide Number Placeholder 3"/>
          <p:cNvSpPr>
            <a:spLocks noGrp="1"/>
          </p:cNvSpPr>
          <p:nvPr>
            <p:ph type="sldNum" sz="quarter" idx="5"/>
          </p:nvPr>
        </p:nvSpPr>
        <p:spPr/>
        <p:txBody>
          <a:bodyPr/>
          <a:lstStyle/>
          <a:p>
            <a:pPr>
              <a:defRPr/>
            </a:pPr>
            <a:fld id="{FEAC2818-36B7-4208-8178-0674820FC9A2}"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dirty="0"/>
              <a:t>In the hospital setting, cost of care increases due to</a:t>
            </a:r>
          </a:p>
          <a:p>
            <a:pPr marL="179153" indent="-179153" eaLnBrk="1" hangingPunct="1">
              <a:buFont typeface="Arial" pitchFamily="34" charset="0"/>
              <a:buChar char="•"/>
              <a:defRPr/>
            </a:pPr>
            <a:r>
              <a:rPr lang="en-US" dirty="0"/>
              <a:t>Higher infection rates (2 fold)</a:t>
            </a:r>
          </a:p>
          <a:p>
            <a:pPr marL="179153" indent="-179153" eaLnBrk="1" hangingPunct="1">
              <a:buFont typeface="Arial" pitchFamily="34" charset="0"/>
              <a:buChar char="•"/>
              <a:defRPr/>
            </a:pPr>
            <a:r>
              <a:rPr lang="en-US" dirty="0"/>
              <a:t>Increased ventilator days (+8 days)</a:t>
            </a:r>
          </a:p>
          <a:p>
            <a:pPr marL="179153" indent="-179153" eaLnBrk="1" hangingPunct="1">
              <a:buFont typeface="Arial" pitchFamily="34" charset="0"/>
              <a:buChar char="•"/>
              <a:defRPr/>
            </a:pPr>
            <a:r>
              <a:rPr lang="en-US" dirty="0"/>
              <a:t>Increased CVP days</a:t>
            </a:r>
          </a:p>
          <a:p>
            <a:pPr marL="179153" indent="-179153" eaLnBrk="1" hangingPunct="1">
              <a:buFont typeface="Arial" pitchFamily="34" charset="0"/>
              <a:buChar char="•"/>
              <a:defRPr/>
            </a:pPr>
            <a:r>
              <a:rPr lang="en-US" dirty="0"/>
              <a:t>Increased ICU LOS</a:t>
            </a:r>
          </a:p>
          <a:p>
            <a:pPr marL="179153" indent="-179153" eaLnBrk="1" hangingPunct="1">
              <a:buFont typeface="Arial" pitchFamily="34" charset="0"/>
              <a:buChar char="•"/>
              <a:defRPr/>
            </a:pPr>
            <a:r>
              <a:rPr lang="en-US" dirty="0"/>
              <a:t>Increased hospital days</a:t>
            </a:r>
          </a:p>
          <a:p>
            <a:pPr marL="179153" indent="-179153" eaLnBrk="1" hangingPunct="1">
              <a:buFont typeface="Arial" pitchFamily="34" charset="0"/>
              <a:buChar char="•"/>
              <a:defRPr/>
            </a:pPr>
            <a:r>
              <a:rPr lang="en-US" dirty="0"/>
              <a:t>Higher mortality rate (6.2% higher)</a:t>
            </a:r>
          </a:p>
          <a:p>
            <a:pPr eaLnBrk="1" hangingPunct="1">
              <a:defRPr/>
            </a:pPr>
            <a:endParaRPr lang="en-US" dirty="0"/>
          </a:p>
          <a:p>
            <a:pPr eaLnBrk="1" hangingPunct="1">
              <a:defRPr/>
            </a:pPr>
            <a:r>
              <a:rPr lang="en-US" dirty="0"/>
              <a:t>The obese patient is at a higher risk for long term disabilities due to impaired mobility and limited access to healthcare.</a:t>
            </a:r>
            <a:endParaRPr lang="en-US" dirty="0"/>
          </a:p>
        </p:txBody>
      </p:sp>
      <p:sp>
        <p:nvSpPr>
          <p:cNvPr id="4" name="Slide Number Placeholder 3"/>
          <p:cNvSpPr>
            <a:spLocks noGrp="1"/>
          </p:cNvSpPr>
          <p:nvPr>
            <p:ph type="sldNum" sz="quarter" idx="10"/>
          </p:nvPr>
        </p:nvSpPr>
        <p:spPr/>
        <p:txBody>
          <a:bodyPr/>
          <a:lstStyle/>
          <a:p>
            <a:pPr>
              <a:defRPr/>
            </a:pPr>
            <a:fld id="{1E57D32A-73A3-4D22-A2F8-52CEE00EBC2F}"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STN E-Library 2012</a:t>
            </a:r>
            <a:endParaRPr lang="en-US" dirty="0"/>
          </a:p>
        </p:txBody>
      </p:sp>
      <p:sp>
        <p:nvSpPr>
          <p:cNvPr id="6" name="Header Placeholder 5"/>
          <p:cNvSpPr>
            <a:spLocks noGrp="1"/>
          </p:cNvSpPr>
          <p:nvPr>
            <p:ph type="hdr" sz="quarter" idx="12"/>
          </p:nvPr>
        </p:nvSpPr>
        <p:spPr/>
        <p:txBody>
          <a:bodyPr/>
          <a:lstStyle/>
          <a:p>
            <a:pPr>
              <a:defRPr/>
            </a:pPr>
            <a:r>
              <a:rPr lang="en-US" smtClean="0"/>
              <a:t>18_Obese Trauma Patient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Trauma is the 5</a:t>
            </a:r>
            <a:r>
              <a:rPr lang="en-US" baseline="30000" dirty="0" smtClean="0"/>
              <a:t>th</a:t>
            </a:r>
            <a:r>
              <a:rPr lang="en-US" dirty="0" smtClean="0"/>
              <a:t> leading cause of death for all ages.</a:t>
            </a:r>
          </a:p>
          <a:p>
            <a:pPr eaLnBrk="1" hangingPunct="1"/>
            <a:r>
              <a:rPr lang="en-US" dirty="0" smtClean="0"/>
              <a:t>#1 killer for children and young adults (1-44 years of age)</a:t>
            </a:r>
          </a:p>
          <a:p>
            <a:pPr eaLnBrk="1" hangingPunct="1"/>
            <a:endParaRPr lang="en-US" dirty="0" smtClean="0"/>
          </a:p>
          <a:p>
            <a:pPr eaLnBrk="1" hangingPunct="1"/>
            <a:r>
              <a:rPr lang="en-US" dirty="0" smtClean="0"/>
              <a:t>Head, chest, and abdominal trauma are the 3 leading causes of traumatic death.  Mortality rate among the obese population from trauma is 8 times higher than that of the normal weight population.</a:t>
            </a:r>
          </a:p>
          <a:p>
            <a:pPr eaLnBrk="1" hangingPunct="1"/>
            <a:endParaRPr lang="en-US" dirty="0" smtClean="0"/>
          </a:p>
          <a:p>
            <a:pPr eaLnBrk="1" hangingPunct="1"/>
            <a:r>
              <a:rPr lang="en-US" dirty="0" smtClean="0"/>
              <a:t>MVC is the leading mechanism of injury.</a:t>
            </a:r>
          </a:p>
          <a:p>
            <a:pPr eaLnBrk="1" hangingPunct="1"/>
            <a:endParaRPr lang="en-US" dirty="0" smtClean="0"/>
          </a:p>
          <a:p>
            <a:pPr eaLnBrk="1" hangingPunct="1"/>
            <a:r>
              <a:rPr lang="en-US" dirty="0" smtClean="0"/>
              <a:t>Overall, unintentional injuries cost approximately $478.3 billion.  MVC account for $200.3 billion.</a:t>
            </a:r>
          </a:p>
          <a:p>
            <a:pPr eaLnBrk="1" hangingPunct="1"/>
            <a:endParaRPr lang="en-US" dirty="0" smtClean="0"/>
          </a:p>
          <a:p>
            <a:pPr eaLnBrk="1" hangingPunct="1"/>
            <a:r>
              <a:rPr lang="en-US" dirty="0" smtClean="0"/>
              <a:t>These costs include loss of wages losses, medical expenses, insurance costs, property damages, and property damages.</a:t>
            </a:r>
          </a:p>
          <a:p>
            <a:pPr eaLnBrk="1" hangingPunct="1"/>
            <a:endParaRPr lang="en-US" dirty="0" smtClean="0"/>
          </a:p>
          <a:p>
            <a:pPr eaLnBrk="1" hangingPunct="1"/>
            <a:r>
              <a:rPr lang="en-US" b="1" dirty="0" smtClean="0"/>
              <a:t>Image is of obese young man with multiple</a:t>
            </a:r>
            <a:r>
              <a:rPr lang="en-US" b="1" baseline="0" dirty="0" smtClean="0"/>
              <a:t> injuries after a MVC rollover.</a:t>
            </a:r>
            <a:endParaRPr lang="en-US" b="1" dirty="0" smtClean="0"/>
          </a:p>
        </p:txBody>
      </p:sp>
      <p:sp>
        <p:nvSpPr>
          <p:cNvPr id="4" name="Slide Number Placeholder 3"/>
          <p:cNvSpPr>
            <a:spLocks noGrp="1"/>
          </p:cNvSpPr>
          <p:nvPr>
            <p:ph type="sldNum" sz="quarter" idx="5"/>
          </p:nvPr>
        </p:nvSpPr>
        <p:spPr/>
        <p:txBody>
          <a:bodyPr/>
          <a:lstStyle/>
          <a:p>
            <a:pPr>
              <a:defRPr/>
            </a:pPr>
            <a:fld id="{0BEA8F9F-FC69-404C-954D-B71BB09EF936}" type="slidenum">
              <a:rPr lang="en-US" smtClean="0"/>
              <a:pPr>
                <a:defRPr/>
              </a:pPr>
              <a:t>8</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732513" y="4561553"/>
            <a:ext cx="5850176" cy="4595936"/>
          </a:xfrm>
        </p:spPr>
        <p:txBody>
          <a:bodyPr wrap="square" numCol="1" anchor="t" anchorCtr="0" compatLnSpc="1">
            <a:prstTxWarp prst="textNoShape">
              <a:avLst/>
            </a:prstTxWarp>
            <a:normAutofit lnSpcReduction="10000"/>
          </a:bodyPr>
          <a:lstStyle/>
          <a:p>
            <a:pPr eaLnBrk="1" hangingPunct="1">
              <a:defRPr/>
            </a:pPr>
            <a:r>
              <a:rPr lang="en-US" dirty="0" smtClean="0"/>
              <a:t>Quality trauma care and improved outcomes depends on the use of basic assessment skills and procedures.  Obesity challenges:</a:t>
            </a:r>
          </a:p>
          <a:p>
            <a:pPr eaLnBrk="1" hangingPunct="1">
              <a:buFont typeface="Arial" pitchFamily="34" charset="0"/>
              <a:buChar char="•"/>
              <a:defRPr/>
            </a:pPr>
            <a:r>
              <a:rPr lang="en-US" dirty="0" smtClean="0"/>
              <a:t> skill of the providers</a:t>
            </a:r>
          </a:p>
          <a:p>
            <a:pPr eaLnBrk="1" hangingPunct="1">
              <a:buFont typeface="Arial" pitchFamily="34" charset="0"/>
              <a:buChar char="•"/>
              <a:defRPr/>
            </a:pPr>
            <a:r>
              <a:rPr lang="en-US" dirty="0" smtClean="0"/>
              <a:t> transport</a:t>
            </a:r>
          </a:p>
          <a:p>
            <a:pPr eaLnBrk="1" hangingPunct="1">
              <a:buFont typeface="Arial" pitchFamily="34" charset="0"/>
              <a:buChar char="•"/>
              <a:defRPr/>
            </a:pPr>
            <a:r>
              <a:rPr lang="en-US" dirty="0" smtClean="0"/>
              <a:t> processes for ensuring highest quality of care and  safety of the patient</a:t>
            </a:r>
          </a:p>
          <a:p>
            <a:pPr eaLnBrk="1" hangingPunct="1">
              <a:defRPr/>
            </a:pPr>
            <a:endParaRPr lang="en-US" dirty="0" smtClean="0"/>
          </a:p>
          <a:p>
            <a:pPr eaLnBrk="1" hangingPunct="1">
              <a:defRPr/>
            </a:pPr>
            <a:r>
              <a:rPr lang="en-US" dirty="0" smtClean="0"/>
              <a:t>Obesity challenges  skill, equipment, and resources due to:</a:t>
            </a:r>
          </a:p>
          <a:p>
            <a:pPr eaLnBrk="1" hangingPunct="1">
              <a:buFont typeface="Arial" pitchFamily="34" charset="0"/>
              <a:buChar char="•"/>
              <a:defRPr/>
            </a:pPr>
            <a:r>
              <a:rPr lang="en-US" dirty="0" smtClean="0"/>
              <a:t>Size</a:t>
            </a:r>
          </a:p>
          <a:p>
            <a:pPr eaLnBrk="1" hangingPunct="1">
              <a:buFont typeface="Arial" pitchFamily="34" charset="0"/>
              <a:buChar char="•"/>
              <a:defRPr/>
            </a:pPr>
            <a:r>
              <a:rPr lang="en-US" dirty="0" smtClean="0"/>
              <a:t>Missing landmarks</a:t>
            </a:r>
          </a:p>
          <a:p>
            <a:pPr eaLnBrk="1" hangingPunct="1">
              <a:buFont typeface="Arial" pitchFamily="34" charset="0"/>
              <a:buChar char="•"/>
              <a:defRPr/>
            </a:pPr>
            <a:r>
              <a:rPr lang="en-US" dirty="0" smtClean="0"/>
              <a:t>Chronic underlying health conditions</a:t>
            </a:r>
          </a:p>
          <a:p>
            <a:pPr eaLnBrk="1" hangingPunct="1">
              <a:defRPr/>
            </a:pPr>
            <a:endParaRPr lang="en-US" dirty="0" smtClean="0"/>
          </a:p>
          <a:p>
            <a:pPr eaLnBrk="1" hangingPunct="1">
              <a:defRPr/>
            </a:pPr>
            <a:r>
              <a:rPr lang="en-US" dirty="0" smtClean="0"/>
              <a:t>Transport from the scene to the hospital may require larger stretchers and ambulance.</a:t>
            </a:r>
          </a:p>
          <a:p>
            <a:pPr eaLnBrk="1" hangingPunct="1">
              <a:defRPr/>
            </a:pPr>
            <a:r>
              <a:rPr lang="en-US" dirty="0" smtClean="0"/>
              <a:t>Additional personnel may be needed to move the patient or roll the patient.</a:t>
            </a:r>
          </a:p>
          <a:p>
            <a:pPr eaLnBrk="1" hangingPunct="1">
              <a:defRPr/>
            </a:pPr>
            <a:r>
              <a:rPr lang="en-US" dirty="0" smtClean="0"/>
              <a:t>Verifying weight limits for gurneys and beds to ensure patient safety.</a:t>
            </a:r>
          </a:p>
          <a:p>
            <a:pPr eaLnBrk="1" hangingPunct="1">
              <a:defRPr/>
            </a:pPr>
            <a:r>
              <a:rPr lang="en-US" dirty="0" smtClean="0"/>
              <a:t>Basic equipment may not accommodate the obese patient.</a:t>
            </a:r>
          </a:p>
          <a:p>
            <a:pPr eaLnBrk="1" hangingPunct="1">
              <a:defRPr/>
            </a:pPr>
            <a:r>
              <a:rPr lang="en-US" dirty="0" smtClean="0"/>
              <a:t>Use of air transport may not be an option due to weight limits.</a:t>
            </a:r>
          </a:p>
          <a:p>
            <a:pPr eaLnBrk="1" hangingPunct="1">
              <a:defRPr/>
            </a:pPr>
            <a:r>
              <a:rPr lang="en-US" dirty="0" smtClean="0"/>
              <a:t>Considerations must be made in evaluating and understanding patterns of injury.</a:t>
            </a:r>
          </a:p>
          <a:p>
            <a:pPr eaLnBrk="1" hangingPunct="1">
              <a:defRPr/>
            </a:pPr>
            <a:r>
              <a:rPr lang="en-US" dirty="0" smtClean="0"/>
              <a:t>Lack of landmarks can hamper physical assessment.</a:t>
            </a:r>
          </a:p>
          <a:p>
            <a:pPr eaLnBrk="1" hangingPunct="1">
              <a:defRPr/>
            </a:pPr>
            <a:r>
              <a:rPr lang="en-US" dirty="0" smtClean="0"/>
              <a:t>Medication dosing may need to be altered due to the patient’s weight.</a:t>
            </a:r>
          </a:p>
          <a:p>
            <a:pPr eaLnBrk="1" hangingPunct="1">
              <a:defRPr/>
            </a:pPr>
            <a:endParaRPr lang="en-US" dirty="0" smtClean="0"/>
          </a:p>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BCD79949-2603-4791-9CF0-EA24CD2EB51D}" type="slidenum">
              <a:rPr lang="en-US" smtClean="0"/>
              <a:pPr>
                <a:defRPr/>
              </a:pPr>
              <a:t>9</a:t>
            </a:fld>
            <a:endParaRPr lang="en-US" dirty="0"/>
          </a:p>
        </p:txBody>
      </p:sp>
      <p:sp>
        <p:nvSpPr>
          <p:cNvPr id="2" name="Footer Placeholder 1"/>
          <p:cNvSpPr>
            <a:spLocks noGrp="1"/>
          </p:cNvSpPr>
          <p:nvPr>
            <p:ph type="ftr" sz="quarter" idx="10"/>
          </p:nvPr>
        </p:nvSpPr>
        <p:spPr/>
        <p:txBody>
          <a:bodyPr/>
          <a:lstStyle/>
          <a:p>
            <a:pPr>
              <a:defRPr/>
            </a:pPr>
            <a:r>
              <a:rPr lang="en-US" smtClean="0"/>
              <a:t>STN E-Library 2012</a:t>
            </a:r>
            <a:endParaRPr lang="en-US" dirty="0"/>
          </a:p>
        </p:txBody>
      </p:sp>
      <p:sp>
        <p:nvSpPr>
          <p:cNvPr id="3" name="Header Placeholder 2"/>
          <p:cNvSpPr>
            <a:spLocks noGrp="1"/>
          </p:cNvSpPr>
          <p:nvPr>
            <p:ph type="hdr" sz="quarter" idx="11"/>
          </p:nvPr>
        </p:nvSpPr>
        <p:spPr/>
        <p:txBody>
          <a:bodyPr/>
          <a:lstStyle/>
          <a:p>
            <a:pPr>
              <a:defRPr/>
            </a:pPr>
            <a:r>
              <a:rPr lang="en-US" smtClean="0"/>
              <a:t>18_Obese Trauma Patient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667000"/>
            <a:ext cx="9144000" cy="1143000"/>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0" y="3886200"/>
            <a:ext cx="9144000" cy="609600"/>
          </a:xfrm>
        </p:spPr>
        <p:txBody>
          <a:bodyPr/>
          <a:lstStyle>
            <a:lvl1pPr marL="0" indent="0" algn="ctr">
              <a:buFontTx/>
              <a:buNone/>
              <a:defRPr sz="2800" b="1">
                <a:solidFill>
                  <a:schemeClr val="bg1"/>
                </a:solidFill>
                <a:latin typeface="Arial" pitchFamily="34" charset="0"/>
                <a:cs typeface="Arial" pitchFamily="34" charset="0"/>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FFF934F-1029-4BB2-8494-4BC513C01A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093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162A97-FA0B-449C-A26A-C0F1A9CF8E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677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FEF2F7-A17A-4E17-86B9-FA34CED9F5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817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667000"/>
            <a:ext cx="9144000" cy="1143000"/>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0" y="3886200"/>
            <a:ext cx="9144000" cy="609600"/>
          </a:xfrm>
        </p:spPr>
        <p:txBody>
          <a:bodyPr/>
          <a:lstStyle>
            <a:lvl1pPr marL="0" indent="0" algn="ctr">
              <a:buFontTx/>
              <a:buNone/>
              <a:defRPr sz="2800" b="1">
                <a:solidFill>
                  <a:schemeClr val="bg1"/>
                </a:solidFill>
                <a:latin typeface="Arial" pitchFamily="34" charset="0"/>
                <a:cs typeface="Arial" pitchFamily="34" charset="0"/>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FFF934F-1029-4BB2-8494-4BC513C01A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421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32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accent2"/>
                </a:solidFill>
              </a:defRPr>
            </a:lvl2pPr>
            <a:lvl3pPr>
              <a:defRPr>
                <a:solidFill>
                  <a:schemeClr val="accent2">
                    <a:lumMod val="75000"/>
                  </a:schemeClr>
                </a:solidFill>
              </a:defRPr>
            </a:lvl3pPr>
            <a:lvl4pPr>
              <a:defRPr>
                <a:solidFill>
                  <a:schemeClr val="accent2">
                    <a:lumMod val="50000"/>
                  </a:schemeClr>
                </a:solidFill>
              </a:defRPr>
            </a:lvl4pPr>
            <a:lvl5pPr>
              <a:defRPr>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BD0341-D1C8-4CF7-8FEC-D73AC30EE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597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11336-34DF-4DEF-A989-A8E2E7555C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611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DD7DBD-4FF4-4C9A-A2CF-ECED7731D1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4940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FC6637-6409-4DDA-B16A-7DBB9918D0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7309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DADB8E-E678-4720-B24B-AB7946A0BE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020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582348-BB56-4861-834F-781E43B531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233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708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DFBAAC-A5A3-47E1-A61B-8DDEB2FAF3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6365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162A97-FA0B-449C-A26A-C0F1A9CF8E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8926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FEF2F7-A17A-4E17-86B9-FA34CED9F5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472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accent2"/>
                </a:solidFill>
              </a:defRPr>
            </a:lvl2pPr>
            <a:lvl3pPr>
              <a:defRPr>
                <a:solidFill>
                  <a:schemeClr val="accent2">
                    <a:lumMod val="75000"/>
                  </a:schemeClr>
                </a:solidFill>
              </a:defRPr>
            </a:lvl3pPr>
            <a:lvl4pPr>
              <a:defRPr>
                <a:solidFill>
                  <a:schemeClr val="accent2">
                    <a:lumMod val="50000"/>
                  </a:schemeClr>
                </a:solidFill>
              </a:defRPr>
            </a:lvl4pPr>
            <a:lvl5pPr>
              <a:defRPr>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BD0341-D1C8-4CF7-8FEC-D73AC30EE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036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11336-34DF-4DEF-A989-A8E2E7555C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382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DD7DBD-4FF4-4C9A-A2CF-ECED7731D1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641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FC6637-6409-4DDA-B16A-7DBB9918D0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40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DADB8E-E678-4720-B24B-AB7946A0BE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522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582348-BB56-4861-834F-781E43B531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061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DFBAAC-A5A3-47E1-A61B-8DDEB2FAF3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290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762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dirty="0">
              <a:solidFill>
                <a:srgbClr val="000000"/>
              </a:solidFill>
              <a:latin typeface="Times" pitchFamily="-16"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dirty="0">
              <a:solidFill>
                <a:srgbClr val="000000"/>
              </a:solidFill>
              <a:latin typeface="Times" pitchFamily="-16"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DEF70DB8-1739-4111-A620-FA63EE63CCFF}" type="slidenum">
              <a:rPr lang="en-US">
                <a:solidFill>
                  <a:srgbClr val="000000"/>
                </a:solidFill>
                <a:latin typeface="Times" pitchFamily="-16" charset="0"/>
                <a:cs typeface="+mn-cs"/>
              </a:rPr>
              <a:pPr eaLnBrk="0" hangingPunct="0">
                <a:defRPr/>
              </a:pPr>
              <a:t>‹#›</a:t>
            </a:fld>
            <a:endParaRPr lang="en-US" dirty="0">
              <a:solidFill>
                <a:srgbClr val="000000"/>
              </a:solidFill>
              <a:latin typeface="Times" pitchFamily="-16" charset="0"/>
              <a:cs typeface="+mn-cs"/>
            </a:endParaRPr>
          </a:p>
        </p:txBody>
      </p:sp>
    </p:spTree>
    <p:extLst>
      <p:ext uri="{BB962C8B-B14F-4D97-AF65-F5344CB8AC3E}">
        <p14:creationId xmlns:p14="http://schemas.microsoft.com/office/powerpoint/2010/main" val="107819490"/>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rtl="0" eaLnBrk="0" fontAlgn="base" hangingPunct="0">
        <a:spcBef>
          <a:spcPct val="0"/>
        </a:spcBef>
        <a:spcAft>
          <a:spcPct val="0"/>
        </a:spcAft>
        <a:defRPr sz="3600" b="1">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rgbClr val="0088CC"/>
          </a:solidFill>
          <a:latin typeface="Verdana" pitchFamily="-16" charset="0"/>
        </a:defRPr>
      </a:lvl6pPr>
      <a:lvl7pPr marL="914400" algn="ctr" rtl="0" fontAlgn="base">
        <a:spcBef>
          <a:spcPct val="0"/>
        </a:spcBef>
        <a:spcAft>
          <a:spcPct val="0"/>
        </a:spcAft>
        <a:defRPr sz="3600" b="1">
          <a:solidFill>
            <a:srgbClr val="0088CC"/>
          </a:solidFill>
          <a:latin typeface="Verdana" pitchFamily="-16" charset="0"/>
        </a:defRPr>
      </a:lvl7pPr>
      <a:lvl8pPr marL="1371600" algn="ctr" rtl="0" fontAlgn="base">
        <a:spcBef>
          <a:spcPct val="0"/>
        </a:spcBef>
        <a:spcAft>
          <a:spcPct val="0"/>
        </a:spcAft>
        <a:defRPr sz="3600" b="1">
          <a:solidFill>
            <a:srgbClr val="0088CC"/>
          </a:solidFill>
          <a:latin typeface="Verdana" pitchFamily="-16" charset="0"/>
        </a:defRPr>
      </a:lvl8pPr>
      <a:lvl9pPr marL="1828800" algn="ctr" rtl="0" fontAlgn="base">
        <a:spcBef>
          <a:spcPct val="0"/>
        </a:spcBef>
        <a:spcAft>
          <a:spcPct val="0"/>
        </a:spcAft>
        <a:defRPr sz="3600" b="1">
          <a:solidFill>
            <a:srgbClr val="0088CC"/>
          </a:solidFill>
          <a:latin typeface="Verdana" pitchFamily="-16" charset="0"/>
        </a:defRPr>
      </a:lvl9pPr>
    </p:titleStyle>
    <p:bodyStyle>
      <a:lvl1pPr marL="457200" indent="-457200" algn="l" rtl="0" eaLnBrk="0" fontAlgn="base" hangingPunct="0">
        <a:spcBef>
          <a:spcPct val="20000"/>
        </a:spcBef>
        <a:spcAft>
          <a:spcPct val="0"/>
        </a:spcAft>
        <a:buFont typeface="Arial" charset="0"/>
        <a:buChar char="•"/>
        <a:defRPr sz="3200">
          <a:solidFill>
            <a:schemeClr val="tx1"/>
          </a:solidFill>
          <a:latin typeface="Arial" pitchFamily="34" charset="0"/>
          <a:ea typeface="+mn-ea"/>
          <a:cs typeface="Arial" pitchFamily="34" charset="0"/>
        </a:defRPr>
      </a:lvl1pPr>
      <a:lvl2pPr marL="914400" indent="-457200" algn="l" rtl="0" eaLnBrk="0" fontAlgn="base" hangingPunct="0">
        <a:spcBef>
          <a:spcPct val="20000"/>
        </a:spcBef>
        <a:spcAft>
          <a:spcPct val="0"/>
        </a:spcAft>
        <a:buFont typeface="Arial" charset="0"/>
        <a:buChar char="•"/>
        <a:defRPr sz="2800">
          <a:solidFill>
            <a:schemeClr val="accent2"/>
          </a:solidFill>
          <a:latin typeface="Arial" pitchFamily="34" charset="0"/>
          <a:cs typeface="Arial" pitchFamily="34" charset="0"/>
        </a:defRPr>
      </a:lvl2pPr>
      <a:lvl3pPr marL="1257300" indent="-342900" algn="l" rtl="0" eaLnBrk="0" fontAlgn="base" hangingPunct="0">
        <a:spcBef>
          <a:spcPct val="20000"/>
        </a:spcBef>
        <a:spcAft>
          <a:spcPct val="0"/>
        </a:spcAft>
        <a:buFont typeface="Arial" charset="0"/>
        <a:buChar char="•"/>
        <a:defRPr sz="2400">
          <a:solidFill>
            <a:srgbClr val="262673"/>
          </a:solidFill>
          <a:latin typeface="Arial" pitchFamily="34" charset="0"/>
          <a:cs typeface="Arial" pitchFamily="34" charset="0"/>
        </a:defRPr>
      </a:lvl3pPr>
      <a:lvl4pPr marL="1714500" indent="-342900" algn="l" rtl="0" eaLnBrk="0" fontAlgn="base" hangingPunct="0">
        <a:spcBef>
          <a:spcPct val="20000"/>
        </a:spcBef>
        <a:spcAft>
          <a:spcPct val="0"/>
        </a:spcAft>
        <a:buFont typeface="Arial" charset="0"/>
        <a:buChar char="•"/>
        <a:defRPr sz="2000">
          <a:solidFill>
            <a:srgbClr val="19194D"/>
          </a:solidFill>
          <a:latin typeface="Arial" pitchFamily="34" charset="0"/>
          <a:cs typeface="Arial" pitchFamily="34" charset="0"/>
        </a:defRPr>
      </a:lvl4pPr>
      <a:lvl5pPr marL="2171700" indent="-342900" algn="l" rtl="0" eaLnBrk="0" fontAlgn="base" hangingPunct="0">
        <a:spcBef>
          <a:spcPct val="20000"/>
        </a:spcBef>
        <a:spcAft>
          <a:spcPct val="0"/>
        </a:spcAft>
        <a:buFont typeface="Arial" charset="0"/>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lr>
          <a:srgbClr val="0089CD"/>
        </a:buClr>
        <a:buChar char="»"/>
        <a:defRPr sz="2000">
          <a:solidFill>
            <a:schemeClr val="tx1"/>
          </a:solidFill>
          <a:latin typeface="+mn-lt"/>
        </a:defRPr>
      </a:lvl6pPr>
      <a:lvl7pPr marL="2971800" indent="-228600" algn="l" rtl="0" fontAlgn="base">
        <a:spcBef>
          <a:spcPct val="20000"/>
        </a:spcBef>
        <a:spcAft>
          <a:spcPct val="0"/>
        </a:spcAft>
        <a:buClr>
          <a:srgbClr val="0089CD"/>
        </a:buClr>
        <a:buChar char="»"/>
        <a:defRPr sz="2000">
          <a:solidFill>
            <a:schemeClr val="tx1"/>
          </a:solidFill>
          <a:latin typeface="+mn-lt"/>
        </a:defRPr>
      </a:lvl7pPr>
      <a:lvl8pPr marL="3429000" indent="-228600" algn="l" rtl="0" fontAlgn="base">
        <a:spcBef>
          <a:spcPct val="20000"/>
        </a:spcBef>
        <a:spcAft>
          <a:spcPct val="0"/>
        </a:spcAft>
        <a:buClr>
          <a:srgbClr val="0089CD"/>
        </a:buClr>
        <a:buChar char="»"/>
        <a:defRPr sz="2000">
          <a:solidFill>
            <a:schemeClr val="tx1"/>
          </a:solidFill>
          <a:latin typeface="+mn-lt"/>
        </a:defRPr>
      </a:lvl8pPr>
      <a:lvl9pPr marL="3886200" indent="-228600" algn="l" rtl="0" fontAlgn="base">
        <a:spcBef>
          <a:spcPct val="20000"/>
        </a:spcBef>
        <a:spcAft>
          <a:spcPct val="0"/>
        </a:spcAft>
        <a:buClr>
          <a:srgbClr val="0089CD"/>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762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dirty="0">
              <a:solidFill>
                <a:srgbClr val="000000"/>
              </a:solidFill>
              <a:latin typeface="Times" pitchFamily="-16"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dirty="0">
              <a:solidFill>
                <a:srgbClr val="000000"/>
              </a:solidFill>
              <a:latin typeface="Times" pitchFamily="-16"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DEF70DB8-1739-4111-A620-FA63EE63CCFF}" type="slidenum">
              <a:rPr lang="en-US">
                <a:solidFill>
                  <a:srgbClr val="000000"/>
                </a:solidFill>
                <a:latin typeface="Times" pitchFamily="-16" charset="0"/>
                <a:cs typeface="+mn-cs"/>
              </a:rPr>
              <a:pPr eaLnBrk="0" hangingPunct="0">
                <a:defRPr/>
              </a:pPr>
              <a:t>‹#›</a:t>
            </a:fld>
            <a:endParaRPr lang="en-US" dirty="0">
              <a:solidFill>
                <a:srgbClr val="000000"/>
              </a:solidFill>
              <a:latin typeface="Times" pitchFamily="-16" charset="0"/>
              <a:cs typeface="+mn-cs"/>
            </a:endParaRPr>
          </a:p>
        </p:txBody>
      </p:sp>
    </p:spTree>
    <p:extLst>
      <p:ext uri="{BB962C8B-B14F-4D97-AF65-F5344CB8AC3E}">
        <p14:creationId xmlns:p14="http://schemas.microsoft.com/office/powerpoint/2010/main" val="2122294039"/>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rtl="0" eaLnBrk="0" fontAlgn="base" hangingPunct="0">
        <a:spcBef>
          <a:spcPct val="0"/>
        </a:spcBef>
        <a:spcAft>
          <a:spcPct val="0"/>
        </a:spcAft>
        <a:defRPr sz="3600" b="1">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rgbClr val="0088CC"/>
          </a:solidFill>
          <a:latin typeface="Verdana" pitchFamily="-16" charset="0"/>
        </a:defRPr>
      </a:lvl6pPr>
      <a:lvl7pPr marL="914400" algn="ctr" rtl="0" fontAlgn="base">
        <a:spcBef>
          <a:spcPct val="0"/>
        </a:spcBef>
        <a:spcAft>
          <a:spcPct val="0"/>
        </a:spcAft>
        <a:defRPr sz="3600" b="1">
          <a:solidFill>
            <a:srgbClr val="0088CC"/>
          </a:solidFill>
          <a:latin typeface="Verdana" pitchFamily="-16" charset="0"/>
        </a:defRPr>
      </a:lvl7pPr>
      <a:lvl8pPr marL="1371600" algn="ctr" rtl="0" fontAlgn="base">
        <a:spcBef>
          <a:spcPct val="0"/>
        </a:spcBef>
        <a:spcAft>
          <a:spcPct val="0"/>
        </a:spcAft>
        <a:defRPr sz="3600" b="1">
          <a:solidFill>
            <a:srgbClr val="0088CC"/>
          </a:solidFill>
          <a:latin typeface="Verdana" pitchFamily="-16" charset="0"/>
        </a:defRPr>
      </a:lvl8pPr>
      <a:lvl9pPr marL="1828800" algn="ctr" rtl="0" fontAlgn="base">
        <a:spcBef>
          <a:spcPct val="0"/>
        </a:spcBef>
        <a:spcAft>
          <a:spcPct val="0"/>
        </a:spcAft>
        <a:defRPr sz="3600" b="1">
          <a:solidFill>
            <a:srgbClr val="0088CC"/>
          </a:solidFill>
          <a:latin typeface="Verdana" pitchFamily="-16" charset="0"/>
        </a:defRPr>
      </a:lvl9pPr>
    </p:titleStyle>
    <p:bodyStyle>
      <a:lvl1pPr marL="457200" indent="-457200" algn="l" rtl="0" eaLnBrk="0" fontAlgn="base" hangingPunct="0">
        <a:spcBef>
          <a:spcPct val="20000"/>
        </a:spcBef>
        <a:spcAft>
          <a:spcPct val="0"/>
        </a:spcAft>
        <a:buFont typeface="Arial" charset="0"/>
        <a:buChar char="•"/>
        <a:defRPr sz="3200">
          <a:solidFill>
            <a:schemeClr val="tx1"/>
          </a:solidFill>
          <a:latin typeface="Arial" pitchFamily="34" charset="0"/>
          <a:ea typeface="+mn-ea"/>
          <a:cs typeface="Arial" pitchFamily="34" charset="0"/>
        </a:defRPr>
      </a:lvl1pPr>
      <a:lvl2pPr marL="914400" indent="-457200" algn="l" rtl="0" eaLnBrk="0" fontAlgn="base" hangingPunct="0">
        <a:spcBef>
          <a:spcPct val="20000"/>
        </a:spcBef>
        <a:spcAft>
          <a:spcPct val="0"/>
        </a:spcAft>
        <a:buFont typeface="Arial" charset="0"/>
        <a:buChar char="•"/>
        <a:defRPr sz="2800">
          <a:solidFill>
            <a:schemeClr val="accent2"/>
          </a:solidFill>
          <a:latin typeface="Arial" pitchFamily="34" charset="0"/>
          <a:cs typeface="Arial" pitchFamily="34" charset="0"/>
        </a:defRPr>
      </a:lvl2pPr>
      <a:lvl3pPr marL="1257300" indent="-342900" algn="l" rtl="0" eaLnBrk="0" fontAlgn="base" hangingPunct="0">
        <a:spcBef>
          <a:spcPct val="20000"/>
        </a:spcBef>
        <a:spcAft>
          <a:spcPct val="0"/>
        </a:spcAft>
        <a:buFont typeface="Arial" charset="0"/>
        <a:buChar char="•"/>
        <a:defRPr sz="2400">
          <a:solidFill>
            <a:srgbClr val="262673"/>
          </a:solidFill>
          <a:latin typeface="Arial" pitchFamily="34" charset="0"/>
          <a:cs typeface="Arial" pitchFamily="34" charset="0"/>
        </a:defRPr>
      </a:lvl3pPr>
      <a:lvl4pPr marL="1714500" indent="-342900" algn="l" rtl="0" eaLnBrk="0" fontAlgn="base" hangingPunct="0">
        <a:spcBef>
          <a:spcPct val="20000"/>
        </a:spcBef>
        <a:spcAft>
          <a:spcPct val="0"/>
        </a:spcAft>
        <a:buFont typeface="Arial" charset="0"/>
        <a:buChar char="•"/>
        <a:defRPr sz="2000">
          <a:solidFill>
            <a:srgbClr val="19194D"/>
          </a:solidFill>
          <a:latin typeface="Arial" pitchFamily="34" charset="0"/>
          <a:cs typeface="Arial" pitchFamily="34" charset="0"/>
        </a:defRPr>
      </a:lvl4pPr>
      <a:lvl5pPr marL="2171700" indent="-342900" algn="l" rtl="0" eaLnBrk="0" fontAlgn="base" hangingPunct="0">
        <a:spcBef>
          <a:spcPct val="20000"/>
        </a:spcBef>
        <a:spcAft>
          <a:spcPct val="0"/>
        </a:spcAft>
        <a:buFont typeface="Arial" charset="0"/>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lr>
          <a:srgbClr val="0089CD"/>
        </a:buClr>
        <a:buChar char="»"/>
        <a:defRPr sz="2000">
          <a:solidFill>
            <a:schemeClr val="tx1"/>
          </a:solidFill>
          <a:latin typeface="+mn-lt"/>
        </a:defRPr>
      </a:lvl6pPr>
      <a:lvl7pPr marL="2971800" indent="-228600" algn="l" rtl="0" fontAlgn="base">
        <a:spcBef>
          <a:spcPct val="20000"/>
        </a:spcBef>
        <a:spcAft>
          <a:spcPct val="0"/>
        </a:spcAft>
        <a:buClr>
          <a:srgbClr val="0089CD"/>
        </a:buClr>
        <a:buChar char="»"/>
        <a:defRPr sz="2000">
          <a:solidFill>
            <a:schemeClr val="tx1"/>
          </a:solidFill>
          <a:latin typeface="+mn-lt"/>
        </a:defRPr>
      </a:lvl7pPr>
      <a:lvl8pPr marL="3429000" indent="-228600" algn="l" rtl="0" fontAlgn="base">
        <a:spcBef>
          <a:spcPct val="20000"/>
        </a:spcBef>
        <a:spcAft>
          <a:spcPct val="0"/>
        </a:spcAft>
        <a:buClr>
          <a:srgbClr val="0089CD"/>
        </a:buClr>
        <a:buChar char="»"/>
        <a:defRPr sz="2000">
          <a:solidFill>
            <a:schemeClr val="tx1"/>
          </a:solidFill>
          <a:latin typeface="+mn-lt"/>
        </a:defRPr>
      </a:lvl8pPr>
      <a:lvl9pPr marL="3886200" indent="-228600" algn="l" rtl="0" fontAlgn="base">
        <a:spcBef>
          <a:spcPct val="20000"/>
        </a:spcBef>
        <a:spcAft>
          <a:spcPct val="0"/>
        </a:spcAft>
        <a:buClr>
          <a:srgbClr val="0089CD"/>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upload.wikimedia.org/wikipedia/commons/3/36/Glidescope_02.JP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hyperlink" Target="//upload.wikimedia.org/wikipedia/commons/0/09/Mallampati.sv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trauma.org/images/image_library/21274357263TXLAPAROSC05.JPG"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hyperlink" Target="http://www.trauma.org/images/image_library/21213482770P1010020.JP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upload.wikimedia.org/wikipedia/commons/b/bb/Central_Obesity_008.jpg"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93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Principles</a:t>
            </a:r>
            <a:endParaRPr lang="en-US" dirty="0"/>
          </a:p>
        </p:txBody>
      </p:sp>
      <p:sp>
        <p:nvSpPr>
          <p:cNvPr id="20483" name="Content Placeholder 5"/>
          <p:cNvSpPr>
            <a:spLocks noGrp="1"/>
          </p:cNvSpPr>
          <p:nvPr>
            <p:ph idx="1"/>
          </p:nvPr>
        </p:nvSpPr>
        <p:spPr>
          <a:xfrm>
            <a:off x="381000" y="2286000"/>
            <a:ext cx="4038600" cy="2971800"/>
          </a:xfrm>
          <a:ln w="38100">
            <a:solidFill>
              <a:schemeClr val="tx1"/>
            </a:solidFill>
          </a:ln>
        </p:spPr>
        <p:txBody>
          <a:bodyPr/>
          <a:lstStyle/>
          <a:p>
            <a:pPr eaLnBrk="1" hangingPunct="1"/>
            <a:r>
              <a:rPr lang="en-US" sz="2800" dirty="0" smtClean="0">
                <a:latin typeface="Arial" charset="0"/>
                <a:cs typeface="Arial" charset="0"/>
              </a:rPr>
              <a:t>Primary Survey</a:t>
            </a:r>
          </a:p>
          <a:p>
            <a:pPr eaLnBrk="1" hangingPunct="1"/>
            <a:r>
              <a:rPr lang="en-US" sz="2800" dirty="0" smtClean="0">
                <a:latin typeface="Arial" charset="0"/>
                <a:cs typeface="Arial" charset="0"/>
              </a:rPr>
              <a:t>Focused Adjuncts</a:t>
            </a:r>
          </a:p>
          <a:p>
            <a:pPr eaLnBrk="1" hangingPunct="1"/>
            <a:r>
              <a:rPr lang="en-US" sz="2800" dirty="0" smtClean="0">
                <a:latin typeface="Arial" charset="0"/>
                <a:cs typeface="Arial" charset="0"/>
              </a:rPr>
              <a:t>Secondary Survey</a:t>
            </a:r>
          </a:p>
          <a:p>
            <a:pPr eaLnBrk="1" hangingPunct="1"/>
            <a:r>
              <a:rPr lang="en-US" sz="2800" dirty="0" smtClean="0">
                <a:latin typeface="Arial" charset="0"/>
                <a:cs typeface="Arial" charset="0"/>
              </a:rPr>
              <a:t>Tertiary Survey</a:t>
            </a:r>
          </a:p>
          <a:p>
            <a:pPr eaLnBrk="1" hangingPunct="1"/>
            <a:r>
              <a:rPr lang="en-US" sz="2800" dirty="0" smtClean="0">
                <a:latin typeface="Arial" charset="0"/>
                <a:cs typeface="Arial" charset="0"/>
              </a:rPr>
              <a:t>Coordination of care</a:t>
            </a:r>
          </a:p>
        </p:txBody>
      </p:sp>
      <p:pic>
        <p:nvPicPr>
          <p:cNvPr id="6" name="Picture 5" descr="Trauma Bay.JPG"/>
          <p:cNvPicPr>
            <a:picLocks noChangeAspect="1"/>
          </p:cNvPicPr>
          <p:nvPr/>
        </p:nvPicPr>
        <p:blipFill>
          <a:blip r:embed="rId3" cstate="print"/>
          <a:srcRect r="14063"/>
          <a:stretch>
            <a:fillRect/>
          </a:stretch>
        </p:blipFill>
        <p:spPr>
          <a:xfrm>
            <a:off x="4298924" y="1828800"/>
            <a:ext cx="4540276" cy="396240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Airway (C-Spine Protection)</a:t>
            </a:r>
            <a:endParaRPr lang="en-US" dirty="0"/>
          </a:p>
        </p:txBody>
      </p:sp>
      <p:pic>
        <p:nvPicPr>
          <p:cNvPr id="22531" name="Content Placeholder 7" descr="F1_large.jpg"/>
          <p:cNvPicPr>
            <a:picLocks noGrp="1" noChangeAspect="1"/>
          </p:cNvPicPr>
          <p:nvPr>
            <p:ph idx="1"/>
          </p:nvPr>
        </p:nvPicPr>
        <p:blipFill>
          <a:blip r:embed="rId3" cstate="print"/>
          <a:srcRect/>
          <a:stretch>
            <a:fillRect/>
          </a:stretch>
        </p:blipFill>
        <p:spPr>
          <a:xfrm>
            <a:off x="1219200" y="1676400"/>
            <a:ext cx="6629400" cy="4562546"/>
          </a:xfrm>
          <a:ln w="3810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Content Placeholder 3"/>
          <p:cNvSpPr>
            <a:spLocks noGrp="1"/>
          </p:cNvSpPr>
          <p:nvPr>
            <p:ph idx="1"/>
          </p:nvPr>
        </p:nvSpPr>
        <p:spPr>
          <a:xfrm>
            <a:off x="533400" y="1447800"/>
            <a:ext cx="5105400" cy="5190744"/>
          </a:xfrm>
          <a:ln w="38100">
            <a:solidFill>
              <a:schemeClr val="tx1"/>
            </a:solidFill>
          </a:ln>
        </p:spPr>
        <p:txBody>
          <a:bodyPr/>
          <a:lstStyle/>
          <a:p>
            <a:pPr eaLnBrk="1" hangingPunct="1">
              <a:buFont typeface="Wingdings" pitchFamily="2" charset="2"/>
              <a:buNone/>
            </a:pPr>
            <a:r>
              <a:rPr lang="en-US" sz="3200" b="1" dirty="0" smtClean="0">
                <a:latin typeface="Arial" charset="0"/>
                <a:cs typeface="Arial" charset="0"/>
              </a:rPr>
              <a:t>Challenges</a:t>
            </a:r>
          </a:p>
          <a:p>
            <a:pPr eaLnBrk="1" hangingPunct="1"/>
            <a:r>
              <a:rPr lang="en-US" sz="2800" dirty="0" smtClean="0">
                <a:solidFill>
                  <a:srgbClr val="333399"/>
                </a:solidFill>
                <a:latin typeface="Arial" charset="0"/>
                <a:cs typeface="Arial" charset="0"/>
              </a:rPr>
              <a:t>Short thick necks</a:t>
            </a:r>
          </a:p>
          <a:p>
            <a:pPr eaLnBrk="1" hangingPunct="1"/>
            <a:r>
              <a:rPr lang="en-US" sz="2800" dirty="0" smtClean="0">
                <a:solidFill>
                  <a:srgbClr val="333399"/>
                </a:solidFill>
                <a:latin typeface="Arial" charset="0"/>
                <a:cs typeface="Arial" charset="0"/>
              </a:rPr>
              <a:t>Poor extension</a:t>
            </a:r>
          </a:p>
          <a:p>
            <a:pPr eaLnBrk="1" hangingPunct="1"/>
            <a:r>
              <a:rPr lang="en-US" sz="2800" dirty="0" smtClean="0">
                <a:solidFill>
                  <a:srgbClr val="333399"/>
                </a:solidFill>
                <a:latin typeface="Arial" charset="0"/>
                <a:cs typeface="Arial" charset="0"/>
              </a:rPr>
              <a:t>Loss of landmarks</a:t>
            </a:r>
          </a:p>
          <a:p>
            <a:pPr eaLnBrk="1" hangingPunct="1"/>
            <a:r>
              <a:rPr lang="en-US" sz="2800" dirty="0" smtClean="0">
                <a:solidFill>
                  <a:srgbClr val="333399"/>
                </a:solidFill>
                <a:latin typeface="Arial" charset="0"/>
                <a:cs typeface="Arial" charset="0"/>
              </a:rPr>
              <a:t>Adipose tissue</a:t>
            </a:r>
          </a:p>
          <a:p>
            <a:pPr eaLnBrk="1" hangingPunct="1"/>
            <a:r>
              <a:rPr lang="en-US" sz="2800" dirty="0" smtClean="0">
                <a:solidFill>
                  <a:srgbClr val="333399"/>
                </a:solidFill>
                <a:latin typeface="Arial" charset="0"/>
                <a:cs typeface="Arial" charset="0"/>
              </a:rPr>
              <a:t>Fat deposits in pharyngeal tissue</a:t>
            </a:r>
          </a:p>
          <a:p>
            <a:pPr eaLnBrk="1" hangingPunct="1"/>
            <a:r>
              <a:rPr lang="en-US" sz="2800" dirty="0" smtClean="0">
                <a:solidFill>
                  <a:srgbClr val="333399"/>
                </a:solidFill>
                <a:latin typeface="Arial" charset="0"/>
                <a:cs typeface="Arial" charset="0"/>
              </a:rPr>
              <a:t>Gastro-esophageal reflux</a:t>
            </a:r>
          </a:p>
          <a:p>
            <a:pPr eaLnBrk="1" hangingPunct="1"/>
            <a:r>
              <a:rPr lang="en-US" sz="2800" dirty="0" smtClean="0">
                <a:solidFill>
                  <a:srgbClr val="333399"/>
                </a:solidFill>
                <a:latin typeface="Arial" charset="0"/>
                <a:cs typeface="Arial" charset="0"/>
              </a:rPr>
              <a:t>Backboard weight limits</a:t>
            </a:r>
          </a:p>
          <a:p>
            <a:pPr eaLnBrk="1" hangingPunct="1"/>
            <a:r>
              <a:rPr lang="en-US" sz="2800" dirty="0" smtClean="0">
                <a:solidFill>
                  <a:srgbClr val="333399"/>
                </a:solidFill>
                <a:latin typeface="Arial" charset="0"/>
                <a:cs typeface="Arial" charset="0"/>
              </a:rPr>
              <a:t>Increased airway resistance</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pic>
        <p:nvPicPr>
          <p:cNvPr id="4" name="Picture 3" descr="short fat man.jpg"/>
          <p:cNvPicPr>
            <a:picLocks noChangeAspect="1"/>
          </p:cNvPicPr>
          <p:nvPr/>
        </p:nvPicPr>
        <p:blipFill>
          <a:blip r:embed="rId3" cstate="print"/>
          <a:srcRect t="12000"/>
          <a:stretch>
            <a:fillRect/>
          </a:stretch>
        </p:blipFill>
        <p:spPr>
          <a:xfrm>
            <a:off x="5334000" y="1721183"/>
            <a:ext cx="3200400" cy="4222417"/>
          </a:xfrm>
          <a:prstGeom prst="rect">
            <a:avLst/>
          </a:prstGeom>
          <a:ln w="19050">
            <a:solidFill>
              <a:schemeClr val="tx1"/>
            </a:solidFill>
          </a:ln>
        </p:spPr>
      </p:pic>
      <p:sp>
        <p:nvSpPr>
          <p:cNvPr id="6" name="Title 4"/>
          <p:cNvSpPr>
            <a:spLocks noGrp="1"/>
          </p:cNvSpPr>
          <p:nvPr>
            <p:ph type="title"/>
          </p:nvPr>
        </p:nvSpPr>
        <p:spPr/>
        <p:txBody>
          <a:bodyPr/>
          <a:lstStyle/>
          <a:p>
            <a:pPr>
              <a:defRPr/>
            </a:pPr>
            <a:r>
              <a:rPr lang="en-US" dirty="0" smtClean="0"/>
              <a:t>Airway (C-Spine Protection)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33400" y="2057400"/>
            <a:ext cx="7924800" cy="4191000"/>
          </a:xfrm>
          <a:prstGeom prst="roundRect">
            <a:avLst/>
          </a:prstGeom>
          <a:solidFill>
            <a:schemeClr val="accent3">
              <a:lumMod val="60000"/>
              <a:lumOff val="40000"/>
            </a:schemeClr>
          </a:solid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3" name="Content Placeholder 4"/>
          <p:cNvSpPr>
            <a:spLocks noGrp="1"/>
          </p:cNvSpPr>
          <p:nvPr>
            <p:ph idx="1"/>
          </p:nvPr>
        </p:nvSpPr>
        <p:spPr>
          <a:xfrm>
            <a:off x="838200" y="1524000"/>
            <a:ext cx="7696200" cy="3886200"/>
          </a:xfrm>
        </p:spPr>
        <p:txBody>
          <a:bodyPr/>
          <a:lstStyle/>
          <a:p>
            <a:pPr eaLnBrk="1" hangingPunct="1">
              <a:buFont typeface="Wingdings" pitchFamily="2" charset="2"/>
              <a:buNone/>
            </a:pPr>
            <a:r>
              <a:rPr lang="en-US" sz="3200" b="1" dirty="0" smtClean="0">
                <a:latin typeface="Arial" charset="0"/>
                <a:cs typeface="Arial" charset="0"/>
              </a:rPr>
              <a:t>Considerations</a:t>
            </a:r>
          </a:p>
          <a:p>
            <a:pPr eaLnBrk="1" hangingPunct="1"/>
            <a:r>
              <a:rPr lang="en-US" sz="2800" dirty="0" smtClean="0">
                <a:latin typeface="Arial" charset="0"/>
                <a:cs typeface="Arial" charset="0"/>
              </a:rPr>
              <a:t>Position with head of bed slightly elevated</a:t>
            </a:r>
          </a:p>
          <a:p>
            <a:pPr eaLnBrk="1" hangingPunct="1"/>
            <a:r>
              <a:rPr lang="en-US" sz="2800" dirty="0" smtClean="0">
                <a:latin typeface="Arial" charset="0"/>
                <a:cs typeface="Arial" charset="0"/>
              </a:rPr>
              <a:t>Use of sandbags and tape for immobilization</a:t>
            </a:r>
          </a:p>
          <a:p>
            <a:pPr eaLnBrk="1" hangingPunct="1"/>
            <a:r>
              <a:rPr lang="en-US" sz="2800" dirty="0" smtClean="0">
                <a:latin typeface="Arial" charset="0"/>
                <a:cs typeface="Arial" charset="0"/>
              </a:rPr>
              <a:t>Gastric tube insertion</a:t>
            </a:r>
          </a:p>
          <a:p>
            <a:pPr eaLnBrk="1" hangingPunct="1"/>
            <a:r>
              <a:rPr lang="en-US" sz="2800" dirty="0" smtClean="0">
                <a:latin typeface="Arial" charset="0"/>
                <a:cs typeface="Arial" charset="0"/>
              </a:rPr>
              <a:t>Dedicated member to maintain c-spine control</a:t>
            </a:r>
          </a:p>
          <a:p>
            <a:pPr eaLnBrk="1" hangingPunct="1"/>
            <a:r>
              <a:rPr lang="en-US" sz="2800" dirty="0" smtClean="0">
                <a:latin typeface="Arial" charset="0"/>
                <a:cs typeface="Arial" charset="0"/>
              </a:rPr>
              <a:t>Early surgical cricothyrotomy</a:t>
            </a:r>
          </a:p>
          <a:p>
            <a:pPr eaLnBrk="1" hangingPunct="1"/>
            <a:r>
              <a:rPr lang="en-US" sz="2800" dirty="0" smtClean="0">
                <a:latin typeface="Arial" charset="0"/>
                <a:cs typeface="Arial" charset="0"/>
              </a:rPr>
              <a:t>Optical equipment (i.e.: video laryngoscope)</a:t>
            </a:r>
          </a:p>
          <a:p>
            <a:pPr eaLnBrk="1" hangingPunct="1"/>
            <a:r>
              <a:rPr lang="en-US" sz="2800" dirty="0" smtClean="0">
                <a:latin typeface="Arial" charset="0"/>
                <a:cs typeface="Arial" charset="0"/>
              </a:rPr>
              <a:t>History of gastric banding</a:t>
            </a:r>
          </a:p>
        </p:txBody>
      </p:sp>
      <p:sp>
        <p:nvSpPr>
          <p:cNvPr id="6" name="Title 4"/>
          <p:cNvSpPr txBox="1">
            <a:spLocks/>
          </p:cNvSpPr>
          <p:nvPr/>
        </p:nvSpPr>
        <p:spPr bwMode="auto">
          <a:xfrm>
            <a:off x="76200" y="762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rgbClr val="0088CC"/>
                </a:solidFill>
                <a:latin typeface="Verdana" pitchFamily="-16" charset="0"/>
              </a:defRPr>
            </a:lvl6pPr>
            <a:lvl7pPr marL="914400" algn="ctr" rtl="0" fontAlgn="base">
              <a:spcBef>
                <a:spcPct val="0"/>
              </a:spcBef>
              <a:spcAft>
                <a:spcPct val="0"/>
              </a:spcAft>
              <a:defRPr sz="3600" b="1">
                <a:solidFill>
                  <a:srgbClr val="0088CC"/>
                </a:solidFill>
                <a:latin typeface="Verdana" pitchFamily="-16" charset="0"/>
              </a:defRPr>
            </a:lvl7pPr>
            <a:lvl8pPr marL="1371600" algn="ctr" rtl="0" fontAlgn="base">
              <a:spcBef>
                <a:spcPct val="0"/>
              </a:spcBef>
              <a:spcAft>
                <a:spcPct val="0"/>
              </a:spcAft>
              <a:defRPr sz="3600" b="1">
                <a:solidFill>
                  <a:srgbClr val="0088CC"/>
                </a:solidFill>
                <a:latin typeface="Verdana" pitchFamily="-16" charset="0"/>
              </a:defRPr>
            </a:lvl8pPr>
            <a:lvl9pPr marL="1828800" algn="ctr" rtl="0" fontAlgn="base">
              <a:spcBef>
                <a:spcPct val="0"/>
              </a:spcBef>
              <a:spcAft>
                <a:spcPct val="0"/>
              </a:spcAft>
              <a:defRPr sz="3600" b="1">
                <a:solidFill>
                  <a:srgbClr val="0088CC"/>
                </a:solidFill>
                <a:latin typeface="Verdana" pitchFamily="-16" charset="0"/>
              </a:defRPr>
            </a:lvl9pPr>
          </a:lstStyle>
          <a:p>
            <a:pPr>
              <a:defRPr/>
            </a:pPr>
            <a:r>
              <a:rPr lang="en-US" dirty="0" smtClean="0"/>
              <a:t>Airway (C-Spine Protection)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76200"/>
            <a:ext cx="8991600" cy="1143000"/>
          </a:xfrm>
        </p:spPr>
        <p:txBody>
          <a:bodyPr/>
          <a:lstStyle/>
          <a:p>
            <a:pPr>
              <a:defRPr/>
            </a:pPr>
            <a:r>
              <a:rPr lang="en-US" dirty="0" smtClean="0"/>
              <a:t>Breathing</a:t>
            </a:r>
            <a:endParaRPr lang="en-US" dirty="0"/>
          </a:p>
        </p:txBody>
      </p:sp>
      <p:pic>
        <p:nvPicPr>
          <p:cNvPr id="4" name="Picture 3" descr="lungs.jpg"/>
          <p:cNvPicPr>
            <a:picLocks noChangeAspect="1"/>
          </p:cNvPicPr>
          <p:nvPr/>
        </p:nvPicPr>
        <p:blipFill>
          <a:blip r:embed="rId3" cstate="print"/>
          <a:stretch>
            <a:fillRect/>
          </a:stretch>
        </p:blipFill>
        <p:spPr>
          <a:xfrm>
            <a:off x="2292248" y="1371600"/>
            <a:ext cx="4641952" cy="5029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Text Placeholder 6"/>
          <p:cNvSpPr>
            <a:spLocks noGrp="1"/>
          </p:cNvSpPr>
          <p:nvPr>
            <p:ph type="body" idx="1"/>
          </p:nvPr>
        </p:nvSpPr>
        <p:spPr>
          <a:xfrm>
            <a:off x="457200" y="1417637"/>
            <a:ext cx="4040188" cy="639763"/>
          </a:xfrm>
        </p:spPr>
        <p:txBody>
          <a:bodyPr/>
          <a:lstStyle/>
          <a:p>
            <a:pPr marL="73025" eaLnBrk="1" hangingPunct="1"/>
            <a:r>
              <a:rPr lang="en-US" sz="3200" dirty="0" smtClean="0">
                <a:latin typeface="Arial" charset="0"/>
                <a:cs typeface="Arial" charset="0"/>
              </a:rPr>
              <a:t>Challenges</a:t>
            </a:r>
          </a:p>
        </p:txBody>
      </p:sp>
      <p:sp>
        <p:nvSpPr>
          <p:cNvPr id="4" name="Content Placeholder 3"/>
          <p:cNvSpPr>
            <a:spLocks noGrp="1"/>
          </p:cNvSpPr>
          <p:nvPr>
            <p:ph sz="half" idx="2"/>
          </p:nvPr>
        </p:nvSpPr>
        <p:spPr>
          <a:xfrm>
            <a:off x="457200" y="2133600"/>
            <a:ext cx="6172200" cy="4343400"/>
          </a:xfrm>
          <a:ln w="38100">
            <a:solidFill>
              <a:schemeClr val="tx1"/>
            </a:solidFill>
          </a:ln>
        </p:spPr>
        <p:txBody>
          <a:bodyPr>
            <a:normAutofit fontScale="92500" lnSpcReduction="20000"/>
          </a:bodyPr>
          <a:lstStyle/>
          <a:p>
            <a:pPr eaLnBrk="1" fontAlgn="auto" hangingPunct="1">
              <a:spcAft>
                <a:spcPts val="0"/>
              </a:spcAft>
              <a:defRPr/>
            </a:pPr>
            <a:r>
              <a:rPr lang="en-US" sz="3000" dirty="0" smtClean="0"/>
              <a:t>Fat deposits in diaphragm and intercostal muscles</a:t>
            </a:r>
          </a:p>
          <a:p>
            <a:pPr eaLnBrk="1" fontAlgn="auto" hangingPunct="1">
              <a:spcAft>
                <a:spcPts val="0"/>
              </a:spcAft>
              <a:defRPr/>
            </a:pPr>
            <a:r>
              <a:rPr lang="en-US" sz="3000" dirty="0" smtClean="0"/>
              <a:t>Elevated diaphragm</a:t>
            </a:r>
          </a:p>
          <a:p>
            <a:pPr eaLnBrk="1" fontAlgn="auto" hangingPunct="1">
              <a:spcAft>
                <a:spcPts val="0"/>
              </a:spcAft>
              <a:defRPr/>
            </a:pPr>
            <a:r>
              <a:rPr lang="en-US" sz="3000" dirty="0" smtClean="0"/>
              <a:t>Rapid desaturation</a:t>
            </a:r>
          </a:p>
          <a:p>
            <a:pPr eaLnBrk="1" fontAlgn="auto" hangingPunct="1">
              <a:spcAft>
                <a:spcPts val="0"/>
              </a:spcAft>
              <a:defRPr/>
            </a:pPr>
            <a:r>
              <a:rPr lang="en-US" sz="3000" dirty="0" smtClean="0"/>
              <a:t>Chest weight</a:t>
            </a:r>
          </a:p>
          <a:p>
            <a:pPr eaLnBrk="1" fontAlgn="auto" hangingPunct="1">
              <a:spcAft>
                <a:spcPts val="0"/>
              </a:spcAft>
              <a:defRPr/>
            </a:pPr>
            <a:r>
              <a:rPr lang="en-US" sz="3000" dirty="0" smtClean="0"/>
              <a:t>Skin folds</a:t>
            </a:r>
          </a:p>
          <a:p>
            <a:pPr eaLnBrk="1" fontAlgn="auto" hangingPunct="1">
              <a:spcAft>
                <a:spcPts val="0"/>
              </a:spcAft>
              <a:defRPr/>
            </a:pPr>
            <a:r>
              <a:rPr lang="en-US" sz="3000" dirty="0" smtClean="0"/>
              <a:t>Increased work of breathing</a:t>
            </a:r>
          </a:p>
          <a:p>
            <a:pPr eaLnBrk="1" fontAlgn="auto" hangingPunct="1">
              <a:spcAft>
                <a:spcPts val="0"/>
              </a:spcAft>
              <a:defRPr/>
            </a:pPr>
            <a:r>
              <a:rPr lang="en-US" sz="3000" dirty="0" smtClean="0"/>
              <a:t>Sleep apnea</a:t>
            </a:r>
          </a:p>
          <a:p>
            <a:pPr eaLnBrk="1" fontAlgn="auto" hangingPunct="1">
              <a:spcAft>
                <a:spcPts val="0"/>
              </a:spcAft>
              <a:defRPr/>
            </a:pPr>
            <a:r>
              <a:rPr lang="en-US" sz="3000" dirty="0" smtClean="0"/>
              <a:t>Impaired lung compliance</a:t>
            </a:r>
          </a:p>
          <a:p>
            <a:pPr eaLnBrk="1" fontAlgn="auto" hangingPunct="1">
              <a:spcAft>
                <a:spcPts val="0"/>
              </a:spcAft>
              <a:defRPr/>
            </a:pPr>
            <a:r>
              <a:rPr lang="en-US" sz="3000" dirty="0" smtClean="0"/>
              <a:t>Tension pneumothorax</a:t>
            </a:r>
          </a:p>
          <a:p>
            <a:pPr marL="411480" eaLnBrk="1" fontAlgn="auto" hangingPunct="1">
              <a:spcAft>
                <a:spcPts val="0"/>
              </a:spcAft>
              <a:buFont typeface="Wingdings"/>
              <a:buChar char=""/>
              <a:defRPr/>
            </a:pPr>
            <a:endParaRPr lang="en-US" dirty="0"/>
          </a:p>
        </p:txBody>
      </p:sp>
      <p:sp>
        <p:nvSpPr>
          <p:cNvPr id="27653" name="Content Placeholder 5"/>
          <p:cNvSpPr>
            <a:spLocks noGrp="1"/>
          </p:cNvSpPr>
          <p:nvPr>
            <p:ph sz="quarter" idx="4"/>
          </p:nvPr>
        </p:nvSpPr>
        <p:spPr>
          <a:xfrm>
            <a:off x="4648200" y="2590800"/>
            <a:ext cx="4041775" cy="3959225"/>
          </a:xfrm>
        </p:spPr>
        <p:txBody>
          <a:bodyPr/>
          <a:lstStyle/>
          <a:p>
            <a:pPr lvl="1"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8" name="Title 6"/>
          <p:cNvSpPr>
            <a:spLocks noGrp="1"/>
          </p:cNvSpPr>
          <p:nvPr>
            <p:ph type="title"/>
          </p:nvPr>
        </p:nvSpPr>
        <p:spPr>
          <a:xfrm>
            <a:off x="152400" y="76200"/>
            <a:ext cx="8991600" cy="1143000"/>
          </a:xfrm>
        </p:spPr>
        <p:txBody>
          <a:bodyPr/>
          <a:lstStyle/>
          <a:p>
            <a:pPr>
              <a:defRPr/>
            </a:pPr>
            <a:r>
              <a:rPr lang="en-US" dirty="0" smtClean="0"/>
              <a:t>Breathing</a:t>
            </a:r>
            <a:endParaRPr lang="en-US" dirty="0"/>
          </a:p>
        </p:txBody>
      </p:sp>
      <p:pic>
        <p:nvPicPr>
          <p:cNvPr id="77826" name="Picture 2" descr="http://shitmycakesays.files.wordpress.com/2011/09/obese-man.jpg"/>
          <p:cNvPicPr>
            <a:picLocks noChangeAspect="1" noChangeArrowheads="1"/>
          </p:cNvPicPr>
          <p:nvPr/>
        </p:nvPicPr>
        <p:blipFill>
          <a:blip r:embed="rId3" cstate="print"/>
          <a:srcRect/>
          <a:stretch>
            <a:fillRect/>
          </a:stretch>
        </p:blipFill>
        <p:spPr bwMode="auto">
          <a:xfrm>
            <a:off x="5791200" y="2764221"/>
            <a:ext cx="2914650" cy="251262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t>Breathing</a:t>
            </a:r>
            <a:endParaRPr lang="en-US" dirty="0"/>
          </a:p>
        </p:txBody>
      </p:sp>
      <p:sp>
        <p:nvSpPr>
          <p:cNvPr id="28675" name="Text Placeholder 9"/>
          <p:cNvSpPr>
            <a:spLocks noGrp="1"/>
          </p:cNvSpPr>
          <p:nvPr>
            <p:ph type="body" idx="1"/>
          </p:nvPr>
        </p:nvSpPr>
        <p:spPr>
          <a:xfrm>
            <a:off x="152400" y="1143000"/>
            <a:ext cx="4040188" cy="639763"/>
          </a:xfrm>
        </p:spPr>
        <p:txBody>
          <a:bodyPr/>
          <a:lstStyle/>
          <a:p>
            <a:pPr marL="73025" eaLnBrk="1" hangingPunct="1"/>
            <a:r>
              <a:rPr lang="en-US" sz="3200" dirty="0" smtClean="0">
                <a:latin typeface="Arial" charset="0"/>
                <a:cs typeface="Arial" charset="0"/>
              </a:rPr>
              <a:t>Considerations</a:t>
            </a:r>
          </a:p>
        </p:txBody>
      </p:sp>
      <p:sp>
        <p:nvSpPr>
          <p:cNvPr id="28676" name="Content Placeholder 7"/>
          <p:cNvSpPr>
            <a:spLocks noGrp="1"/>
          </p:cNvSpPr>
          <p:nvPr>
            <p:ph sz="half" idx="2"/>
          </p:nvPr>
        </p:nvSpPr>
        <p:spPr>
          <a:xfrm>
            <a:off x="228600" y="1752600"/>
            <a:ext cx="4495800" cy="4800600"/>
          </a:xfrm>
          <a:ln w="38100">
            <a:solidFill>
              <a:schemeClr val="tx1"/>
            </a:solidFill>
          </a:ln>
        </p:spPr>
        <p:txBody>
          <a:bodyPr>
            <a:noAutofit/>
          </a:bodyPr>
          <a:lstStyle/>
          <a:p>
            <a:pPr eaLnBrk="1" hangingPunct="1"/>
            <a:r>
              <a:rPr lang="en-US" sz="2800" dirty="0" smtClean="0">
                <a:latin typeface="Arial" charset="0"/>
                <a:cs typeface="Arial" charset="0"/>
              </a:rPr>
              <a:t>CPAP</a:t>
            </a:r>
          </a:p>
          <a:p>
            <a:pPr eaLnBrk="1" hangingPunct="1"/>
            <a:r>
              <a:rPr lang="en-US" sz="2800" dirty="0" smtClean="0">
                <a:latin typeface="Arial" charset="0"/>
                <a:cs typeface="Arial" charset="0"/>
              </a:rPr>
              <a:t>Reverse trendelenburg</a:t>
            </a:r>
          </a:p>
          <a:p>
            <a:pPr eaLnBrk="1" hangingPunct="1"/>
            <a:r>
              <a:rPr lang="en-US" sz="2800" dirty="0" smtClean="0">
                <a:latin typeface="Arial" charset="0"/>
                <a:cs typeface="Arial" charset="0"/>
              </a:rPr>
              <a:t>Move all skin folds</a:t>
            </a:r>
          </a:p>
          <a:p>
            <a:pPr eaLnBrk="1" hangingPunct="1"/>
            <a:r>
              <a:rPr lang="en-US" sz="2800" dirty="0" smtClean="0">
                <a:latin typeface="Arial" charset="0"/>
                <a:cs typeface="Arial" charset="0"/>
              </a:rPr>
              <a:t>2-person bag-mask ventilation</a:t>
            </a:r>
          </a:p>
          <a:p>
            <a:pPr eaLnBrk="1" hangingPunct="1"/>
            <a:r>
              <a:rPr lang="en-US" sz="2800" dirty="0" smtClean="0">
                <a:latin typeface="Arial" charset="0"/>
                <a:cs typeface="Arial" charset="0"/>
              </a:rPr>
              <a:t>Needle decompression/chest tube placement</a:t>
            </a:r>
          </a:p>
          <a:p>
            <a:pPr eaLnBrk="1" hangingPunct="1"/>
            <a:r>
              <a:rPr lang="en-US" sz="2800" dirty="0" smtClean="0">
                <a:latin typeface="Arial" charset="0"/>
                <a:cs typeface="Arial" charset="0"/>
              </a:rPr>
              <a:t>“Awake” intubation vs.. RSI</a:t>
            </a:r>
          </a:p>
          <a:p>
            <a:pPr marL="457200" lvl="1" indent="0" eaLnBrk="1" hangingPunct="1">
              <a:buNone/>
            </a:pPr>
            <a:endParaRPr lang="en-US" sz="2800" dirty="0" smtClean="0">
              <a:latin typeface="Arial" charset="0"/>
              <a:cs typeface="Arial" charset="0"/>
            </a:endParaRPr>
          </a:p>
          <a:p>
            <a:pPr eaLnBrk="1" hangingPunct="1"/>
            <a:endParaRPr lang="en-US" sz="2800" dirty="0" smtClean="0">
              <a:latin typeface="Arial" charset="0"/>
              <a:cs typeface="Arial" charset="0"/>
            </a:endParaRPr>
          </a:p>
        </p:txBody>
      </p:sp>
      <p:pic>
        <p:nvPicPr>
          <p:cNvPr id="28678" name="Picture 6" descr="File:Glidescope 02.JPG">
            <a:hlinkClick r:id="rId3"/>
          </p:cNvPr>
          <p:cNvPicPr>
            <a:picLocks noChangeAspect="1" noChangeArrowheads="1"/>
          </p:cNvPicPr>
          <p:nvPr/>
        </p:nvPicPr>
        <p:blipFill>
          <a:blip r:embed="rId4" cstate="print"/>
          <a:srcRect/>
          <a:stretch>
            <a:fillRect/>
          </a:stretch>
        </p:blipFill>
        <p:spPr bwMode="auto">
          <a:xfrm>
            <a:off x="4572000" y="1219200"/>
            <a:ext cx="4264231" cy="4674253"/>
          </a:xfrm>
          <a:prstGeom prst="rect">
            <a:avLst/>
          </a:prstGeom>
          <a:noFill/>
          <a:ln w="19050">
            <a:solidFill>
              <a:schemeClr val="tx1"/>
            </a:solidFill>
          </a:ln>
        </p:spPr>
      </p:pic>
      <p:sp>
        <p:nvSpPr>
          <p:cNvPr id="6" name="TextBox 5"/>
          <p:cNvSpPr txBox="1"/>
          <p:nvPr/>
        </p:nvSpPr>
        <p:spPr>
          <a:xfrm>
            <a:off x="4800600" y="6019800"/>
            <a:ext cx="2514600" cy="276999"/>
          </a:xfrm>
          <a:prstGeom prst="rect">
            <a:avLst/>
          </a:prstGeom>
          <a:noFill/>
        </p:spPr>
        <p:txBody>
          <a:bodyPr wrap="square" rtlCol="0">
            <a:spAutoFit/>
          </a:bodyPr>
          <a:lstStyle/>
          <a:p>
            <a:r>
              <a:rPr lang="en-US" sz="1200" dirty="0" smtClean="0"/>
              <a:t>Wikimedia.com</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Intubation</a:t>
            </a:r>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1059425808"/>
              </p:ext>
            </p:extLst>
          </p:nvPr>
        </p:nvGraphicFramePr>
        <p:xfrm>
          <a:off x="1143000" y="1676400"/>
          <a:ext cx="6858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Mallampati Scale</a:t>
            </a:r>
            <a:endParaRPr lang="en-US" dirty="0"/>
          </a:p>
        </p:txBody>
      </p:sp>
      <p:pic>
        <p:nvPicPr>
          <p:cNvPr id="178178" name="Picture 2" descr="File:Mallampati.svg">
            <a:hlinkClick r:id="rId3"/>
          </p:cNvPr>
          <p:cNvPicPr>
            <a:picLocks noChangeAspect="1" noChangeArrowheads="1"/>
          </p:cNvPicPr>
          <p:nvPr/>
        </p:nvPicPr>
        <p:blipFill>
          <a:blip r:embed="rId4" cstate="print"/>
          <a:srcRect/>
          <a:stretch>
            <a:fillRect/>
          </a:stretch>
        </p:blipFill>
        <p:spPr bwMode="auto">
          <a:xfrm>
            <a:off x="2667000" y="1219200"/>
            <a:ext cx="4000500" cy="5334000"/>
          </a:xfrm>
          <a:prstGeom prst="rect">
            <a:avLst/>
          </a:prstGeom>
          <a:noFill/>
          <a:ln>
            <a:solidFill>
              <a:srgbClr val="7030A0"/>
            </a:solidFill>
          </a:ln>
        </p:spPr>
      </p:pic>
      <p:sp>
        <p:nvSpPr>
          <p:cNvPr id="6" name="TextBox 5"/>
          <p:cNvSpPr txBox="1"/>
          <p:nvPr/>
        </p:nvSpPr>
        <p:spPr>
          <a:xfrm>
            <a:off x="762000" y="6400800"/>
            <a:ext cx="3276600" cy="276999"/>
          </a:xfrm>
          <a:prstGeom prst="rect">
            <a:avLst/>
          </a:prstGeom>
          <a:noFill/>
        </p:spPr>
        <p:txBody>
          <a:bodyPr wrap="square" rtlCol="0">
            <a:spAutoFit/>
          </a:bodyPr>
          <a:lstStyle/>
          <a:p>
            <a:r>
              <a:rPr lang="en-US" sz="1200" dirty="0" smtClean="0">
                <a:solidFill>
                  <a:schemeClr val="bg1"/>
                </a:solidFill>
              </a:rPr>
              <a:t>Wikimedia.org</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Circulation</a:t>
            </a:r>
            <a:endParaRPr lang="en-US" dirty="0"/>
          </a:p>
        </p:txBody>
      </p:sp>
      <p:pic>
        <p:nvPicPr>
          <p:cNvPr id="30723" name="Content Placeholder 8" descr="CIRCULATION.jpg"/>
          <p:cNvPicPr>
            <a:picLocks noGrp="1" noChangeAspect="1"/>
          </p:cNvPicPr>
          <p:nvPr>
            <p:ph idx="1"/>
          </p:nvPr>
        </p:nvPicPr>
        <p:blipFill>
          <a:blip r:embed="rId3" cstate="print"/>
          <a:stretch>
            <a:fillRect/>
          </a:stretch>
        </p:blipFill>
        <p:spPr>
          <a:xfrm>
            <a:off x="1357238" y="1690687"/>
            <a:ext cx="6415162" cy="4786313"/>
          </a:xfrm>
          <a:ln w="38100">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76600"/>
            <a:ext cx="7772400" cy="1066800"/>
          </a:xfrm>
        </p:spPr>
        <p:txBody>
          <a:bodyPr>
            <a:noAutofit/>
          </a:bodyPr>
          <a:lstStyle/>
          <a:p>
            <a:pPr algn="ctr" eaLnBrk="1" fontAlgn="auto" hangingPunct="1">
              <a:spcAft>
                <a:spcPts val="0"/>
              </a:spcAft>
              <a:defRPr/>
            </a:pPr>
            <a:r>
              <a:rPr lang="en-US" sz="4800" dirty="0" smtClean="0"/>
              <a:t>General Principles in the Care of the Obese Trauma Patient</a:t>
            </a:r>
            <a:endParaRPr lang="en-US" sz="4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8"/>
          <p:cNvSpPr/>
          <p:nvPr/>
        </p:nvSpPr>
        <p:spPr>
          <a:xfrm>
            <a:off x="4191000" y="2667000"/>
            <a:ext cx="502919" cy="4572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Resus2.JPG"/>
          <p:cNvPicPr>
            <a:picLocks noChangeAspect="1"/>
          </p:cNvPicPr>
          <p:nvPr/>
        </p:nvPicPr>
        <p:blipFill>
          <a:blip r:embed="rId3" cstate="print"/>
          <a:stretch>
            <a:fillRect/>
          </a:stretch>
        </p:blipFill>
        <p:spPr>
          <a:xfrm>
            <a:off x="3962400" y="2247900"/>
            <a:ext cx="4826000" cy="3619500"/>
          </a:xfrm>
          <a:prstGeom prst="rect">
            <a:avLst/>
          </a:prstGeom>
          <a:ln w="19050">
            <a:solidFill>
              <a:schemeClr val="tx1"/>
            </a:solidFill>
          </a:ln>
        </p:spPr>
      </p:pic>
      <p:sp>
        <p:nvSpPr>
          <p:cNvPr id="2" name="Title 1"/>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t>Circulation</a:t>
            </a:r>
            <a:endParaRPr lang="en-US" dirty="0"/>
          </a:p>
        </p:txBody>
      </p:sp>
      <p:sp>
        <p:nvSpPr>
          <p:cNvPr id="32771" name="Text Placeholder 2"/>
          <p:cNvSpPr>
            <a:spLocks noGrp="1"/>
          </p:cNvSpPr>
          <p:nvPr>
            <p:ph type="body" idx="1"/>
          </p:nvPr>
        </p:nvSpPr>
        <p:spPr>
          <a:xfrm>
            <a:off x="457200" y="1295400"/>
            <a:ext cx="4040188" cy="639763"/>
          </a:xfrm>
        </p:spPr>
        <p:txBody>
          <a:bodyPr/>
          <a:lstStyle/>
          <a:p>
            <a:pPr marL="73025" eaLnBrk="1" hangingPunct="1"/>
            <a:r>
              <a:rPr lang="en-US" sz="3200" dirty="0" smtClean="0">
                <a:latin typeface="Arial" charset="0"/>
                <a:cs typeface="Arial" charset="0"/>
              </a:rPr>
              <a:t>Challenges</a:t>
            </a:r>
          </a:p>
        </p:txBody>
      </p:sp>
      <p:sp>
        <p:nvSpPr>
          <p:cNvPr id="4" name="Content Placeholder 3"/>
          <p:cNvSpPr>
            <a:spLocks noGrp="1"/>
          </p:cNvSpPr>
          <p:nvPr>
            <p:ph sz="half" idx="2"/>
          </p:nvPr>
        </p:nvSpPr>
        <p:spPr>
          <a:xfrm>
            <a:off x="380999" y="1981200"/>
            <a:ext cx="4061459" cy="4343400"/>
          </a:xfrm>
          <a:solidFill>
            <a:schemeClr val="bg1"/>
          </a:solidFill>
          <a:ln w="38100">
            <a:solidFill>
              <a:schemeClr val="tx1"/>
            </a:solidFill>
          </a:ln>
        </p:spPr>
        <p:txBody>
          <a:bodyPr>
            <a:normAutofit fontScale="85000" lnSpcReduction="10000"/>
          </a:bodyPr>
          <a:lstStyle/>
          <a:p>
            <a:pPr eaLnBrk="1" fontAlgn="auto" hangingPunct="1">
              <a:spcAft>
                <a:spcPts val="0"/>
              </a:spcAft>
              <a:defRPr/>
            </a:pPr>
            <a:r>
              <a:rPr lang="en-US" sz="3000" dirty="0" smtClean="0"/>
              <a:t>Adipose tissue</a:t>
            </a:r>
          </a:p>
          <a:p>
            <a:pPr eaLnBrk="1" fontAlgn="auto" hangingPunct="1">
              <a:spcAft>
                <a:spcPts val="0"/>
              </a:spcAft>
              <a:defRPr/>
            </a:pPr>
            <a:r>
              <a:rPr lang="en-US" sz="3000" dirty="0" smtClean="0"/>
              <a:t>Lacking carotid and femoral pulse landmarks</a:t>
            </a:r>
          </a:p>
          <a:p>
            <a:r>
              <a:rPr lang="en-US" sz="3000" dirty="0" smtClean="0"/>
              <a:t>Non-hypertension state</a:t>
            </a:r>
          </a:p>
          <a:p>
            <a:pPr lvl="1"/>
            <a:r>
              <a:rPr lang="en-US" sz="2800" dirty="0" smtClean="0">
                <a:latin typeface="Arial" charset="0"/>
                <a:cs typeface="Arial" charset="0"/>
              </a:rPr>
              <a:t>Hypertension </a:t>
            </a:r>
            <a:r>
              <a:rPr lang="en-US" sz="2800" dirty="0" smtClean="0">
                <a:latin typeface="Arial" charset="0"/>
                <a:cs typeface="Arial" charset="0"/>
                <a:sym typeface="Symbol" pitchFamily="18" charset="2"/>
              </a:rPr>
              <a:t> CHF</a:t>
            </a:r>
            <a:r>
              <a:rPr lang="en-US" sz="2800" dirty="0" smtClean="0">
                <a:latin typeface="Arial" charset="0"/>
                <a:cs typeface="Arial" charset="0"/>
              </a:rPr>
              <a:t> </a:t>
            </a:r>
          </a:p>
          <a:p>
            <a:pPr lvl="1"/>
            <a:r>
              <a:rPr lang="en-US" sz="2800" dirty="0" smtClean="0">
                <a:latin typeface="Arial" charset="0"/>
                <a:cs typeface="Arial" charset="0"/>
              </a:rPr>
              <a:t>Normotension may be hypotension</a:t>
            </a:r>
          </a:p>
          <a:p>
            <a:pPr lvl="1"/>
            <a:r>
              <a:rPr lang="en-US" sz="2800" dirty="0" smtClean="0">
                <a:latin typeface="Arial" charset="0"/>
                <a:cs typeface="Arial" charset="0"/>
              </a:rPr>
              <a:t>Pericardial tamponade</a:t>
            </a:r>
            <a:r>
              <a:rPr lang="en-US" dirty="0" smtClean="0">
                <a:latin typeface="Arial" charset="0"/>
                <a:cs typeface="Arial" charset="0"/>
              </a:rPr>
              <a:t>	</a:t>
            </a:r>
            <a:endParaRPr lang="en-US" dirty="0"/>
          </a:p>
        </p:txBody>
      </p:sp>
      <p:sp>
        <p:nvSpPr>
          <p:cNvPr id="7" name="Oval 6"/>
          <p:cNvSpPr/>
          <p:nvPr/>
        </p:nvSpPr>
        <p:spPr>
          <a:xfrm>
            <a:off x="6934200" y="32004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flipH="1">
            <a:off x="5791200" y="2895600"/>
            <a:ext cx="228601"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410200" y="3048000"/>
            <a:ext cx="121919" cy="1524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t>Circulation</a:t>
            </a:r>
            <a:endParaRPr lang="en-US" dirty="0"/>
          </a:p>
        </p:txBody>
      </p:sp>
      <p:sp>
        <p:nvSpPr>
          <p:cNvPr id="33795" name="Text Placeholder 2"/>
          <p:cNvSpPr>
            <a:spLocks noGrp="1"/>
          </p:cNvSpPr>
          <p:nvPr>
            <p:ph type="body" idx="1"/>
          </p:nvPr>
        </p:nvSpPr>
        <p:spPr>
          <a:xfrm>
            <a:off x="457200" y="1752600"/>
            <a:ext cx="4040188" cy="639763"/>
          </a:xfrm>
        </p:spPr>
        <p:txBody>
          <a:bodyPr/>
          <a:lstStyle/>
          <a:p>
            <a:pPr marL="73025" eaLnBrk="1" hangingPunct="1"/>
            <a:r>
              <a:rPr lang="en-US" sz="3200" dirty="0" smtClean="0">
                <a:latin typeface="Arial" charset="0"/>
                <a:cs typeface="Arial" charset="0"/>
              </a:rPr>
              <a:t>Considerations</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344216868"/>
              </p:ext>
            </p:extLst>
          </p:nvPr>
        </p:nvGraphicFramePr>
        <p:xfrm>
          <a:off x="2667000" y="1295400"/>
          <a:ext cx="5029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Disability</a:t>
            </a:r>
            <a:endParaRPr lang="en-US" dirty="0"/>
          </a:p>
        </p:txBody>
      </p:sp>
      <p:pic>
        <p:nvPicPr>
          <p:cNvPr id="34819" name="Content Placeholder 5" descr="brain.jpg"/>
          <p:cNvPicPr>
            <a:picLocks noGrp="1" noChangeAspect="1"/>
          </p:cNvPicPr>
          <p:nvPr>
            <p:ph idx="1"/>
          </p:nvPr>
        </p:nvPicPr>
        <p:blipFill>
          <a:blip r:embed="rId3" cstate="print"/>
          <a:stretch>
            <a:fillRect/>
          </a:stretch>
        </p:blipFill>
        <p:spPr>
          <a:xfrm>
            <a:off x="1295400" y="1752600"/>
            <a:ext cx="6553644" cy="4495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t>Disability</a:t>
            </a:r>
            <a:endParaRPr lang="en-US" dirty="0"/>
          </a:p>
        </p:txBody>
      </p:sp>
      <p:sp>
        <p:nvSpPr>
          <p:cNvPr id="36867" name="Text Placeholder 2"/>
          <p:cNvSpPr>
            <a:spLocks noGrp="1"/>
          </p:cNvSpPr>
          <p:nvPr>
            <p:ph type="body" idx="1"/>
          </p:nvPr>
        </p:nvSpPr>
        <p:spPr>
          <a:xfrm>
            <a:off x="457200" y="1524000"/>
            <a:ext cx="4040188" cy="639763"/>
          </a:xfrm>
        </p:spPr>
        <p:txBody>
          <a:bodyPr/>
          <a:lstStyle/>
          <a:p>
            <a:pPr marL="73025" eaLnBrk="1" hangingPunct="1"/>
            <a:r>
              <a:rPr lang="en-US" sz="3200" dirty="0" smtClean="0">
                <a:latin typeface="Arial" charset="0"/>
                <a:cs typeface="Arial" charset="0"/>
              </a:rPr>
              <a:t>Challenges</a:t>
            </a:r>
          </a:p>
        </p:txBody>
      </p:sp>
      <p:sp>
        <p:nvSpPr>
          <p:cNvPr id="36868" name="Content Placeholder 3"/>
          <p:cNvSpPr>
            <a:spLocks noGrp="1"/>
          </p:cNvSpPr>
          <p:nvPr>
            <p:ph sz="half" idx="2"/>
          </p:nvPr>
        </p:nvSpPr>
        <p:spPr>
          <a:xfrm>
            <a:off x="457200" y="2286000"/>
            <a:ext cx="4876800" cy="3959225"/>
          </a:xfrm>
          <a:ln w="38100">
            <a:solidFill>
              <a:schemeClr val="tx1"/>
            </a:solidFill>
          </a:ln>
        </p:spPr>
        <p:txBody>
          <a:bodyPr/>
          <a:lstStyle/>
          <a:p>
            <a:pPr eaLnBrk="1" hangingPunct="1"/>
            <a:r>
              <a:rPr lang="en-US" sz="2800" dirty="0" smtClean="0">
                <a:latin typeface="Arial" charset="0"/>
                <a:cs typeface="Arial" charset="0"/>
              </a:rPr>
              <a:t>Sleep apnea </a:t>
            </a:r>
            <a:r>
              <a:rPr lang="en-US" sz="2800" dirty="0" smtClean="0">
                <a:latin typeface="Arial" charset="0"/>
                <a:cs typeface="Arial" charset="0"/>
                <a:sym typeface="Symbol" pitchFamily="18" charset="2"/>
              </a:rPr>
              <a:t> somnolence</a:t>
            </a:r>
            <a:endParaRPr lang="en-US" sz="2800" dirty="0" smtClean="0">
              <a:latin typeface="Arial" charset="0"/>
              <a:cs typeface="Arial" charset="0"/>
            </a:endParaRPr>
          </a:p>
          <a:p>
            <a:pPr eaLnBrk="1" hangingPunct="1"/>
            <a:r>
              <a:rPr lang="en-US" sz="2800" dirty="0" smtClean="0">
                <a:latin typeface="Arial" charset="0"/>
                <a:cs typeface="Arial" charset="0"/>
              </a:rPr>
              <a:t>Difficult to determine    GCS</a:t>
            </a:r>
          </a:p>
          <a:p>
            <a:pPr eaLnBrk="1" hangingPunct="1"/>
            <a:r>
              <a:rPr lang="en-US" sz="2800" dirty="0" smtClean="0">
                <a:latin typeface="Arial" charset="0"/>
                <a:cs typeface="Arial" charset="0"/>
              </a:rPr>
              <a:t>Lack of mobility</a:t>
            </a:r>
          </a:p>
          <a:p>
            <a:r>
              <a:rPr lang="en-US" sz="2800" dirty="0" smtClean="0">
                <a:latin typeface="Arial" charset="0"/>
                <a:cs typeface="Arial" charset="0"/>
              </a:rPr>
              <a:t>Airway problems with less neurological impairment</a:t>
            </a:r>
          </a:p>
        </p:txBody>
      </p:sp>
      <p:pic>
        <p:nvPicPr>
          <p:cNvPr id="5" name="Picture 4" descr="sleepy fat woman.jpg"/>
          <p:cNvPicPr>
            <a:picLocks noChangeAspect="1"/>
          </p:cNvPicPr>
          <p:nvPr/>
        </p:nvPicPr>
        <p:blipFill>
          <a:blip r:embed="rId3" cstate="print"/>
          <a:stretch>
            <a:fillRect/>
          </a:stretch>
        </p:blipFill>
        <p:spPr>
          <a:xfrm>
            <a:off x="4421458" y="1676400"/>
            <a:ext cx="4646342" cy="304800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fontAlgn="auto" hangingPunct="1">
              <a:spcAft>
                <a:spcPts val="0"/>
              </a:spcAft>
              <a:defRPr/>
            </a:pPr>
            <a:r>
              <a:rPr lang="en-US" dirty="0" smtClean="0"/>
              <a:t>Disability</a:t>
            </a:r>
            <a:endParaRPr lang="en-US" dirty="0"/>
          </a:p>
        </p:txBody>
      </p:sp>
      <p:sp>
        <p:nvSpPr>
          <p:cNvPr id="37891" name="Text Placeholder 2"/>
          <p:cNvSpPr>
            <a:spLocks noGrp="1"/>
          </p:cNvSpPr>
          <p:nvPr>
            <p:ph type="body" idx="1"/>
          </p:nvPr>
        </p:nvSpPr>
        <p:spPr>
          <a:xfrm>
            <a:off x="457200" y="2209799"/>
            <a:ext cx="4040188" cy="639763"/>
          </a:xfrm>
        </p:spPr>
        <p:txBody>
          <a:bodyPr/>
          <a:lstStyle/>
          <a:p>
            <a:pPr marL="73025" eaLnBrk="1" hangingPunct="1"/>
            <a:r>
              <a:rPr lang="en-US" sz="3200" dirty="0" smtClean="0">
                <a:latin typeface="Arial" charset="0"/>
                <a:cs typeface="Arial" charset="0"/>
              </a:rPr>
              <a:t>Considerations</a:t>
            </a:r>
          </a:p>
        </p:txBody>
      </p:sp>
      <p:sp>
        <p:nvSpPr>
          <p:cNvPr id="37892" name="Content Placeholder 4"/>
          <p:cNvSpPr>
            <a:spLocks noGrp="1"/>
          </p:cNvSpPr>
          <p:nvPr>
            <p:ph sz="half" idx="2"/>
          </p:nvPr>
        </p:nvSpPr>
        <p:spPr>
          <a:xfrm>
            <a:off x="457200" y="2895600"/>
            <a:ext cx="5257800" cy="1600200"/>
          </a:xfrm>
          <a:ln w="38100">
            <a:solidFill>
              <a:schemeClr val="tx1"/>
            </a:solidFill>
          </a:ln>
        </p:spPr>
        <p:txBody>
          <a:bodyPr>
            <a:normAutofit/>
          </a:bodyPr>
          <a:lstStyle/>
          <a:p>
            <a:pPr eaLnBrk="1" hangingPunct="1"/>
            <a:r>
              <a:rPr lang="en-US" sz="2800" dirty="0" smtClean="0">
                <a:latin typeface="Arial" charset="0"/>
                <a:cs typeface="Arial" charset="0"/>
              </a:rPr>
              <a:t>Close monitoring of    GCS</a:t>
            </a:r>
          </a:p>
          <a:p>
            <a:pPr eaLnBrk="1" hangingPunct="1"/>
            <a:r>
              <a:rPr lang="en-US" sz="2800" dirty="0" smtClean="0">
                <a:latin typeface="Arial" charset="0"/>
                <a:cs typeface="Arial" charset="0"/>
              </a:rPr>
              <a:t>Early discharge planning</a:t>
            </a:r>
          </a:p>
          <a:p>
            <a:pPr eaLnBrk="1" hangingPunct="1"/>
            <a:r>
              <a:rPr lang="en-US" sz="2800" dirty="0" smtClean="0">
                <a:latin typeface="Arial" charset="0"/>
                <a:cs typeface="Arial" charset="0"/>
              </a:rPr>
              <a:t>Establish baseline</a:t>
            </a:r>
          </a:p>
        </p:txBody>
      </p:sp>
      <p:sp>
        <p:nvSpPr>
          <p:cNvPr id="7" name="Rectangle 6"/>
          <p:cNvSpPr/>
          <p:nvPr/>
        </p:nvSpPr>
        <p:spPr>
          <a:xfrm>
            <a:off x="5410200" y="5985101"/>
            <a:ext cx="2730412" cy="276999"/>
          </a:xfrm>
          <a:prstGeom prst="rect">
            <a:avLst/>
          </a:prstGeom>
        </p:spPr>
        <p:txBody>
          <a:bodyPr wrap="square">
            <a:spAutoFit/>
          </a:bodyPr>
          <a:lstStyle/>
          <a:p>
            <a:r>
              <a:rPr lang="en-US" sz="1200" dirty="0" smtClean="0"/>
              <a:t>marilyn barbone / Shutterstock.com</a:t>
            </a:r>
            <a:endParaRPr lang="en-US" sz="1200" dirty="0"/>
          </a:p>
        </p:txBody>
      </p:sp>
      <p:pic>
        <p:nvPicPr>
          <p:cNvPr id="8" name="Picture 7" descr="fat woman on scooter.jpg"/>
          <p:cNvPicPr>
            <a:picLocks noChangeAspect="1"/>
          </p:cNvPicPr>
          <p:nvPr/>
        </p:nvPicPr>
        <p:blipFill>
          <a:blip r:embed="rId3" cstate="print"/>
          <a:srcRect b="12000"/>
          <a:stretch>
            <a:fillRect/>
          </a:stretch>
        </p:blipFill>
        <p:spPr>
          <a:xfrm>
            <a:off x="5486400" y="1676400"/>
            <a:ext cx="3200400" cy="422242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Exposure/Environment</a:t>
            </a:r>
            <a:endParaRPr lang="en-US" dirty="0"/>
          </a:p>
        </p:txBody>
      </p:sp>
      <p:pic>
        <p:nvPicPr>
          <p:cNvPr id="38915" name="Content Placeholder 13" descr="clothes off.jpg"/>
          <p:cNvPicPr>
            <a:picLocks noGrp="1" noChangeAspect="1"/>
          </p:cNvPicPr>
          <p:nvPr>
            <p:ph idx="1"/>
          </p:nvPr>
        </p:nvPicPr>
        <p:blipFill>
          <a:blip r:embed="rId3" cstate="print"/>
          <a:stretch>
            <a:fillRect/>
          </a:stretch>
        </p:blipFill>
        <p:spPr>
          <a:xfrm>
            <a:off x="1447800" y="1524000"/>
            <a:ext cx="6225015" cy="5141004"/>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Text Placeholder 2"/>
          <p:cNvSpPr>
            <a:spLocks noGrp="1"/>
          </p:cNvSpPr>
          <p:nvPr>
            <p:ph type="body" idx="1"/>
          </p:nvPr>
        </p:nvSpPr>
        <p:spPr>
          <a:xfrm>
            <a:off x="457200" y="1524000"/>
            <a:ext cx="4040188" cy="639763"/>
          </a:xfrm>
        </p:spPr>
        <p:txBody>
          <a:bodyPr/>
          <a:lstStyle/>
          <a:p>
            <a:pPr marL="73025" eaLnBrk="1" hangingPunct="1"/>
            <a:r>
              <a:rPr lang="en-US" sz="3200" dirty="0" smtClean="0">
                <a:latin typeface="Arial" charset="0"/>
                <a:cs typeface="Arial" charset="0"/>
              </a:rPr>
              <a:t>Challenges</a:t>
            </a:r>
          </a:p>
        </p:txBody>
      </p:sp>
      <p:sp>
        <p:nvSpPr>
          <p:cNvPr id="40964" name="Content Placeholder 3"/>
          <p:cNvSpPr>
            <a:spLocks noGrp="1"/>
          </p:cNvSpPr>
          <p:nvPr>
            <p:ph sz="half" idx="2"/>
          </p:nvPr>
        </p:nvSpPr>
        <p:spPr>
          <a:xfrm>
            <a:off x="533400" y="2209800"/>
            <a:ext cx="4343400" cy="4419600"/>
          </a:xfrm>
          <a:ln w="38100">
            <a:solidFill>
              <a:schemeClr val="tx1"/>
            </a:solidFill>
          </a:ln>
        </p:spPr>
        <p:txBody>
          <a:bodyPr/>
          <a:lstStyle/>
          <a:p>
            <a:pPr eaLnBrk="1" hangingPunct="1"/>
            <a:r>
              <a:rPr lang="en-US" sz="2800" dirty="0" smtClean="0">
                <a:latin typeface="Arial" charset="0"/>
                <a:cs typeface="Arial" charset="0"/>
              </a:rPr>
              <a:t>Skin shearing</a:t>
            </a:r>
          </a:p>
          <a:p>
            <a:pPr eaLnBrk="1" hangingPunct="1"/>
            <a:r>
              <a:rPr lang="en-US" sz="2800" dirty="0" smtClean="0">
                <a:latin typeface="Arial" charset="0"/>
                <a:cs typeface="Arial" charset="0"/>
              </a:rPr>
              <a:t>Hypothermia</a:t>
            </a:r>
          </a:p>
          <a:p>
            <a:pPr eaLnBrk="1" hangingPunct="1"/>
            <a:r>
              <a:rPr lang="en-US" sz="2800" dirty="0" smtClean="0">
                <a:latin typeface="Arial" charset="0"/>
                <a:cs typeface="Arial" charset="0"/>
              </a:rPr>
              <a:t>Longer entrapment times</a:t>
            </a:r>
          </a:p>
          <a:p>
            <a:pPr eaLnBrk="1" hangingPunct="1"/>
            <a:r>
              <a:rPr lang="en-US" sz="2800" dirty="0" smtClean="0">
                <a:latin typeface="Arial" charset="0"/>
                <a:cs typeface="Arial" charset="0"/>
              </a:rPr>
              <a:t>Inspect for skin rashes, fungal infections, decubitus, wounds</a:t>
            </a:r>
          </a:p>
          <a:p>
            <a:pPr eaLnBrk="1" hangingPunct="1"/>
            <a:r>
              <a:rPr lang="en-US" sz="2800" dirty="0" smtClean="0">
                <a:latin typeface="Arial" charset="0"/>
                <a:cs typeface="Arial" charset="0"/>
              </a:rPr>
              <a:t>Large pannus</a:t>
            </a:r>
          </a:p>
          <a:p>
            <a:pPr eaLnBrk="1" hangingPunct="1"/>
            <a:endParaRPr lang="en-US" dirty="0" smtClean="0">
              <a:latin typeface="Arial" charset="0"/>
              <a:cs typeface="Arial" charset="0"/>
            </a:endParaRPr>
          </a:p>
        </p:txBody>
      </p:sp>
      <p:pic>
        <p:nvPicPr>
          <p:cNvPr id="6" name="Picture 5" descr="skin folds.jpg"/>
          <p:cNvPicPr>
            <a:picLocks noChangeAspect="1"/>
          </p:cNvPicPr>
          <p:nvPr/>
        </p:nvPicPr>
        <p:blipFill>
          <a:blip r:embed="rId3" cstate="print"/>
          <a:stretch>
            <a:fillRect/>
          </a:stretch>
        </p:blipFill>
        <p:spPr>
          <a:xfrm>
            <a:off x="4800600" y="2057400"/>
            <a:ext cx="4038600" cy="3800322"/>
          </a:xfrm>
          <a:prstGeom prst="rect">
            <a:avLst/>
          </a:prstGeom>
          <a:ln w="19050">
            <a:solidFill>
              <a:schemeClr val="tx1"/>
            </a:solidFill>
          </a:ln>
        </p:spPr>
      </p:pic>
      <p:sp>
        <p:nvSpPr>
          <p:cNvPr id="7" name="Title 4"/>
          <p:cNvSpPr>
            <a:spLocks noGrp="1"/>
          </p:cNvSpPr>
          <p:nvPr>
            <p:ph type="title"/>
          </p:nvPr>
        </p:nvSpPr>
        <p:spPr>
          <a:xfrm>
            <a:off x="152400" y="76200"/>
            <a:ext cx="8991600" cy="1143000"/>
          </a:xfrm>
        </p:spPr>
        <p:txBody>
          <a:bodyPr/>
          <a:lstStyle/>
          <a:p>
            <a:pPr>
              <a:defRPr/>
            </a:pPr>
            <a:r>
              <a:rPr lang="en-US" dirty="0" smtClean="0"/>
              <a:t>Exposure/Environment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Text Placeholder 2"/>
          <p:cNvSpPr>
            <a:spLocks noGrp="1"/>
          </p:cNvSpPr>
          <p:nvPr>
            <p:ph type="body" idx="1"/>
          </p:nvPr>
        </p:nvSpPr>
        <p:spPr>
          <a:xfrm>
            <a:off x="457200" y="1417637"/>
            <a:ext cx="3966730" cy="639763"/>
          </a:xfrm>
        </p:spPr>
        <p:txBody>
          <a:bodyPr/>
          <a:lstStyle/>
          <a:p>
            <a:pPr marL="73025" eaLnBrk="1" hangingPunct="1"/>
            <a:r>
              <a:rPr lang="en-US" sz="3200" dirty="0" smtClean="0">
                <a:latin typeface="Arial" charset="0"/>
                <a:cs typeface="Arial" charset="0"/>
              </a:rPr>
              <a:t>Considerations</a:t>
            </a:r>
          </a:p>
        </p:txBody>
      </p:sp>
      <p:sp>
        <p:nvSpPr>
          <p:cNvPr id="41988" name="Content Placeholder 4"/>
          <p:cNvSpPr>
            <a:spLocks noGrp="1"/>
          </p:cNvSpPr>
          <p:nvPr>
            <p:ph sz="half" idx="2"/>
          </p:nvPr>
        </p:nvSpPr>
        <p:spPr>
          <a:xfrm>
            <a:off x="534988" y="2057400"/>
            <a:ext cx="4189615" cy="3951288"/>
          </a:xfrm>
          <a:ln w="38100">
            <a:solidFill>
              <a:schemeClr val="tx1"/>
            </a:solidFill>
          </a:ln>
        </p:spPr>
        <p:txBody>
          <a:bodyPr/>
          <a:lstStyle/>
          <a:p>
            <a:pPr eaLnBrk="1" hangingPunct="1"/>
            <a:r>
              <a:rPr lang="en-US" sz="2800" dirty="0" smtClean="0">
                <a:latin typeface="Arial" charset="0"/>
                <a:cs typeface="Arial" charset="0"/>
              </a:rPr>
              <a:t>Larger patient gowns</a:t>
            </a:r>
          </a:p>
          <a:p>
            <a:pPr eaLnBrk="1" hangingPunct="1"/>
            <a:r>
              <a:rPr lang="en-US" sz="2800" dirty="0" smtClean="0">
                <a:latin typeface="Arial" charset="0"/>
                <a:cs typeface="Arial" charset="0"/>
              </a:rPr>
              <a:t>Moving boards</a:t>
            </a:r>
          </a:p>
          <a:p>
            <a:pPr eaLnBrk="1" hangingPunct="1"/>
            <a:r>
              <a:rPr lang="en-US" sz="2800" dirty="0" smtClean="0">
                <a:latin typeface="Arial" charset="0"/>
                <a:cs typeface="Arial" charset="0"/>
              </a:rPr>
              <a:t>Assistance</a:t>
            </a:r>
          </a:p>
          <a:p>
            <a:pPr eaLnBrk="1" hangingPunct="1"/>
            <a:r>
              <a:rPr lang="en-US" sz="2800" dirty="0" smtClean="0">
                <a:latin typeface="Arial" charset="0"/>
                <a:cs typeface="Arial" charset="0"/>
              </a:rPr>
              <a:t>Stretchers/beds</a:t>
            </a:r>
          </a:p>
          <a:p>
            <a:pPr eaLnBrk="1" hangingPunct="1"/>
            <a:endParaRPr lang="en-US" dirty="0" smtClean="0">
              <a:latin typeface="Arial" charset="0"/>
              <a:cs typeface="Arial" charset="0"/>
            </a:endParaRPr>
          </a:p>
        </p:txBody>
      </p:sp>
      <p:pic>
        <p:nvPicPr>
          <p:cNvPr id="5" name="Picture 6" descr="http://www.parentgiving.com/shop/product_pictures/l-medline-excel-extra-wide-wheelchair-3944.jpg"/>
          <p:cNvPicPr>
            <a:picLocks noChangeAspect="1" noChangeArrowheads="1"/>
          </p:cNvPicPr>
          <p:nvPr/>
        </p:nvPicPr>
        <p:blipFill>
          <a:blip r:embed="rId3" cstate="print"/>
          <a:srcRect/>
          <a:stretch>
            <a:fillRect/>
          </a:stretch>
        </p:blipFill>
        <p:spPr bwMode="auto">
          <a:xfrm>
            <a:off x="3962400" y="2819400"/>
            <a:ext cx="4162096" cy="3657600"/>
          </a:xfrm>
          <a:prstGeom prst="rect">
            <a:avLst/>
          </a:prstGeom>
          <a:noFill/>
          <a:ln w="19050">
            <a:solidFill>
              <a:schemeClr val="tx1"/>
            </a:solidFill>
          </a:ln>
        </p:spPr>
      </p:pic>
      <p:sp>
        <p:nvSpPr>
          <p:cNvPr id="7" name="Title 4"/>
          <p:cNvSpPr>
            <a:spLocks noGrp="1"/>
          </p:cNvSpPr>
          <p:nvPr>
            <p:ph type="title"/>
          </p:nvPr>
        </p:nvSpPr>
        <p:spPr>
          <a:xfrm>
            <a:off x="152400" y="76200"/>
            <a:ext cx="8991600" cy="1143000"/>
          </a:xfrm>
        </p:spPr>
        <p:txBody>
          <a:bodyPr/>
          <a:lstStyle/>
          <a:p>
            <a:pPr>
              <a:defRPr/>
            </a:pPr>
            <a:r>
              <a:rPr lang="en-US" dirty="0" smtClean="0"/>
              <a:t>Exposure/Environment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fontAlgn="auto" hangingPunct="1">
              <a:spcAft>
                <a:spcPts val="0"/>
              </a:spcAft>
              <a:defRPr/>
            </a:pPr>
            <a:r>
              <a:rPr lang="en-US" dirty="0" smtClean="0"/>
              <a:t>Primary Survey Adjuncts</a:t>
            </a:r>
            <a:endParaRPr lang="en-US" dirty="0"/>
          </a:p>
        </p:txBody>
      </p:sp>
      <p:sp>
        <p:nvSpPr>
          <p:cNvPr id="44036" name="Text Placeholder 4"/>
          <p:cNvSpPr>
            <a:spLocks noGrp="1"/>
          </p:cNvSpPr>
          <p:nvPr>
            <p:ph type="body" idx="1"/>
          </p:nvPr>
        </p:nvSpPr>
        <p:spPr>
          <a:xfrm>
            <a:off x="304800" y="1722437"/>
            <a:ext cx="4041775" cy="639763"/>
          </a:xfrm>
        </p:spPr>
        <p:txBody>
          <a:bodyPr/>
          <a:lstStyle/>
          <a:p>
            <a:pPr marL="73025" eaLnBrk="1" hangingPunct="1"/>
            <a:r>
              <a:rPr lang="en-US" sz="3200" dirty="0" smtClean="0">
                <a:latin typeface="Arial" charset="0"/>
                <a:cs typeface="Arial" charset="0"/>
              </a:rPr>
              <a:t>Considerations</a:t>
            </a:r>
          </a:p>
        </p:txBody>
      </p:sp>
      <p:sp>
        <p:nvSpPr>
          <p:cNvPr id="44038" name="Content Placeholder 5"/>
          <p:cNvSpPr>
            <a:spLocks noGrp="1"/>
          </p:cNvSpPr>
          <p:nvPr>
            <p:ph sz="half" idx="2"/>
          </p:nvPr>
        </p:nvSpPr>
        <p:spPr>
          <a:xfrm>
            <a:off x="381000" y="2362200"/>
            <a:ext cx="4041775" cy="1981200"/>
          </a:xfrm>
          <a:ln w="38100">
            <a:solidFill>
              <a:schemeClr val="tx1"/>
            </a:solidFill>
          </a:ln>
        </p:spPr>
        <p:txBody>
          <a:bodyPr/>
          <a:lstStyle/>
          <a:p>
            <a:pPr eaLnBrk="1" hangingPunct="1"/>
            <a:r>
              <a:rPr lang="en-US" sz="2800" dirty="0" smtClean="0">
                <a:latin typeface="Arial" charset="0"/>
                <a:cs typeface="Arial" charset="0"/>
              </a:rPr>
              <a:t>Penetration</a:t>
            </a:r>
          </a:p>
          <a:p>
            <a:pPr eaLnBrk="1" hangingPunct="1"/>
            <a:r>
              <a:rPr lang="en-US" sz="2800" dirty="0" smtClean="0">
                <a:latin typeface="Arial" charset="0"/>
                <a:cs typeface="Arial" charset="0"/>
              </a:rPr>
              <a:t>Weight limits</a:t>
            </a:r>
          </a:p>
          <a:p>
            <a:pPr eaLnBrk="1" hangingPunct="1"/>
            <a:r>
              <a:rPr lang="en-US" sz="2800" dirty="0" smtClean="0">
                <a:latin typeface="Arial" charset="0"/>
                <a:cs typeface="Arial" charset="0"/>
              </a:rPr>
              <a:t>Transport</a:t>
            </a:r>
          </a:p>
          <a:p>
            <a:pPr eaLnBrk="1" hangingPunct="1"/>
            <a:endParaRPr lang="en-US" dirty="0" smtClean="0">
              <a:latin typeface="Arial" charset="0"/>
              <a:cs typeface="Arial" charset="0"/>
            </a:endParaRPr>
          </a:p>
          <a:p>
            <a:pPr eaLnBrk="1" hangingPunct="1">
              <a:buFont typeface="Wingdings" pitchFamily="2" charset="2"/>
              <a:buNone/>
            </a:pPr>
            <a:endParaRPr lang="en-US" dirty="0" smtClean="0">
              <a:latin typeface="Arial" charset="0"/>
              <a:cs typeface="Arial" charset="0"/>
            </a:endParaRPr>
          </a:p>
        </p:txBody>
      </p:sp>
      <p:pic>
        <p:nvPicPr>
          <p:cNvPr id="8" name="Picture 2" descr="http://theprevailingethos.com/wp-content/plugins/rss-poster/cache/ab29d_scanner.jpg"/>
          <p:cNvPicPr>
            <a:picLocks noChangeAspect="1" noChangeArrowheads="1"/>
          </p:cNvPicPr>
          <p:nvPr/>
        </p:nvPicPr>
        <p:blipFill>
          <a:blip r:embed="rId3" cstate="print"/>
          <a:srcRect/>
          <a:stretch>
            <a:fillRect/>
          </a:stretch>
        </p:blipFill>
        <p:spPr bwMode="auto">
          <a:xfrm>
            <a:off x="3914080" y="2057400"/>
            <a:ext cx="5001320" cy="3505200"/>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228600"/>
            <a:ext cx="8639175" cy="914400"/>
          </a:xfrm>
        </p:spPr>
        <p:txBody>
          <a:bodyPr>
            <a:normAutofit/>
          </a:bodyPr>
          <a:lstStyle/>
          <a:p>
            <a:pPr eaLnBrk="1" fontAlgn="auto" hangingPunct="1">
              <a:spcAft>
                <a:spcPts val="0"/>
              </a:spcAft>
              <a:defRPr/>
            </a:pPr>
            <a:r>
              <a:rPr lang="en-US" dirty="0" smtClean="0"/>
              <a:t>Secondary Survey</a:t>
            </a:r>
            <a:endParaRPr lang="en-US" dirty="0"/>
          </a:p>
        </p:txBody>
      </p:sp>
      <p:sp>
        <p:nvSpPr>
          <p:cNvPr id="48131" name="Text Placeholder 2"/>
          <p:cNvSpPr>
            <a:spLocks noGrp="1"/>
          </p:cNvSpPr>
          <p:nvPr>
            <p:ph type="body" idx="1"/>
          </p:nvPr>
        </p:nvSpPr>
        <p:spPr>
          <a:xfrm>
            <a:off x="379412" y="1493837"/>
            <a:ext cx="4116388" cy="639763"/>
          </a:xfrm>
        </p:spPr>
        <p:txBody>
          <a:bodyPr/>
          <a:lstStyle/>
          <a:p>
            <a:pPr marL="73025" eaLnBrk="1" hangingPunct="1"/>
            <a:r>
              <a:rPr lang="en-US" sz="3200" dirty="0" smtClean="0">
                <a:latin typeface="Arial" charset="0"/>
                <a:cs typeface="Arial" charset="0"/>
              </a:rPr>
              <a:t>Challenges</a:t>
            </a:r>
          </a:p>
        </p:txBody>
      </p:sp>
      <p:sp>
        <p:nvSpPr>
          <p:cNvPr id="48133" name="Content Placeholder 3"/>
          <p:cNvSpPr>
            <a:spLocks noGrp="1"/>
          </p:cNvSpPr>
          <p:nvPr>
            <p:ph sz="half" idx="2"/>
          </p:nvPr>
        </p:nvSpPr>
        <p:spPr>
          <a:xfrm>
            <a:off x="457200" y="2133600"/>
            <a:ext cx="4648200" cy="4495800"/>
          </a:xfrm>
          <a:ln w="76200">
            <a:solidFill>
              <a:schemeClr val="accent3"/>
            </a:solidFill>
          </a:ln>
        </p:spPr>
        <p:txBody>
          <a:bodyPr>
            <a:normAutofit lnSpcReduction="10000"/>
          </a:bodyPr>
          <a:lstStyle/>
          <a:p>
            <a:pPr eaLnBrk="1" hangingPunct="1"/>
            <a:r>
              <a:rPr lang="en-US" sz="2800" dirty="0" smtClean="0">
                <a:latin typeface="Arial" charset="0"/>
                <a:cs typeface="Arial" charset="0"/>
              </a:rPr>
              <a:t>Large arms</a:t>
            </a:r>
          </a:p>
          <a:p>
            <a:pPr eaLnBrk="1" hangingPunct="1"/>
            <a:r>
              <a:rPr lang="en-US" sz="2800" dirty="0" smtClean="0">
                <a:latin typeface="Arial" charset="0"/>
                <a:cs typeface="Arial" charset="0"/>
              </a:rPr>
              <a:t>ECG variations</a:t>
            </a:r>
          </a:p>
          <a:p>
            <a:pPr lvl="1" eaLnBrk="1" hangingPunct="1"/>
            <a:r>
              <a:rPr lang="en-US" sz="2400" dirty="0" smtClean="0">
                <a:latin typeface="Arial" charset="0"/>
                <a:cs typeface="Arial" charset="0"/>
              </a:rPr>
              <a:t>Low QRS voltage</a:t>
            </a:r>
          </a:p>
          <a:p>
            <a:pPr lvl="1" eaLnBrk="1" hangingPunct="1"/>
            <a:r>
              <a:rPr lang="en-US" sz="2400" dirty="0" smtClean="0">
                <a:latin typeface="Arial" charset="0"/>
                <a:cs typeface="Arial" charset="0"/>
              </a:rPr>
              <a:t>leftward shift of P wave, </a:t>
            </a:r>
            <a:br>
              <a:rPr lang="en-US" sz="2400" dirty="0" smtClean="0">
                <a:latin typeface="Arial" charset="0"/>
                <a:cs typeface="Arial" charset="0"/>
              </a:rPr>
            </a:br>
            <a:r>
              <a:rPr lang="en-US" sz="2400" dirty="0" smtClean="0">
                <a:latin typeface="Arial" charset="0"/>
                <a:cs typeface="Arial" charset="0"/>
              </a:rPr>
              <a:t>QRS wave, T wave axes</a:t>
            </a:r>
          </a:p>
          <a:p>
            <a:pPr lvl="1" eaLnBrk="1" hangingPunct="1"/>
            <a:r>
              <a:rPr lang="en-US" sz="2400" dirty="0" smtClean="0">
                <a:latin typeface="Arial" charset="0"/>
                <a:cs typeface="Arial" charset="0"/>
              </a:rPr>
              <a:t>Left ventricular hypertrophy</a:t>
            </a:r>
          </a:p>
          <a:p>
            <a:pPr lvl="1" eaLnBrk="1" hangingPunct="1"/>
            <a:r>
              <a:rPr lang="en-US" sz="2400" dirty="0" smtClean="0">
                <a:latin typeface="Arial" charset="0"/>
                <a:cs typeface="Arial" charset="0"/>
              </a:rPr>
              <a:t>Left atrial abnormalities </a:t>
            </a:r>
          </a:p>
          <a:p>
            <a:pPr>
              <a:defRPr/>
            </a:pPr>
            <a:r>
              <a:rPr lang="en-US" sz="2800" dirty="0"/>
              <a:t>Thick fingers</a:t>
            </a:r>
          </a:p>
          <a:p>
            <a:pPr>
              <a:defRPr/>
            </a:pPr>
            <a:r>
              <a:rPr lang="en-US" sz="2800" dirty="0"/>
              <a:t>Abdominal weight </a:t>
            </a:r>
          </a:p>
          <a:p>
            <a:pPr>
              <a:defRPr/>
            </a:pPr>
            <a:endParaRPr lang="en-US" dirty="0"/>
          </a:p>
          <a:p>
            <a:endParaRPr lang="en-US" dirty="0" smtClean="0">
              <a:latin typeface="Arial" charset="0"/>
              <a:cs typeface="Arial" charset="0"/>
            </a:endParaRPr>
          </a:p>
          <a:p>
            <a:pPr eaLnBrk="1" hangingPunct="1"/>
            <a:endParaRPr lang="en-US" dirty="0" smtClean="0">
              <a:latin typeface="Arial" charset="0"/>
              <a:cs typeface="Arial" charset="0"/>
            </a:endParaRPr>
          </a:p>
        </p:txBody>
      </p:sp>
      <p:pic>
        <p:nvPicPr>
          <p:cNvPr id="7" name="Picture 6" descr="C:\Users\od\AppData\Local\Microsoft\Windows\Temporary Internet Files\Content.IE5\L5VNL2PL\MC900286851[1].wmf"/>
          <p:cNvPicPr>
            <a:picLocks noChangeAspect="1" noChangeArrowheads="1"/>
          </p:cNvPicPr>
          <p:nvPr/>
        </p:nvPicPr>
        <p:blipFill>
          <a:blip r:embed="rId3" cstate="print"/>
          <a:srcRect/>
          <a:stretch>
            <a:fillRect/>
          </a:stretch>
        </p:blipFill>
        <p:spPr bwMode="auto">
          <a:xfrm>
            <a:off x="4953000" y="2057400"/>
            <a:ext cx="3949344"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Objectives</a:t>
            </a:r>
            <a:endParaRPr lang="en-US" dirty="0"/>
          </a:p>
        </p:txBody>
      </p:sp>
      <p:sp>
        <p:nvSpPr>
          <p:cNvPr id="15363" name="Content Placeholder 2"/>
          <p:cNvSpPr>
            <a:spLocks noGrp="1"/>
          </p:cNvSpPr>
          <p:nvPr>
            <p:ph idx="1"/>
          </p:nvPr>
        </p:nvSpPr>
        <p:spPr>
          <a:xfrm>
            <a:off x="685800" y="1447800"/>
            <a:ext cx="7772400" cy="4953000"/>
          </a:xfrm>
          <a:ln>
            <a:noFill/>
          </a:ln>
        </p:spPr>
        <p:txBody>
          <a:bodyPr/>
          <a:lstStyle/>
          <a:p>
            <a:pPr algn="ctr" eaLnBrk="1" hangingPunct="1">
              <a:buNone/>
            </a:pPr>
            <a:r>
              <a:rPr lang="en-US" b="1" dirty="0" smtClean="0">
                <a:latin typeface="Arial" charset="0"/>
                <a:cs typeface="Arial" charset="0"/>
              </a:rPr>
              <a:t>At the conclusion of this presentation the participant will be able to:</a:t>
            </a:r>
          </a:p>
          <a:p>
            <a:pPr algn="ctr" eaLnBrk="1" hangingPunct="1">
              <a:buNone/>
            </a:pPr>
            <a:endParaRPr lang="en-US" sz="1200" b="1" dirty="0" smtClean="0">
              <a:latin typeface="Arial" charset="0"/>
              <a:cs typeface="Arial" charset="0"/>
            </a:endParaRPr>
          </a:p>
          <a:p>
            <a:pPr lvl="1" eaLnBrk="1" hangingPunct="1">
              <a:buFont typeface="Arial" charset="0"/>
              <a:buChar char="•"/>
            </a:pPr>
            <a:r>
              <a:rPr lang="en-US" sz="2800" dirty="0" smtClean="0">
                <a:latin typeface="Arial" charset="0"/>
                <a:cs typeface="Arial" charset="0"/>
              </a:rPr>
              <a:t>Describe how the obesity epidemic impacts the delivery of trauma care.</a:t>
            </a:r>
          </a:p>
          <a:p>
            <a:pPr lvl="1" eaLnBrk="1" hangingPunct="1">
              <a:buFont typeface="Arial" charset="0"/>
              <a:buChar char="•"/>
            </a:pPr>
            <a:r>
              <a:rPr lang="en-US" sz="2800" dirty="0" smtClean="0">
                <a:latin typeface="Arial" charset="0"/>
                <a:cs typeface="Arial" charset="0"/>
              </a:rPr>
              <a:t>Discuss considerations needed in the initial assessment of the obese trauma patient</a:t>
            </a:r>
          </a:p>
          <a:p>
            <a:pPr lvl="1" eaLnBrk="1" hangingPunct="1">
              <a:buFont typeface="Arial" charset="0"/>
              <a:buChar char="•"/>
            </a:pPr>
            <a:r>
              <a:rPr lang="en-US" sz="2800" dirty="0" smtClean="0">
                <a:latin typeface="Arial" charset="0"/>
                <a:cs typeface="Arial" charset="0"/>
              </a:rPr>
              <a:t>Describe the management of blunt, penetrating, and burn injures in the obese patient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39175" cy="914400"/>
          </a:xfrm>
        </p:spPr>
        <p:txBody>
          <a:bodyPr>
            <a:normAutofit/>
          </a:bodyPr>
          <a:lstStyle/>
          <a:p>
            <a:pPr eaLnBrk="1" fontAlgn="auto" hangingPunct="1">
              <a:spcAft>
                <a:spcPts val="0"/>
              </a:spcAft>
              <a:defRPr/>
            </a:pPr>
            <a:r>
              <a:rPr lang="en-US" dirty="0" smtClean="0"/>
              <a:t>Secondary Survey</a:t>
            </a:r>
            <a:endParaRPr lang="en-US" dirty="0"/>
          </a:p>
        </p:txBody>
      </p:sp>
      <p:sp>
        <p:nvSpPr>
          <p:cNvPr id="49155" name="Text Placeholder 2"/>
          <p:cNvSpPr>
            <a:spLocks noGrp="1"/>
          </p:cNvSpPr>
          <p:nvPr>
            <p:ph type="body" idx="1"/>
          </p:nvPr>
        </p:nvSpPr>
        <p:spPr>
          <a:xfrm>
            <a:off x="303212" y="990600"/>
            <a:ext cx="4040188" cy="639763"/>
          </a:xfrm>
        </p:spPr>
        <p:txBody>
          <a:bodyPr/>
          <a:lstStyle/>
          <a:p>
            <a:pPr marL="73025" eaLnBrk="1" hangingPunct="1"/>
            <a:r>
              <a:rPr lang="en-US" sz="3200" dirty="0" smtClean="0">
                <a:latin typeface="Arial" charset="0"/>
                <a:cs typeface="Arial" charset="0"/>
              </a:rPr>
              <a:t>Considerations</a:t>
            </a:r>
          </a:p>
        </p:txBody>
      </p:sp>
      <p:sp>
        <p:nvSpPr>
          <p:cNvPr id="5" name="Content Placeholder 4"/>
          <p:cNvSpPr>
            <a:spLocks noGrp="1"/>
          </p:cNvSpPr>
          <p:nvPr>
            <p:ph sz="half" idx="2"/>
          </p:nvPr>
        </p:nvSpPr>
        <p:spPr>
          <a:xfrm>
            <a:off x="381000" y="1676400"/>
            <a:ext cx="4419600" cy="4724400"/>
          </a:xfrm>
          <a:ln w="38100">
            <a:solidFill>
              <a:schemeClr val="tx1"/>
            </a:solidFill>
          </a:ln>
        </p:spPr>
        <p:txBody>
          <a:bodyPr>
            <a:noAutofit/>
          </a:bodyPr>
          <a:lstStyle/>
          <a:p>
            <a:pPr eaLnBrk="1" fontAlgn="auto" hangingPunct="1">
              <a:spcAft>
                <a:spcPts val="0"/>
              </a:spcAft>
              <a:defRPr/>
            </a:pPr>
            <a:r>
              <a:rPr lang="en-US" sz="2600" dirty="0" smtClean="0"/>
              <a:t>Normotension may be hypotension</a:t>
            </a:r>
          </a:p>
          <a:p>
            <a:pPr eaLnBrk="1" fontAlgn="auto" hangingPunct="1">
              <a:spcAft>
                <a:spcPts val="0"/>
              </a:spcAft>
              <a:defRPr/>
            </a:pPr>
            <a:r>
              <a:rPr lang="en-US" sz="2600" dirty="0" smtClean="0"/>
              <a:t>Mark cardiac probes</a:t>
            </a:r>
          </a:p>
          <a:p>
            <a:pPr eaLnBrk="1" fontAlgn="auto" hangingPunct="1">
              <a:spcAft>
                <a:spcPts val="0"/>
              </a:spcAft>
              <a:defRPr/>
            </a:pPr>
            <a:r>
              <a:rPr lang="en-US" sz="2600" dirty="0" smtClean="0"/>
              <a:t>Pulse ox probe to earlobe</a:t>
            </a:r>
          </a:p>
          <a:p>
            <a:pPr eaLnBrk="1" fontAlgn="auto" hangingPunct="1">
              <a:spcAft>
                <a:spcPts val="0"/>
              </a:spcAft>
              <a:defRPr/>
            </a:pPr>
            <a:r>
              <a:rPr lang="en-US" sz="2600" dirty="0" smtClean="0"/>
              <a:t>Need for gastric tube</a:t>
            </a:r>
          </a:p>
          <a:p>
            <a:pPr eaLnBrk="1" fontAlgn="auto" hangingPunct="1">
              <a:spcAft>
                <a:spcPts val="0"/>
              </a:spcAft>
              <a:defRPr/>
            </a:pPr>
            <a:r>
              <a:rPr lang="en-US" sz="2600" dirty="0" smtClean="0"/>
              <a:t>Need for urinary catheter</a:t>
            </a:r>
          </a:p>
          <a:p>
            <a:pPr eaLnBrk="1" fontAlgn="auto" hangingPunct="1">
              <a:spcAft>
                <a:spcPts val="0"/>
              </a:spcAft>
              <a:defRPr/>
            </a:pPr>
            <a:r>
              <a:rPr lang="en-US" sz="2600" dirty="0" smtClean="0"/>
              <a:t>Large BP cuff or CVP</a:t>
            </a:r>
          </a:p>
          <a:p>
            <a:pPr eaLnBrk="1" fontAlgn="auto" hangingPunct="1">
              <a:spcAft>
                <a:spcPts val="0"/>
              </a:spcAft>
              <a:defRPr/>
            </a:pPr>
            <a:r>
              <a:rPr lang="en-US" sz="2600" dirty="0" smtClean="0"/>
              <a:t> Nosocomial infections</a:t>
            </a:r>
          </a:p>
          <a:p>
            <a:pPr eaLnBrk="1" fontAlgn="auto" hangingPunct="1">
              <a:spcAft>
                <a:spcPts val="0"/>
              </a:spcAft>
              <a:defRPr/>
            </a:pPr>
            <a:r>
              <a:rPr lang="en-US" sz="2600" dirty="0" smtClean="0"/>
              <a:t>Use of doppler</a:t>
            </a:r>
            <a:endParaRPr lang="en-US" sz="2600" dirty="0"/>
          </a:p>
        </p:txBody>
      </p:sp>
      <p:pic>
        <p:nvPicPr>
          <p:cNvPr id="49160" name="Picture 8" descr="http://admin.patientreferraloffice.com/admin/images/virtualtour/img2294loc_img2.jpg"/>
          <p:cNvPicPr>
            <a:picLocks noChangeAspect="1" noChangeArrowheads="1"/>
          </p:cNvPicPr>
          <p:nvPr/>
        </p:nvPicPr>
        <p:blipFill>
          <a:blip r:embed="rId3" cstate="print"/>
          <a:srcRect l="16302" t="25327" r="-5434" b="3618"/>
          <a:stretch>
            <a:fillRect/>
          </a:stretch>
        </p:blipFill>
        <p:spPr bwMode="auto">
          <a:xfrm>
            <a:off x="4800600" y="2667000"/>
            <a:ext cx="4070074" cy="2436429"/>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t>Give Comfort</a:t>
            </a:r>
            <a:endParaRPr lang="en-US" dirty="0"/>
          </a:p>
        </p:txBody>
      </p:sp>
      <p:sp>
        <p:nvSpPr>
          <p:cNvPr id="52227" name="Text Placeholder 2"/>
          <p:cNvSpPr>
            <a:spLocks noGrp="1"/>
          </p:cNvSpPr>
          <p:nvPr>
            <p:ph type="body" idx="1"/>
          </p:nvPr>
        </p:nvSpPr>
        <p:spPr>
          <a:xfrm>
            <a:off x="457200" y="1676400"/>
            <a:ext cx="4040188" cy="639763"/>
          </a:xfrm>
        </p:spPr>
        <p:txBody>
          <a:bodyPr>
            <a:normAutofit/>
          </a:bodyPr>
          <a:lstStyle/>
          <a:p>
            <a:pPr marL="73025" eaLnBrk="1" hangingPunct="1"/>
            <a:r>
              <a:rPr lang="en-US" sz="3200" dirty="0" smtClean="0">
                <a:latin typeface="Arial" charset="0"/>
                <a:cs typeface="Arial" charset="0"/>
              </a:rPr>
              <a:t>Challenges</a:t>
            </a:r>
          </a:p>
        </p:txBody>
      </p:sp>
      <p:sp>
        <p:nvSpPr>
          <p:cNvPr id="52229" name="Content Placeholder 3"/>
          <p:cNvSpPr>
            <a:spLocks noGrp="1"/>
          </p:cNvSpPr>
          <p:nvPr>
            <p:ph sz="half" idx="2"/>
          </p:nvPr>
        </p:nvSpPr>
        <p:spPr>
          <a:xfrm>
            <a:off x="465137" y="2362200"/>
            <a:ext cx="3920836" cy="2149434"/>
          </a:xfrm>
          <a:ln w="38100">
            <a:solidFill>
              <a:schemeClr val="tx1"/>
            </a:solidFill>
          </a:ln>
        </p:spPr>
        <p:txBody>
          <a:bodyPr/>
          <a:lstStyle/>
          <a:p>
            <a:pPr eaLnBrk="1" hangingPunct="1"/>
            <a:r>
              <a:rPr lang="en-US" sz="2800" dirty="0" smtClean="0">
                <a:latin typeface="Arial" charset="0"/>
                <a:cs typeface="Arial" charset="0"/>
              </a:rPr>
              <a:t>Patient size</a:t>
            </a:r>
          </a:p>
          <a:p>
            <a:pPr eaLnBrk="1" hangingPunct="1"/>
            <a:r>
              <a:rPr lang="en-US" sz="2800" dirty="0" smtClean="0">
                <a:latin typeface="Arial" charset="0"/>
                <a:cs typeface="Arial" charset="0"/>
              </a:rPr>
              <a:t>Bias</a:t>
            </a:r>
          </a:p>
          <a:p>
            <a:pPr eaLnBrk="1" hangingPunct="1"/>
            <a:r>
              <a:rPr lang="en-US" sz="2800" dirty="0" smtClean="0">
                <a:latin typeface="Arial" charset="0"/>
                <a:cs typeface="Arial" charset="0"/>
              </a:rPr>
              <a:t>Stigma</a:t>
            </a:r>
          </a:p>
          <a:p>
            <a:pPr eaLnBrk="1" hangingPunct="1"/>
            <a:r>
              <a:rPr lang="en-US" sz="2800" dirty="0" smtClean="0">
                <a:latin typeface="Arial" charset="0"/>
                <a:cs typeface="Arial" charset="0"/>
              </a:rPr>
              <a:t>Psychosocial issues</a:t>
            </a:r>
          </a:p>
        </p:txBody>
      </p:sp>
      <p:pic>
        <p:nvPicPr>
          <p:cNvPr id="6" name="Picture 5" descr="obese woman on scooter.jpg"/>
          <p:cNvPicPr>
            <a:picLocks noChangeAspect="1"/>
          </p:cNvPicPr>
          <p:nvPr/>
        </p:nvPicPr>
        <p:blipFill>
          <a:blip r:embed="rId3" cstate="print"/>
          <a:stretch>
            <a:fillRect/>
          </a:stretch>
        </p:blipFill>
        <p:spPr>
          <a:xfrm>
            <a:off x="4275137" y="1981200"/>
            <a:ext cx="4762501" cy="365760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t>Give Comfort</a:t>
            </a:r>
            <a:endParaRPr lang="en-US" dirty="0"/>
          </a:p>
        </p:txBody>
      </p:sp>
      <p:sp>
        <p:nvSpPr>
          <p:cNvPr id="53251" name="Text Placeholder 2"/>
          <p:cNvSpPr>
            <a:spLocks noGrp="1"/>
          </p:cNvSpPr>
          <p:nvPr>
            <p:ph type="body" idx="1"/>
          </p:nvPr>
        </p:nvSpPr>
        <p:spPr>
          <a:xfrm>
            <a:off x="457200" y="1828800"/>
            <a:ext cx="4040188" cy="639763"/>
          </a:xfrm>
        </p:spPr>
        <p:txBody>
          <a:bodyPr/>
          <a:lstStyle/>
          <a:p>
            <a:pPr marL="73025" eaLnBrk="1" hangingPunct="1"/>
            <a:r>
              <a:rPr lang="en-US" sz="3200" dirty="0" smtClean="0">
                <a:latin typeface="Arial" charset="0"/>
                <a:cs typeface="Arial" charset="0"/>
              </a:rPr>
              <a:t>Considerations</a:t>
            </a:r>
          </a:p>
        </p:txBody>
      </p:sp>
      <p:sp>
        <p:nvSpPr>
          <p:cNvPr id="53252" name="Content Placeholder 4"/>
          <p:cNvSpPr>
            <a:spLocks noGrp="1"/>
          </p:cNvSpPr>
          <p:nvPr>
            <p:ph sz="half" idx="2"/>
          </p:nvPr>
        </p:nvSpPr>
        <p:spPr>
          <a:xfrm>
            <a:off x="457200" y="2459038"/>
            <a:ext cx="3810000" cy="3484562"/>
          </a:xfrm>
          <a:ln w="38100">
            <a:solidFill>
              <a:schemeClr val="tx1"/>
            </a:solidFill>
          </a:ln>
        </p:spPr>
        <p:txBody>
          <a:bodyPr/>
          <a:lstStyle/>
          <a:p>
            <a:pPr eaLnBrk="1" hangingPunct="1"/>
            <a:r>
              <a:rPr lang="en-US" sz="2800" dirty="0" smtClean="0">
                <a:latin typeface="Arial" charset="0"/>
                <a:cs typeface="Arial" charset="0"/>
              </a:rPr>
              <a:t>Addressing bias may be first step to improving outcomes</a:t>
            </a:r>
          </a:p>
          <a:p>
            <a:pPr eaLnBrk="1" hangingPunct="1"/>
            <a:r>
              <a:rPr lang="en-US" sz="2800" dirty="0" smtClean="0">
                <a:latin typeface="Arial" charset="0"/>
                <a:cs typeface="Arial" charset="0"/>
              </a:rPr>
              <a:t>Medication doses</a:t>
            </a:r>
          </a:p>
          <a:p>
            <a:pPr eaLnBrk="1" hangingPunct="1"/>
            <a:r>
              <a:rPr lang="en-US" sz="2800" dirty="0" smtClean="0">
                <a:latin typeface="Arial" charset="0"/>
                <a:cs typeface="Arial" charset="0"/>
              </a:rPr>
              <a:t>Specialized beds and equipment</a:t>
            </a:r>
          </a:p>
          <a:p>
            <a:pPr eaLnBrk="1" hangingPunct="1"/>
            <a:endParaRPr lang="en-US" dirty="0" smtClean="0">
              <a:latin typeface="Arial" charset="0"/>
              <a:cs typeface="Arial" charset="0"/>
            </a:endParaRPr>
          </a:p>
        </p:txBody>
      </p:sp>
      <p:grpSp>
        <p:nvGrpSpPr>
          <p:cNvPr id="3" name="Group 2"/>
          <p:cNvGrpSpPr/>
          <p:nvPr/>
        </p:nvGrpSpPr>
        <p:grpSpPr>
          <a:xfrm>
            <a:off x="4419600" y="1219200"/>
            <a:ext cx="4448520" cy="5347855"/>
            <a:chOff x="4419600" y="1219200"/>
            <a:chExt cx="4448520" cy="5347855"/>
          </a:xfrm>
        </p:grpSpPr>
        <p:pic>
          <p:nvPicPr>
            <p:cNvPr id="53254" name="Picture 6" descr="Bariatric Reclining Shower Chair Commode"/>
            <p:cNvPicPr>
              <a:picLocks noChangeAspect="1" noChangeArrowheads="1"/>
            </p:cNvPicPr>
            <p:nvPr/>
          </p:nvPicPr>
          <p:blipFill>
            <a:blip r:embed="rId3" cstate="print"/>
            <a:srcRect/>
            <a:stretch>
              <a:fillRect/>
            </a:stretch>
          </p:blipFill>
          <p:spPr bwMode="auto">
            <a:xfrm>
              <a:off x="4419600" y="1219200"/>
              <a:ext cx="2581620" cy="2883029"/>
            </a:xfrm>
            <a:prstGeom prst="rect">
              <a:avLst/>
            </a:prstGeom>
            <a:noFill/>
            <a:ln w="19050">
              <a:solidFill>
                <a:schemeClr val="tx1"/>
              </a:solidFill>
            </a:ln>
          </p:spPr>
        </p:pic>
        <p:pic>
          <p:nvPicPr>
            <p:cNvPr id="53256" name="Picture 8" descr="http://www.mountainside-medical.com/product_images/m/205/Skil-Care_Super_Sling_8-handles__93235_std.jpg"/>
            <p:cNvPicPr>
              <a:picLocks noChangeAspect="1" noChangeArrowheads="1"/>
            </p:cNvPicPr>
            <p:nvPr/>
          </p:nvPicPr>
          <p:blipFill rotWithShape="1">
            <a:blip r:embed="rId4" cstate="print"/>
            <a:srcRect t="5195" b="5751"/>
            <a:stretch/>
          </p:blipFill>
          <p:spPr bwMode="auto">
            <a:xfrm>
              <a:off x="5134320" y="3241964"/>
              <a:ext cx="3733800" cy="3325091"/>
            </a:xfrm>
            <a:prstGeom prst="rect">
              <a:avLst/>
            </a:prstGeom>
            <a:noFill/>
            <a:ln w="19050">
              <a:solidFill>
                <a:schemeClr val="tx1"/>
              </a:solidFill>
            </a:ln>
          </p:spPr>
        </p:pic>
      </p:grpSp>
      <p:sp>
        <p:nvSpPr>
          <p:cNvPr id="9" name="Rectangle 8"/>
          <p:cNvSpPr/>
          <p:nvPr/>
        </p:nvSpPr>
        <p:spPr bwMode="auto">
          <a:xfrm>
            <a:off x="7239000" y="3962400"/>
            <a:ext cx="457200" cy="228600"/>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fontAlgn="auto" hangingPunct="1">
              <a:spcAft>
                <a:spcPts val="0"/>
              </a:spcAft>
              <a:defRPr/>
            </a:pPr>
            <a:r>
              <a:rPr lang="en-US" sz="3600" dirty="0" smtClean="0"/>
              <a:t>Inspect Posterior Surfaces</a:t>
            </a:r>
            <a:endParaRPr lang="en-US" sz="3600" dirty="0"/>
          </a:p>
        </p:txBody>
      </p:sp>
      <p:sp>
        <p:nvSpPr>
          <p:cNvPr id="60419" name="Text Placeholder 2"/>
          <p:cNvSpPr>
            <a:spLocks noGrp="1"/>
          </p:cNvSpPr>
          <p:nvPr>
            <p:ph type="body" idx="1"/>
          </p:nvPr>
        </p:nvSpPr>
        <p:spPr>
          <a:xfrm>
            <a:off x="457200" y="1828800"/>
            <a:ext cx="4040188" cy="639762"/>
          </a:xfrm>
        </p:spPr>
        <p:txBody>
          <a:bodyPr/>
          <a:lstStyle/>
          <a:p>
            <a:pPr marL="73025" eaLnBrk="1" hangingPunct="1"/>
            <a:r>
              <a:rPr lang="en-US" sz="3200" dirty="0" smtClean="0">
                <a:latin typeface="Arial" charset="0"/>
                <a:cs typeface="Arial" charset="0"/>
              </a:rPr>
              <a:t>Challenges</a:t>
            </a:r>
          </a:p>
        </p:txBody>
      </p:sp>
      <p:sp>
        <p:nvSpPr>
          <p:cNvPr id="60420" name="Content Placeholder 3"/>
          <p:cNvSpPr>
            <a:spLocks noGrp="1"/>
          </p:cNvSpPr>
          <p:nvPr>
            <p:ph sz="half" idx="2"/>
          </p:nvPr>
        </p:nvSpPr>
        <p:spPr>
          <a:xfrm>
            <a:off x="381000" y="2524126"/>
            <a:ext cx="4343400" cy="2265361"/>
          </a:xfrm>
        </p:spPr>
        <p:txBody>
          <a:bodyPr/>
          <a:lstStyle/>
          <a:p>
            <a:pPr eaLnBrk="1" hangingPunct="1"/>
            <a:r>
              <a:rPr lang="en-US" sz="2800" dirty="0" smtClean="0">
                <a:latin typeface="Arial" charset="0"/>
                <a:cs typeface="Arial" charset="0"/>
              </a:rPr>
              <a:t>Number of people needed to log roll</a:t>
            </a:r>
          </a:p>
          <a:p>
            <a:pPr eaLnBrk="1" hangingPunct="1"/>
            <a:r>
              <a:rPr lang="en-US" sz="2800" dirty="0" smtClean="0">
                <a:latin typeface="Arial" charset="0"/>
                <a:cs typeface="Arial" charset="0"/>
              </a:rPr>
              <a:t>Patient safety</a:t>
            </a:r>
          </a:p>
          <a:p>
            <a:pPr eaLnBrk="1" hangingPunct="1"/>
            <a:r>
              <a:rPr lang="en-US" sz="2800" dirty="0" smtClean="0">
                <a:latin typeface="Arial" charset="0"/>
                <a:cs typeface="Arial" charset="0"/>
              </a:rPr>
              <a:t>Bed width</a:t>
            </a:r>
          </a:p>
          <a:p>
            <a:pPr eaLnBrk="1" hangingPunct="1"/>
            <a:r>
              <a:rPr lang="en-US" sz="2800" dirty="0" smtClean="0">
                <a:latin typeface="Arial" charset="0"/>
                <a:cs typeface="Arial" charset="0"/>
              </a:rPr>
              <a:t>Skin folds</a:t>
            </a:r>
          </a:p>
        </p:txBody>
      </p:sp>
      <p:sp>
        <p:nvSpPr>
          <p:cNvPr id="7" name="Text Placeholder 2"/>
          <p:cNvSpPr>
            <a:spLocks noGrp="1"/>
          </p:cNvSpPr>
          <p:nvPr>
            <p:ph type="body" sz="quarter" idx="3"/>
          </p:nvPr>
        </p:nvSpPr>
        <p:spPr>
          <a:xfrm>
            <a:off x="457200" y="4941887"/>
            <a:ext cx="4040188" cy="639763"/>
          </a:xfrm>
        </p:spPr>
        <p:txBody>
          <a:bodyPr/>
          <a:lstStyle/>
          <a:p>
            <a:pPr marL="73025" eaLnBrk="1" hangingPunct="1"/>
            <a:r>
              <a:rPr lang="en-US" sz="3200" dirty="0" smtClean="0">
                <a:latin typeface="Arial" charset="0"/>
                <a:cs typeface="Arial" charset="0"/>
              </a:rPr>
              <a:t>Considerations</a:t>
            </a:r>
          </a:p>
        </p:txBody>
      </p:sp>
      <p:pic>
        <p:nvPicPr>
          <p:cNvPr id="60424" name="Picture 8" descr="http://2.bp.blogspot.com/-9rILAN1Wbys/TgP8BEarGKI/AAAAAAAAFeE/SvD2H2-QdvY/s1600/Winnipeg-20110621-00169.jpg"/>
          <p:cNvPicPr>
            <a:picLocks noChangeAspect="1" noChangeArrowheads="1"/>
          </p:cNvPicPr>
          <p:nvPr/>
        </p:nvPicPr>
        <p:blipFill>
          <a:blip r:embed="rId3" cstate="print"/>
          <a:srcRect/>
          <a:stretch>
            <a:fillRect/>
          </a:stretch>
        </p:blipFill>
        <p:spPr bwMode="auto">
          <a:xfrm>
            <a:off x="5181600" y="1600200"/>
            <a:ext cx="3686175" cy="4914901"/>
          </a:xfrm>
          <a:prstGeom prst="rect">
            <a:avLst/>
          </a:prstGeom>
          <a:noFill/>
        </p:spPr>
      </p:pic>
      <p:sp>
        <p:nvSpPr>
          <p:cNvPr id="8" name="Rectangle 7"/>
          <p:cNvSpPr/>
          <p:nvPr/>
        </p:nvSpPr>
        <p:spPr>
          <a:xfrm>
            <a:off x="228600" y="5334000"/>
            <a:ext cx="4572000" cy="830997"/>
          </a:xfrm>
          <a:prstGeom prst="rect">
            <a:avLst/>
          </a:prstGeom>
        </p:spPr>
        <p:txBody>
          <a:bodyPr>
            <a:spAutoFit/>
          </a:bodyPr>
          <a:lstStyle/>
          <a:p>
            <a:pPr eaLnBrk="1" hangingPunct="1">
              <a:buFont typeface="Arial" pitchFamily="34" charset="0"/>
              <a:buChar char="•"/>
            </a:pPr>
            <a:r>
              <a:rPr lang="en-US" sz="2400" dirty="0">
                <a:solidFill>
                  <a:schemeClr val="bg1"/>
                </a:solidFill>
              </a:rPr>
              <a:t>Additional </a:t>
            </a:r>
            <a:r>
              <a:rPr lang="en-US" sz="2400" dirty="0" smtClean="0">
                <a:solidFill>
                  <a:schemeClr val="bg1"/>
                </a:solidFill>
              </a:rPr>
              <a:t>staff</a:t>
            </a:r>
            <a:endParaRPr lang="en-US" sz="2400" dirty="0">
              <a:solidFill>
                <a:schemeClr val="bg1"/>
              </a:solidFill>
            </a:endParaRPr>
          </a:p>
          <a:p>
            <a:pPr eaLnBrk="1" hangingPunct="1">
              <a:buFont typeface="Arial" pitchFamily="34" charset="0"/>
              <a:buChar char="•"/>
            </a:pPr>
            <a:r>
              <a:rPr lang="en-US" sz="2400" dirty="0">
                <a:solidFill>
                  <a:schemeClr val="bg1"/>
                </a:solidFill>
              </a:rPr>
              <a:t>Interlock beds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t>Caveats</a:t>
            </a:r>
            <a:endParaRPr lang="en-US" dirty="0"/>
          </a:p>
        </p:txBody>
      </p:sp>
      <p:sp>
        <p:nvSpPr>
          <p:cNvPr id="63491" name="Content Placeholder 6"/>
          <p:cNvSpPr>
            <a:spLocks noGrp="1"/>
          </p:cNvSpPr>
          <p:nvPr>
            <p:ph idx="1"/>
          </p:nvPr>
        </p:nvSpPr>
        <p:spPr>
          <a:xfrm>
            <a:off x="457200" y="1752600"/>
            <a:ext cx="4191000" cy="4572000"/>
          </a:xfrm>
          <a:ln w="38100">
            <a:solidFill>
              <a:schemeClr val="tx1"/>
            </a:solidFill>
          </a:ln>
        </p:spPr>
        <p:txBody>
          <a:bodyPr>
            <a:normAutofit/>
          </a:bodyPr>
          <a:lstStyle/>
          <a:p>
            <a:r>
              <a:rPr lang="en-US" sz="2800" dirty="0" smtClean="0">
                <a:latin typeface="Arial" charset="0"/>
                <a:cs typeface="Arial" charset="0"/>
              </a:rPr>
              <a:t>Disposition</a:t>
            </a:r>
          </a:p>
          <a:p>
            <a:r>
              <a:rPr lang="en-US" sz="2800" dirty="0" smtClean="0">
                <a:latin typeface="Arial" charset="0"/>
                <a:cs typeface="Arial" charset="0"/>
              </a:rPr>
              <a:t>Post-Operative Care</a:t>
            </a:r>
          </a:p>
          <a:p>
            <a:r>
              <a:rPr lang="en-US" sz="2800" dirty="0" smtClean="0">
                <a:latin typeface="Arial" charset="0"/>
                <a:cs typeface="Arial" charset="0"/>
              </a:rPr>
              <a:t>Missed Injuries</a:t>
            </a:r>
          </a:p>
          <a:p>
            <a:r>
              <a:rPr lang="en-US" sz="2800" dirty="0" smtClean="0">
                <a:latin typeface="Arial" charset="0"/>
                <a:cs typeface="Arial" charset="0"/>
              </a:rPr>
              <a:t>Fractures</a:t>
            </a:r>
          </a:p>
          <a:p>
            <a:r>
              <a:rPr lang="en-US" sz="2800" dirty="0" smtClean="0">
                <a:latin typeface="Arial" charset="0"/>
                <a:cs typeface="Arial" charset="0"/>
              </a:rPr>
              <a:t>Morbidity</a:t>
            </a:r>
          </a:p>
          <a:p>
            <a:r>
              <a:rPr lang="en-US" sz="2800" dirty="0" smtClean="0">
                <a:latin typeface="Arial" charset="0"/>
                <a:cs typeface="Arial" charset="0"/>
              </a:rPr>
              <a:t>Mortality</a:t>
            </a:r>
          </a:p>
          <a:p>
            <a:r>
              <a:rPr lang="en-US" sz="2800" dirty="0" smtClean="0">
                <a:latin typeface="Arial" charset="0"/>
                <a:cs typeface="Arial" charset="0"/>
              </a:rPr>
              <a:t>Pharmacology</a:t>
            </a:r>
          </a:p>
          <a:p>
            <a:r>
              <a:rPr lang="en-US" sz="2800" dirty="0" smtClean="0">
                <a:latin typeface="Arial" charset="0"/>
                <a:cs typeface="Arial" charset="0"/>
              </a:rPr>
              <a:t>Consultations</a:t>
            </a:r>
          </a:p>
        </p:txBody>
      </p:sp>
      <p:pic>
        <p:nvPicPr>
          <p:cNvPr id="5" name="Picture 4" descr="exhausted nurse.jpg"/>
          <p:cNvPicPr>
            <a:picLocks noChangeAspect="1"/>
          </p:cNvPicPr>
          <p:nvPr/>
        </p:nvPicPr>
        <p:blipFill>
          <a:blip r:embed="rId3" cstate="print"/>
          <a:stretch>
            <a:fillRect/>
          </a:stretch>
        </p:blipFill>
        <p:spPr>
          <a:xfrm>
            <a:off x="4495800" y="1110880"/>
            <a:ext cx="3657600" cy="5467264"/>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defRPr/>
            </a:pPr>
            <a:r>
              <a:rPr lang="en-US" dirty="0" smtClean="0"/>
              <a:t>Disposition</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818956791"/>
              </p:ext>
            </p:extLst>
          </p:nvPr>
        </p:nvGraphicFramePr>
        <p:xfrm>
          <a:off x="227012" y="1371600"/>
          <a:ext cx="404018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load patient into ambulance.jpg"/>
          <p:cNvPicPr>
            <a:picLocks noChangeAspect="1"/>
          </p:cNvPicPr>
          <p:nvPr/>
        </p:nvPicPr>
        <p:blipFill>
          <a:blip r:embed="rId8" cstate="print"/>
          <a:stretch>
            <a:fillRect/>
          </a:stretch>
        </p:blipFill>
        <p:spPr>
          <a:xfrm>
            <a:off x="4191000" y="2077192"/>
            <a:ext cx="4805405" cy="320040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Op Care</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566544576"/>
              </p:ext>
            </p:extLst>
          </p:nvPr>
        </p:nvGraphicFramePr>
        <p:xfrm>
          <a:off x="457200" y="13716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defRPr/>
            </a:pPr>
            <a:r>
              <a:rPr lang="en-US" dirty="0" smtClean="0"/>
              <a:t>Missed Injuries</a:t>
            </a:r>
            <a:endParaRPr lang="en-US" dirty="0"/>
          </a:p>
        </p:txBody>
      </p:sp>
      <p:sp>
        <p:nvSpPr>
          <p:cNvPr id="65541" name="Content Placeholder 4"/>
          <p:cNvSpPr>
            <a:spLocks noGrp="1"/>
          </p:cNvSpPr>
          <p:nvPr>
            <p:ph sz="half" idx="2"/>
          </p:nvPr>
        </p:nvSpPr>
        <p:spPr>
          <a:xfrm>
            <a:off x="423553" y="1828800"/>
            <a:ext cx="3962400" cy="3160714"/>
          </a:xfrm>
          <a:ln w="38100">
            <a:solidFill>
              <a:schemeClr val="tx1"/>
            </a:solidFill>
          </a:ln>
        </p:spPr>
        <p:txBody>
          <a:bodyPr>
            <a:noAutofit/>
          </a:bodyPr>
          <a:lstStyle/>
          <a:p>
            <a:r>
              <a:rPr lang="en-US" sz="2800" dirty="0" smtClean="0">
                <a:latin typeface="Arial" charset="0"/>
                <a:cs typeface="Arial" charset="0"/>
              </a:rPr>
              <a:t>Sternal fractures</a:t>
            </a:r>
          </a:p>
          <a:p>
            <a:r>
              <a:rPr lang="en-US" sz="2800" dirty="0" smtClean="0">
                <a:latin typeface="Arial" charset="0"/>
                <a:cs typeface="Arial" charset="0"/>
              </a:rPr>
              <a:t>Flail chest</a:t>
            </a:r>
          </a:p>
          <a:p>
            <a:r>
              <a:rPr lang="en-US" sz="2800" dirty="0" smtClean="0">
                <a:latin typeface="Arial" charset="0"/>
                <a:cs typeface="Arial" charset="0"/>
              </a:rPr>
              <a:t>Pelvic fractures</a:t>
            </a:r>
          </a:p>
          <a:p>
            <a:r>
              <a:rPr lang="en-US" sz="2800" dirty="0" smtClean="0">
                <a:latin typeface="Arial" charset="0"/>
                <a:cs typeface="Arial" charset="0"/>
              </a:rPr>
              <a:t>Rib fractures</a:t>
            </a:r>
          </a:p>
          <a:p>
            <a:r>
              <a:rPr lang="en-US" sz="2800" dirty="0" smtClean="0">
                <a:latin typeface="Arial" charset="0"/>
                <a:cs typeface="Arial" charset="0"/>
              </a:rPr>
              <a:t>Pulmonary contusions</a:t>
            </a:r>
          </a:p>
        </p:txBody>
      </p:sp>
      <p:pic>
        <p:nvPicPr>
          <p:cNvPr id="9" name="Picture 8"/>
          <p:cNvPicPr>
            <a:picLocks noChangeAspect="1" noChangeArrowheads="1"/>
          </p:cNvPicPr>
          <p:nvPr/>
        </p:nvPicPr>
        <p:blipFill>
          <a:blip r:embed="rId3" cstate="print"/>
          <a:srcRect l="14174" r="14173" b="6809"/>
          <a:stretch>
            <a:fillRect/>
          </a:stretch>
        </p:blipFill>
        <p:spPr bwMode="auto">
          <a:xfrm>
            <a:off x="3905844" y="2286000"/>
            <a:ext cx="4804408" cy="3468685"/>
          </a:xfrm>
          <a:prstGeom prst="rect">
            <a:avLst/>
          </a:prstGeom>
          <a:noFill/>
          <a:ln w="762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Fractures</a:t>
            </a:r>
            <a:endParaRPr lang="en-US" dirty="0"/>
          </a:p>
        </p:txBody>
      </p:sp>
      <p:sp>
        <p:nvSpPr>
          <p:cNvPr id="8" name="Content Placeholder 7"/>
          <p:cNvSpPr>
            <a:spLocks noGrp="1"/>
          </p:cNvSpPr>
          <p:nvPr>
            <p:ph sz="half" idx="1"/>
          </p:nvPr>
        </p:nvSpPr>
        <p:spPr>
          <a:xfrm>
            <a:off x="381000" y="2133600"/>
            <a:ext cx="3886200" cy="2971800"/>
          </a:xfrm>
          <a:ln w="38100">
            <a:solidFill>
              <a:schemeClr val="tx1"/>
            </a:solidFill>
          </a:ln>
        </p:spPr>
        <p:txBody>
          <a:bodyPr/>
          <a:lstStyle/>
          <a:p>
            <a:r>
              <a:rPr lang="en-US" dirty="0" smtClean="0"/>
              <a:t>Strength of rods</a:t>
            </a:r>
          </a:p>
          <a:p>
            <a:r>
              <a:rPr lang="en-US" dirty="0" smtClean="0"/>
              <a:t>Compartment Syndrome</a:t>
            </a:r>
          </a:p>
          <a:p>
            <a:r>
              <a:rPr lang="en-US" dirty="0" smtClean="0"/>
              <a:t>Casting more difficult</a:t>
            </a:r>
          </a:p>
          <a:p>
            <a:r>
              <a:rPr lang="en-US" dirty="0" smtClean="0"/>
              <a:t>TLSO</a:t>
            </a:r>
            <a:endParaRPr lang="en-US" dirty="0"/>
          </a:p>
        </p:txBody>
      </p:sp>
      <p:pic>
        <p:nvPicPr>
          <p:cNvPr id="10" name="Content Placeholder 9" descr="Bilateral rodded legs.jpg"/>
          <p:cNvPicPr>
            <a:picLocks noGrp="1" noChangeAspect="1"/>
          </p:cNvPicPr>
          <p:nvPr>
            <p:ph sz="half" idx="2"/>
          </p:nvPr>
        </p:nvPicPr>
        <p:blipFill>
          <a:blip r:embed="rId3" cstate="print"/>
          <a:stretch>
            <a:fillRect/>
          </a:stretch>
        </p:blipFill>
        <p:spPr>
          <a:xfrm>
            <a:off x="3657600" y="1600200"/>
            <a:ext cx="5257800" cy="3811777"/>
          </a:xfrm>
          <a:ln w="19050">
            <a:solidFill>
              <a:schemeClr val="tx1"/>
            </a:solidFill>
          </a:ln>
        </p:spPr>
      </p:pic>
      <p:pic>
        <p:nvPicPr>
          <p:cNvPr id="46082" name="Picture 2" descr="http://www.freemanmfg.com/images/8122.jpg"/>
          <p:cNvPicPr>
            <a:picLocks noChangeAspect="1" noChangeArrowheads="1"/>
          </p:cNvPicPr>
          <p:nvPr/>
        </p:nvPicPr>
        <p:blipFill>
          <a:blip r:embed="rId4" cstate="print"/>
          <a:srcRect/>
          <a:stretch>
            <a:fillRect/>
          </a:stretch>
        </p:blipFill>
        <p:spPr bwMode="auto">
          <a:xfrm>
            <a:off x="5410200" y="4572000"/>
            <a:ext cx="1905000" cy="1905000"/>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smtClean="0"/>
              <a:t>Morbidity and Mortality</a:t>
            </a:r>
            <a:r>
              <a:rPr lang="en-US" dirty="0" smtClean="0"/>
              <a:t/>
            </a:r>
            <a:br>
              <a:rPr lang="en-US" dirty="0" smtClean="0"/>
            </a:br>
            <a:endParaRPr lang="en-US" dirty="0"/>
          </a:p>
        </p:txBody>
      </p:sp>
      <p:sp>
        <p:nvSpPr>
          <p:cNvPr id="66563" name="Text Placeholder 2"/>
          <p:cNvSpPr>
            <a:spLocks noGrp="1"/>
          </p:cNvSpPr>
          <p:nvPr>
            <p:ph type="body" idx="1"/>
          </p:nvPr>
        </p:nvSpPr>
        <p:spPr>
          <a:xfrm>
            <a:off x="609600" y="1524000"/>
            <a:ext cx="4040188" cy="639763"/>
          </a:xfrm>
        </p:spPr>
        <p:txBody>
          <a:bodyPr/>
          <a:lstStyle/>
          <a:p>
            <a:pPr marL="73025"/>
            <a:r>
              <a:rPr lang="en-US" sz="3200" dirty="0" smtClean="0">
                <a:latin typeface="Arial" charset="0"/>
                <a:cs typeface="Arial" charset="0"/>
              </a:rPr>
              <a:t>Morbidity</a:t>
            </a:r>
          </a:p>
        </p:txBody>
      </p:sp>
      <p:sp>
        <p:nvSpPr>
          <p:cNvPr id="66565" name="Content Placeholder 4"/>
          <p:cNvSpPr>
            <a:spLocks noGrp="1"/>
          </p:cNvSpPr>
          <p:nvPr>
            <p:ph sz="half" idx="2"/>
          </p:nvPr>
        </p:nvSpPr>
        <p:spPr>
          <a:xfrm>
            <a:off x="457200" y="2209801"/>
            <a:ext cx="4038600" cy="3657599"/>
          </a:xfr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a:bodyPr>
          <a:lstStyle/>
          <a:p>
            <a:r>
              <a:rPr lang="en-US" sz="2800" dirty="0" smtClean="0">
                <a:latin typeface="Arial" charset="0"/>
                <a:cs typeface="Arial" charset="0"/>
              </a:rPr>
              <a:t>Lack of primary care</a:t>
            </a:r>
          </a:p>
          <a:p>
            <a:r>
              <a:rPr lang="en-US" sz="2800" dirty="0" smtClean="0">
                <a:latin typeface="Arial" charset="0"/>
                <a:cs typeface="Arial" charset="0"/>
              </a:rPr>
              <a:t>Isolation</a:t>
            </a:r>
          </a:p>
          <a:p>
            <a:r>
              <a:rPr lang="en-US" sz="2800" dirty="0" smtClean="0">
                <a:latin typeface="Arial" charset="0"/>
                <a:cs typeface="Arial" charset="0"/>
              </a:rPr>
              <a:t>Non-compliance</a:t>
            </a:r>
          </a:p>
        </p:txBody>
      </p:sp>
      <p:sp>
        <p:nvSpPr>
          <p:cNvPr id="66564" name="Text Placeholder 3"/>
          <p:cNvSpPr>
            <a:spLocks noGrp="1"/>
          </p:cNvSpPr>
          <p:nvPr>
            <p:ph type="body" sz="quarter" idx="3"/>
          </p:nvPr>
        </p:nvSpPr>
        <p:spPr>
          <a:xfrm>
            <a:off x="4648200" y="1524000"/>
            <a:ext cx="4041775" cy="639763"/>
          </a:xfrm>
        </p:spPr>
        <p:txBody>
          <a:bodyPr/>
          <a:lstStyle/>
          <a:p>
            <a:pPr marL="73025"/>
            <a:r>
              <a:rPr lang="en-US" sz="3200" dirty="0" smtClean="0">
                <a:latin typeface="Arial" charset="0"/>
                <a:cs typeface="Arial" charset="0"/>
              </a:rPr>
              <a:t>Mortality</a:t>
            </a:r>
          </a:p>
        </p:txBody>
      </p:sp>
      <p:sp>
        <p:nvSpPr>
          <p:cNvPr id="66566" name="Content Placeholder 5"/>
          <p:cNvSpPr>
            <a:spLocks noGrp="1"/>
          </p:cNvSpPr>
          <p:nvPr>
            <p:ph sz="quarter" idx="4"/>
          </p:nvPr>
        </p:nvSpPr>
        <p:spPr>
          <a:xfrm>
            <a:off x="4648200" y="2209801"/>
            <a:ext cx="4114800" cy="3657599"/>
          </a:xfr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a:noAutofit/>
          </a:bodyPr>
          <a:lstStyle/>
          <a:p>
            <a:r>
              <a:rPr lang="en-US" sz="2800" dirty="0" smtClean="0">
                <a:latin typeface="Arial" charset="0"/>
                <a:cs typeface="Arial" charset="0"/>
              </a:rPr>
              <a:t>Multisystem organ failure</a:t>
            </a:r>
          </a:p>
          <a:p>
            <a:r>
              <a:rPr lang="en-US" sz="2800" dirty="0" smtClean="0">
                <a:latin typeface="Arial" charset="0"/>
                <a:cs typeface="Arial" charset="0"/>
              </a:rPr>
              <a:t>Traumatic brain injury</a:t>
            </a:r>
          </a:p>
          <a:p>
            <a:r>
              <a:rPr lang="en-US" sz="2800" dirty="0" smtClean="0">
                <a:latin typeface="Arial" charset="0"/>
                <a:cs typeface="Arial" charset="0"/>
              </a:rPr>
              <a:t>Cardiac failure</a:t>
            </a:r>
          </a:p>
          <a:p>
            <a:r>
              <a:rPr lang="en-US" sz="2800" dirty="0" smtClean="0">
                <a:latin typeface="Arial" charset="0"/>
                <a:cs typeface="Arial" charset="0"/>
              </a:rPr>
              <a:t>Respiratory arrest</a:t>
            </a:r>
          </a:p>
          <a:p>
            <a:r>
              <a:rPr lang="en-US" sz="2800" dirty="0" smtClean="0">
                <a:latin typeface="Arial" charset="0"/>
                <a:cs typeface="Arial" charset="0"/>
              </a:rPr>
              <a:t>Pulmonary embolism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264"/>
            <a:ext cx="8229600" cy="935736"/>
          </a:xfrm>
        </p:spPr>
        <p:txBody>
          <a:bodyPr>
            <a:noAutofit/>
          </a:bodyPr>
          <a:lstStyle/>
          <a:p>
            <a:r>
              <a:rPr lang="en-US" dirty="0" smtClean="0"/>
              <a:t>US Most Obese Country in World</a:t>
            </a:r>
            <a:endParaRPr lang="en-US" dirty="0"/>
          </a:p>
        </p:txBody>
      </p:sp>
      <p:sp>
        <p:nvSpPr>
          <p:cNvPr id="5" name="Content Placeholder 4"/>
          <p:cNvSpPr>
            <a:spLocks noGrp="1"/>
          </p:cNvSpPr>
          <p:nvPr>
            <p:ph sz="half" idx="1"/>
          </p:nvPr>
        </p:nvSpPr>
        <p:spPr>
          <a:xfrm>
            <a:off x="533400" y="1600200"/>
            <a:ext cx="4114800" cy="4724400"/>
          </a:xfrm>
          <a:ln w="38100">
            <a:solidFill>
              <a:schemeClr val="tx2">
                <a:lumMod val="60000"/>
                <a:lumOff val="40000"/>
              </a:schemeClr>
            </a:solidFill>
          </a:ln>
        </p:spPr>
        <p:txBody>
          <a:bodyPr>
            <a:normAutofit fontScale="92500" lnSpcReduction="10000"/>
          </a:bodyPr>
          <a:lstStyle/>
          <a:p>
            <a:pPr>
              <a:buNone/>
            </a:pPr>
            <a:r>
              <a:rPr lang="en-US" sz="2400" dirty="0" smtClean="0"/>
              <a:t>1. </a:t>
            </a:r>
            <a:r>
              <a:rPr lang="en-US" sz="3000" dirty="0" smtClean="0"/>
              <a:t>United States</a:t>
            </a:r>
          </a:p>
          <a:p>
            <a:pPr>
              <a:buNone/>
            </a:pPr>
            <a:r>
              <a:rPr lang="en-US" sz="3000" dirty="0" smtClean="0"/>
              <a:t>2. Kuwait</a:t>
            </a:r>
          </a:p>
          <a:p>
            <a:pPr>
              <a:buNone/>
            </a:pPr>
            <a:r>
              <a:rPr lang="en-US" sz="3000" dirty="0" smtClean="0"/>
              <a:t>3. Croatia</a:t>
            </a:r>
          </a:p>
          <a:p>
            <a:pPr>
              <a:buNone/>
            </a:pPr>
            <a:r>
              <a:rPr lang="en-US" sz="3000" dirty="0" smtClean="0"/>
              <a:t>4. Qatar</a:t>
            </a:r>
          </a:p>
          <a:p>
            <a:pPr>
              <a:buNone/>
            </a:pPr>
            <a:r>
              <a:rPr lang="en-US" sz="3000" dirty="0" smtClean="0"/>
              <a:t>5. Egypt</a:t>
            </a:r>
          </a:p>
          <a:p>
            <a:pPr>
              <a:buNone/>
            </a:pPr>
            <a:r>
              <a:rPr lang="en-US" sz="3000" dirty="0" smtClean="0"/>
              <a:t>6. United Arab Emirates</a:t>
            </a:r>
          </a:p>
          <a:p>
            <a:pPr>
              <a:buNone/>
            </a:pPr>
            <a:r>
              <a:rPr lang="en-US" sz="3000" dirty="0" smtClean="0"/>
              <a:t>7. Trinidad and Tobago</a:t>
            </a:r>
          </a:p>
          <a:p>
            <a:pPr>
              <a:buNone/>
            </a:pPr>
            <a:r>
              <a:rPr lang="en-US" sz="3000" dirty="0" smtClean="0"/>
              <a:t>8. Argentina</a:t>
            </a:r>
          </a:p>
          <a:p>
            <a:pPr>
              <a:buNone/>
            </a:pPr>
            <a:r>
              <a:rPr lang="en-US" sz="3000" dirty="0" smtClean="0"/>
              <a:t>9. Greece</a:t>
            </a:r>
          </a:p>
          <a:p>
            <a:pPr>
              <a:buNone/>
            </a:pPr>
            <a:r>
              <a:rPr lang="en-US" sz="3000" dirty="0" smtClean="0"/>
              <a:t>10. Bahrain</a:t>
            </a:r>
          </a:p>
          <a:p>
            <a:pPr>
              <a:buNone/>
            </a:pPr>
            <a:endParaRPr lang="en-US" dirty="0" smtClean="0"/>
          </a:p>
          <a:p>
            <a:pPr>
              <a:buNone/>
            </a:pPr>
            <a:endParaRPr lang="en-US" dirty="0" smtClean="0"/>
          </a:p>
          <a:p>
            <a:endParaRPr lang="en-US" sz="2800" dirty="0"/>
          </a:p>
        </p:txBody>
      </p:sp>
      <p:pic>
        <p:nvPicPr>
          <p:cNvPr id="9" name="Picture 8" descr="obese USA.jpg"/>
          <p:cNvPicPr>
            <a:picLocks noChangeAspect="1"/>
          </p:cNvPicPr>
          <p:nvPr/>
        </p:nvPicPr>
        <p:blipFill>
          <a:blip r:embed="rId3" cstate="print"/>
          <a:stretch>
            <a:fillRect/>
          </a:stretch>
        </p:blipFill>
        <p:spPr>
          <a:xfrm>
            <a:off x="4648200" y="1981200"/>
            <a:ext cx="4027484" cy="3810000"/>
          </a:xfrm>
          <a:prstGeom prst="rect">
            <a:avLst/>
          </a:prstGeom>
          <a:ln w="19050">
            <a:solidFill>
              <a:schemeClr val="accent4"/>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Pharmacology</a:t>
            </a:r>
            <a:endParaRPr lang="en-US" dirty="0"/>
          </a:p>
        </p:txBody>
      </p:sp>
      <p:sp>
        <p:nvSpPr>
          <p:cNvPr id="61445" name="Content Placeholder 4"/>
          <p:cNvSpPr>
            <a:spLocks noGrp="1"/>
          </p:cNvSpPr>
          <p:nvPr>
            <p:ph sz="half" idx="1"/>
          </p:nvPr>
        </p:nvSpPr>
        <p:spPr>
          <a:xfrm>
            <a:off x="457200" y="1600200"/>
            <a:ext cx="3810000" cy="4114800"/>
          </a:xfrm>
        </p:spPr>
        <p:txBody>
          <a:bodyPr/>
          <a:lstStyle/>
          <a:p>
            <a:pPr>
              <a:defRPr/>
            </a:pPr>
            <a:r>
              <a:rPr lang="en-US" sz="3200" dirty="0" smtClean="0"/>
              <a:t>Drug effect considerations:</a:t>
            </a:r>
          </a:p>
          <a:p>
            <a:pPr lvl="1">
              <a:defRPr/>
            </a:pPr>
            <a:r>
              <a:rPr lang="en-US" sz="2800" dirty="0" smtClean="0"/>
              <a:t>Distribution</a:t>
            </a:r>
          </a:p>
          <a:p>
            <a:pPr lvl="1">
              <a:defRPr/>
            </a:pPr>
            <a:r>
              <a:rPr lang="en-US" sz="2800" dirty="0" smtClean="0"/>
              <a:t>Renal clearance</a:t>
            </a:r>
          </a:p>
          <a:p>
            <a:pPr lvl="1">
              <a:defRPr/>
            </a:pPr>
            <a:r>
              <a:rPr lang="en-US" sz="2800" dirty="0" smtClean="0"/>
              <a:t>Hepatic metabolism</a:t>
            </a:r>
          </a:p>
          <a:p>
            <a:pPr lvl="1">
              <a:defRPr/>
            </a:pPr>
            <a:r>
              <a:rPr lang="en-US" sz="2800" dirty="0" smtClean="0"/>
              <a:t>Protein binding</a:t>
            </a:r>
          </a:p>
          <a:p>
            <a:pPr marL="68263" indent="0">
              <a:buFont typeface="Wingdings" pitchFamily="2" charset="2"/>
              <a:buNone/>
              <a:defRPr/>
            </a:pPr>
            <a:endParaRPr lang="en-US" dirty="0" smtClean="0"/>
          </a:p>
        </p:txBody>
      </p:sp>
      <p:sp>
        <p:nvSpPr>
          <p:cNvPr id="67587" name="Text Placeholder 2"/>
          <p:cNvSpPr>
            <a:spLocks noGrp="1"/>
          </p:cNvSpPr>
          <p:nvPr>
            <p:ph sz="half" idx="2"/>
          </p:nvPr>
        </p:nvSpPr>
        <p:spPr>
          <a:xfrm>
            <a:off x="4267200" y="1646237"/>
            <a:ext cx="4800600" cy="4525963"/>
          </a:xfrm>
        </p:spPr>
        <p:txBody>
          <a:bodyPr/>
          <a:lstStyle/>
          <a:p>
            <a:pPr>
              <a:defRPr/>
            </a:pPr>
            <a:r>
              <a:rPr lang="en-US" sz="3200" dirty="0" smtClean="0"/>
              <a:t>Dose weight (DV)</a:t>
            </a:r>
          </a:p>
          <a:p>
            <a:pPr marL="68263" indent="0">
              <a:buNone/>
              <a:defRPr/>
            </a:pPr>
            <a:r>
              <a:rPr lang="en-US" sz="1100" i="1" dirty="0" smtClean="0"/>
              <a:t>                Ideal body weight (IBW) ;Total body weight (TBW)</a:t>
            </a:r>
          </a:p>
          <a:p>
            <a:pPr marL="454025" lvl="1" indent="0">
              <a:buNone/>
              <a:defRPr/>
            </a:pPr>
            <a:r>
              <a:rPr lang="en-US" sz="2800" dirty="0" smtClean="0"/>
              <a:t>DW = IBW + 0.3 (TBW – IBW)</a:t>
            </a:r>
            <a:endParaRPr lang="en-US" sz="1200" dirty="0" smtClean="0"/>
          </a:p>
          <a:p>
            <a:pPr marL="454025" lvl="1" indent="-396875">
              <a:buClr>
                <a:schemeClr val="tx2"/>
              </a:buClr>
              <a:buSzPct val="100000"/>
              <a:defRPr/>
            </a:pPr>
            <a:r>
              <a:rPr lang="en-US" sz="3200" dirty="0" smtClean="0">
                <a:solidFill>
                  <a:schemeClr val="tx1"/>
                </a:solidFill>
              </a:rPr>
              <a:t>Common drugs</a:t>
            </a:r>
          </a:p>
          <a:p>
            <a:pPr lvl="1">
              <a:defRPr/>
            </a:pPr>
            <a:r>
              <a:rPr lang="en-US" sz="2800" dirty="0" smtClean="0"/>
              <a:t>Antibiotics</a:t>
            </a:r>
          </a:p>
          <a:p>
            <a:pPr lvl="1">
              <a:defRPr/>
            </a:pPr>
            <a:r>
              <a:rPr lang="en-US" sz="2800" dirty="0" smtClean="0"/>
              <a:t>Anti-thrombotics</a:t>
            </a:r>
          </a:p>
          <a:p>
            <a:pPr lvl="1">
              <a:defRPr/>
            </a:pPr>
            <a:r>
              <a:rPr lang="en-US" sz="2800" dirty="0" smtClean="0"/>
              <a:t>Pain control</a:t>
            </a:r>
          </a:p>
          <a:p>
            <a:pPr marL="73025"/>
            <a:endParaRPr lang="en-US" sz="3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Consultations</a:t>
            </a:r>
            <a:endParaRPr lang="en-US" dirty="0"/>
          </a:p>
        </p:txBody>
      </p:sp>
      <p:sp>
        <p:nvSpPr>
          <p:cNvPr id="8" name="Content Placeholder 7"/>
          <p:cNvSpPr>
            <a:spLocks noGrp="1"/>
          </p:cNvSpPr>
          <p:nvPr>
            <p:ph idx="1"/>
          </p:nvPr>
        </p:nvSpPr>
        <p:spPr>
          <a:xfrm>
            <a:off x="838200" y="1828800"/>
            <a:ext cx="4267200" cy="4191000"/>
          </a:xfrm>
          <a:ln w="38100">
            <a:solidFill>
              <a:schemeClr val="tx1"/>
            </a:solidFill>
          </a:ln>
        </p:spPr>
        <p:txBody>
          <a:bodyPr/>
          <a:lstStyle/>
          <a:p>
            <a:r>
              <a:rPr lang="en-US" dirty="0" smtClean="0">
                <a:solidFill>
                  <a:srgbClr val="FF0000"/>
                </a:solidFill>
                <a:latin typeface="Arial" charset="0"/>
                <a:cs typeface="Arial" charset="0"/>
              </a:rPr>
              <a:t>Consultations</a:t>
            </a:r>
          </a:p>
          <a:p>
            <a:pPr lvl="1"/>
            <a:r>
              <a:rPr lang="en-US" dirty="0" smtClean="0">
                <a:latin typeface="Arial" charset="0"/>
                <a:cs typeface="Arial" charset="0"/>
              </a:rPr>
              <a:t>Nutrition</a:t>
            </a:r>
          </a:p>
          <a:p>
            <a:pPr lvl="1"/>
            <a:r>
              <a:rPr lang="en-US" dirty="0" smtClean="0">
                <a:latin typeface="Arial" charset="0"/>
                <a:cs typeface="Arial" charset="0"/>
              </a:rPr>
              <a:t>Pharm D</a:t>
            </a:r>
          </a:p>
          <a:p>
            <a:pPr lvl="1"/>
            <a:r>
              <a:rPr lang="en-US" dirty="0" smtClean="0">
                <a:latin typeface="Arial" charset="0"/>
                <a:cs typeface="Arial" charset="0"/>
              </a:rPr>
              <a:t>Primary care providers</a:t>
            </a:r>
          </a:p>
          <a:p>
            <a:pPr lvl="1"/>
            <a:r>
              <a:rPr lang="en-US" dirty="0" smtClean="0">
                <a:latin typeface="Arial" charset="0"/>
                <a:cs typeface="Arial" charset="0"/>
              </a:rPr>
              <a:t>Case management</a:t>
            </a:r>
          </a:p>
          <a:p>
            <a:pPr lvl="1"/>
            <a:r>
              <a:rPr lang="en-US" dirty="0" smtClean="0">
                <a:latin typeface="Arial" charset="0"/>
                <a:cs typeface="Arial" charset="0"/>
              </a:rPr>
              <a:t>Social work</a:t>
            </a:r>
          </a:p>
          <a:p>
            <a:pPr lvl="1"/>
            <a:r>
              <a:rPr lang="en-US" dirty="0" smtClean="0">
                <a:latin typeface="Arial" charset="0"/>
                <a:cs typeface="Arial" charset="0"/>
              </a:rPr>
              <a:t>Sleep apnea</a:t>
            </a:r>
            <a:endParaRPr lang="en-US" dirty="0"/>
          </a:p>
        </p:txBody>
      </p:sp>
      <p:pic>
        <p:nvPicPr>
          <p:cNvPr id="5" name="Picture 4" descr="professional Black woman.jpg"/>
          <p:cNvPicPr>
            <a:picLocks noChangeAspect="1"/>
          </p:cNvPicPr>
          <p:nvPr/>
        </p:nvPicPr>
        <p:blipFill>
          <a:blip r:embed="rId3" cstate="print"/>
          <a:stretch>
            <a:fillRect/>
          </a:stretch>
        </p:blipFill>
        <p:spPr>
          <a:xfrm>
            <a:off x="5029200" y="1676400"/>
            <a:ext cx="3048000" cy="4569715"/>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noAutofit/>
          </a:bodyPr>
          <a:lstStyle/>
          <a:p>
            <a:pPr eaLnBrk="1" hangingPunct="1">
              <a:defRPr/>
            </a:pPr>
            <a:r>
              <a:rPr lang="en-US" dirty="0" smtClean="0"/>
              <a:t>Management: </a:t>
            </a:r>
            <a:br>
              <a:rPr lang="en-US" dirty="0" smtClean="0"/>
            </a:br>
            <a:r>
              <a:rPr lang="en-US" dirty="0" smtClean="0"/>
              <a:t>Blunt Trauma TBI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1721360"/>
              </p:ext>
            </p:extLst>
          </p:nvPr>
        </p:nvGraphicFramePr>
        <p:xfrm>
          <a:off x="533400" y="1600200"/>
          <a:ext cx="8077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defRPr/>
            </a:pPr>
            <a:r>
              <a:rPr lang="en-US" dirty="0" smtClean="0"/>
              <a:t>Management: Blunt Trauma</a:t>
            </a:r>
            <a:endParaRPr lang="en-US" dirty="0"/>
          </a:p>
        </p:txBody>
      </p:sp>
      <p:sp>
        <p:nvSpPr>
          <p:cNvPr id="70659" name="Content Placeholder 2"/>
          <p:cNvSpPr>
            <a:spLocks noGrp="1"/>
          </p:cNvSpPr>
          <p:nvPr>
            <p:ph idx="1"/>
          </p:nvPr>
        </p:nvSpPr>
        <p:spPr>
          <a:xfrm>
            <a:off x="457200" y="1600200"/>
            <a:ext cx="4038600" cy="4953000"/>
          </a:xfrm>
          <a:ln w="38100">
            <a:solidFill>
              <a:schemeClr val="tx1"/>
            </a:solidFill>
          </a:ln>
        </p:spPr>
        <p:txBody>
          <a:bodyPr/>
          <a:lstStyle/>
          <a:p>
            <a:pPr eaLnBrk="1" hangingPunct="1"/>
            <a:r>
              <a:rPr lang="en-US" b="1" dirty="0" smtClean="0">
                <a:latin typeface="Arial" charset="0"/>
                <a:cs typeface="Arial" charset="0"/>
              </a:rPr>
              <a:t>Chest</a:t>
            </a:r>
          </a:p>
          <a:p>
            <a:pPr lvl="1" eaLnBrk="1" hangingPunct="1"/>
            <a:r>
              <a:rPr lang="en-US" sz="2800" dirty="0" smtClean="0">
                <a:latin typeface="Arial" charset="0"/>
                <a:cs typeface="Arial" charset="0"/>
              </a:rPr>
              <a:t>Higher incidence of chest injuries </a:t>
            </a:r>
          </a:p>
          <a:p>
            <a:pPr lvl="1" eaLnBrk="1" hangingPunct="1"/>
            <a:r>
              <a:rPr lang="en-US" sz="2800" dirty="0" smtClean="0">
                <a:latin typeface="Arial" charset="0"/>
                <a:cs typeface="Arial" charset="0"/>
              </a:rPr>
              <a:t>Incidence of thoracotomy similar to lean counterparts</a:t>
            </a:r>
          </a:p>
          <a:p>
            <a:pPr lvl="1" eaLnBrk="1" hangingPunct="1"/>
            <a:r>
              <a:rPr lang="en-US" sz="2800" dirty="0" smtClean="0">
                <a:latin typeface="Arial" charset="0"/>
                <a:cs typeface="Arial" charset="0"/>
              </a:rPr>
              <a:t>Obesity-related injuries: [not found in lean]</a:t>
            </a:r>
          </a:p>
        </p:txBody>
      </p:sp>
      <p:sp>
        <p:nvSpPr>
          <p:cNvPr id="7" name="Oval 6"/>
          <p:cNvSpPr/>
          <p:nvPr/>
        </p:nvSpPr>
        <p:spPr>
          <a:xfrm>
            <a:off x="5486400" y="2362200"/>
            <a:ext cx="304800" cy="3048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11181" y="1828800"/>
            <a:ext cx="4652545" cy="3490356"/>
            <a:chOff x="4211181" y="1828800"/>
            <a:chExt cx="4652545" cy="3490356"/>
          </a:xfrm>
        </p:grpSpPr>
        <p:pic>
          <p:nvPicPr>
            <p:cNvPr id="67585" name="Picture 1" descr="E:\My Pictures\Trauma Resus6.jpg"/>
            <p:cNvPicPr>
              <a:picLocks noChangeAspect="1" noChangeArrowheads="1"/>
            </p:cNvPicPr>
            <p:nvPr/>
          </p:nvPicPr>
          <p:blipFill>
            <a:blip r:embed="rId3" cstate="print"/>
            <a:srcRect/>
            <a:stretch>
              <a:fillRect/>
            </a:stretch>
          </p:blipFill>
          <p:spPr bwMode="auto">
            <a:xfrm>
              <a:off x="4211181" y="1828800"/>
              <a:ext cx="4652545" cy="3490356"/>
            </a:xfrm>
            <a:prstGeom prst="rect">
              <a:avLst/>
            </a:prstGeom>
            <a:noFill/>
            <a:ln w="19050">
              <a:solidFill>
                <a:schemeClr val="tx1"/>
              </a:solidFill>
            </a:ln>
          </p:spPr>
        </p:pic>
        <p:sp>
          <p:nvSpPr>
            <p:cNvPr id="8" name="Oval 7"/>
            <p:cNvSpPr/>
            <p:nvPr/>
          </p:nvSpPr>
          <p:spPr>
            <a:xfrm flipV="1">
              <a:off x="5181600" y="2068286"/>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420100" y="2624447"/>
              <a:ext cx="2286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166349" y="3475017"/>
              <a:ext cx="228600" cy="381000"/>
            </a:xfrm>
            <a:prstGeom prst="ellipse">
              <a:avLst/>
            </a:prstGeom>
            <a:solidFill>
              <a:schemeClr val="tx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defRPr/>
            </a:pPr>
            <a:r>
              <a:rPr lang="en-US" dirty="0" smtClean="0"/>
              <a:t>Management: Blunt Trauma</a:t>
            </a:r>
            <a:endParaRPr lang="en-US" dirty="0"/>
          </a:p>
        </p:txBody>
      </p:sp>
      <p:sp>
        <p:nvSpPr>
          <p:cNvPr id="71683" name="Content Placeholder 2"/>
          <p:cNvSpPr>
            <a:spLocks noGrp="1"/>
          </p:cNvSpPr>
          <p:nvPr>
            <p:ph idx="1"/>
          </p:nvPr>
        </p:nvSpPr>
        <p:spPr>
          <a:xfrm>
            <a:off x="609600" y="1295400"/>
            <a:ext cx="3886200" cy="4953000"/>
          </a:xfrm>
          <a:ln w="38100">
            <a:solidFill>
              <a:schemeClr val="accent4"/>
            </a:solidFill>
          </a:ln>
        </p:spPr>
        <p:txBody>
          <a:bodyPr/>
          <a:lstStyle/>
          <a:p>
            <a:pPr eaLnBrk="1" hangingPunct="1"/>
            <a:r>
              <a:rPr lang="en-US" dirty="0" smtClean="0">
                <a:latin typeface="Arial" charset="0"/>
                <a:cs typeface="Arial" charset="0"/>
              </a:rPr>
              <a:t>Abdomen</a:t>
            </a:r>
          </a:p>
          <a:p>
            <a:pPr lvl="1" eaLnBrk="1" hangingPunct="1"/>
            <a:r>
              <a:rPr lang="en-US" sz="2800" dirty="0" smtClean="0">
                <a:latin typeface="Arial" charset="0"/>
                <a:cs typeface="Arial" charset="0"/>
              </a:rPr>
              <a:t>Ultrasonography </a:t>
            </a:r>
          </a:p>
          <a:p>
            <a:pPr lvl="1" eaLnBrk="1" hangingPunct="1"/>
            <a:r>
              <a:rPr lang="en-US" sz="2800" dirty="0" smtClean="0">
                <a:latin typeface="Arial" charset="0"/>
                <a:cs typeface="Arial" charset="0"/>
              </a:rPr>
              <a:t>Damage Control Laparotomy (DCL)</a:t>
            </a:r>
          </a:p>
          <a:p>
            <a:pPr lvl="1" eaLnBrk="1" hangingPunct="1"/>
            <a:r>
              <a:rPr lang="en-US" sz="2800" dirty="0" smtClean="0">
                <a:latin typeface="Arial" charset="0"/>
                <a:cs typeface="Arial" charset="0"/>
              </a:rPr>
              <a:t>Laparoscopic Abdominal Repair</a:t>
            </a:r>
          </a:p>
          <a:p>
            <a:pPr lvl="1" eaLnBrk="1" hangingPunct="1"/>
            <a:r>
              <a:rPr lang="en-US" sz="2800" dirty="0" smtClean="0">
                <a:latin typeface="Arial" charset="0"/>
                <a:cs typeface="Arial" charset="0"/>
              </a:rPr>
              <a:t>“Cushion Effect” </a:t>
            </a:r>
          </a:p>
          <a:p>
            <a:pPr lvl="1" eaLnBrk="1" hangingPunct="1"/>
            <a:r>
              <a:rPr lang="en-US" sz="2800" dirty="0" smtClean="0">
                <a:latin typeface="Arial" charset="0"/>
                <a:cs typeface="Arial" charset="0"/>
              </a:rPr>
              <a:t>DPL</a:t>
            </a:r>
          </a:p>
        </p:txBody>
      </p:sp>
      <p:pic>
        <p:nvPicPr>
          <p:cNvPr id="65538" name="Picture 2" descr="http://www.trauma.org/phpThumb/phpThumb.php?src=http://www.trauma.org/images/image_library/21274357263TXLAPAROSC05.JPG&amp;w=400&amp;h=300&amp;q=75&amp;fltr%5b%5d=usm|80|0.5|3&amp;aoe=0">
            <a:hlinkClick r:id="rId3"/>
          </p:cNvPr>
          <p:cNvPicPr>
            <a:picLocks noChangeAspect="1" noChangeArrowheads="1"/>
          </p:cNvPicPr>
          <p:nvPr/>
        </p:nvPicPr>
        <p:blipFill>
          <a:blip r:embed="rId4" cstate="print"/>
          <a:srcRect/>
          <a:stretch>
            <a:fillRect/>
          </a:stretch>
        </p:blipFill>
        <p:spPr bwMode="auto">
          <a:xfrm>
            <a:off x="63500" y="-136525"/>
            <a:ext cx="9525" cy="9525"/>
          </a:xfrm>
          <a:prstGeom prst="rect">
            <a:avLst/>
          </a:prstGeom>
          <a:noFill/>
        </p:spPr>
      </p:pic>
      <p:pic>
        <p:nvPicPr>
          <p:cNvPr id="65540" name="Picture 4" descr="http://www.trauma.org/phpThumb/phpThumb.php?src=http://www.trauma.org/images/image_library/21274357263TXLAPAROSC05.JPG&amp;w=400&amp;h=300&amp;q=75&amp;fltr%5b%5d=usm|80|0.5|3&amp;aoe=0">
            <a:hlinkClick r:id="rId3"/>
          </p:cNvPr>
          <p:cNvPicPr>
            <a:picLocks noChangeAspect="1" noChangeArrowheads="1"/>
          </p:cNvPicPr>
          <p:nvPr/>
        </p:nvPicPr>
        <p:blipFill>
          <a:blip r:embed="rId4" cstate="print"/>
          <a:srcRect/>
          <a:stretch>
            <a:fillRect/>
          </a:stretch>
        </p:blipFill>
        <p:spPr bwMode="auto">
          <a:xfrm>
            <a:off x="63500" y="-136525"/>
            <a:ext cx="9525" cy="9525"/>
          </a:xfrm>
          <a:prstGeom prst="rect">
            <a:avLst/>
          </a:prstGeom>
          <a:noFill/>
        </p:spPr>
      </p:pic>
      <p:pic>
        <p:nvPicPr>
          <p:cNvPr id="18434" name="Picture 2" descr="http://www.drkevinstepp.com/images/pic-lap1.jpg"/>
          <p:cNvPicPr>
            <a:picLocks noChangeAspect="1" noChangeArrowheads="1"/>
          </p:cNvPicPr>
          <p:nvPr/>
        </p:nvPicPr>
        <p:blipFill>
          <a:blip r:embed="rId5" cstate="print"/>
          <a:srcRect l="19835" t="38400" r="3967" b="3200"/>
          <a:stretch>
            <a:fillRect/>
          </a:stretch>
        </p:blipFill>
        <p:spPr bwMode="auto">
          <a:xfrm rot="10800000" flipV="1">
            <a:off x="4913841" y="2074035"/>
            <a:ext cx="3619049" cy="343846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defRPr/>
            </a:pPr>
            <a:r>
              <a:rPr lang="en-US" dirty="0" smtClean="0"/>
              <a:t>Management: Blunt Trauma</a:t>
            </a:r>
            <a:endParaRPr lang="en-US" dirty="0"/>
          </a:p>
        </p:txBody>
      </p:sp>
      <p:pic>
        <p:nvPicPr>
          <p:cNvPr id="63490" name="Picture 2" descr="http://www.trauma.org/phpThumb/phpThumb.php?src=http://www.trauma.org/images/image_library/21213482770P1010020.JPG&amp;w=400&amp;h=&amp;q=75&amp;fltr%5b%5d=usm|80|0.5|3&amp;aoe=0">
            <a:hlinkClick r:id="rId3"/>
          </p:cNvPr>
          <p:cNvPicPr>
            <a:picLocks noChangeAspect="1" noChangeArrowheads="1"/>
          </p:cNvPicPr>
          <p:nvPr/>
        </p:nvPicPr>
        <p:blipFill>
          <a:blip r:embed="rId4" cstate="print"/>
          <a:srcRect/>
          <a:stretch>
            <a:fillRect/>
          </a:stretch>
        </p:blipFill>
        <p:spPr bwMode="auto">
          <a:xfrm>
            <a:off x="63500" y="-136525"/>
            <a:ext cx="9525" cy="9525"/>
          </a:xfrm>
          <a:prstGeom prst="rect">
            <a:avLst/>
          </a:prstGeom>
          <a:noFill/>
        </p:spPr>
      </p:pic>
      <p:pic>
        <p:nvPicPr>
          <p:cNvPr id="16386" name="Picture 2" descr="http://www.drugwatch.com/wp-content/uploads/patient-after-knee-surgery.jpg"/>
          <p:cNvPicPr>
            <a:picLocks noChangeAspect="1" noChangeArrowheads="1"/>
          </p:cNvPicPr>
          <p:nvPr/>
        </p:nvPicPr>
        <p:blipFill>
          <a:blip r:embed="rId5" cstate="print"/>
          <a:srcRect/>
          <a:stretch>
            <a:fillRect/>
          </a:stretch>
        </p:blipFill>
        <p:spPr bwMode="auto">
          <a:xfrm>
            <a:off x="1281825" y="1600199"/>
            <a:ext cx="6642975" cy="435049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76200"/>
            <a:ext cx="8991600" cy="1143000"/>
          </a:xfrm>
        </p:spPr>
        <p:txBody>
          <a:bodyPr/>
          <a:lstStyle/>
          <a:p>
            <a:pPr eaLnBrk="1" hangingPunct="1">
              <a:defRPr/>
            </a:pPr>
            <a:r>
              <a:rPr lang="en-US" dirty="0" smtClean="0"/>
              <a:t>Management: Blunt Trauma</a:t>
            </a:r>
            <a:endParaRPr lang="en-US" dirty="0"/>
          </a:p>
        </p:txBody>
      </p:sp>
      <p:sp>
        <p:nvSpPr>
          <p:cNvPr id="73731" name="Content Placeholder 2"/>
          <p:cNvSpPr>
            <a:spLocks noGrp="1"/>
          </p:cNvSpPr>
          <p:nvPr>
            <p:ph idx="1"/>
          </p:nvPr>
        </p:nvSpPr>
        <p:spPr>
          <a:xfrm>
            <a:off x="457200" y="1600200"/>
            <a:ext cx="8382000" cy="5029200"/>
          </a:xfr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a:normAutofit lnSpcReduction="10000"/>
          </a:bodyPr>
          <a:lstStyle/>
          <a:p>
            <a:pPr eaLnBrk="1" hangingPunct="1"/>
            <a:r>
              <a:rPr lang="en-US" dirty="0" smtClean="0">
                <a:latin typeface="Arial" charset="0"/>
                <a:cs typeface="Arial" charset="0"/>
              </a:rPr>
              <a:t>Musculoskeletal</a:t>
            </a:r>
          </a:p>
          <a:p>
            <a:pPr lvl="1" eaLnBrk="1" hangingPunct="1"/>
            <a:r>
              <a:rPr lang="en-US" dirty="0" smtClean="0">
                <a:solidFill>
                  <a:schemeClr val="tx1"/>
                </a:solidFill>
                <a:latin typeface="Arial" charset="0"/>
                <a:cs typeface="Arial" charset="0"/>
              </a:rPr>
              <a:t>High-speed side impact MVC</a:t>
            </a:r>
          </a:p>
          <a:p>
            <a:pPr lvl="2" eaLnBrk="1" hangingPunct="1"/>
            <a:r>
              <a:rPr lang="en-US" dirty="0" smtClean="0">
                <a:latin typeface="Arial" charset="0"/>
                <a:cs typeface="Arial" charset="0"/>
              </a:rPr>
              <a:t>Obese less likely to sustain severe pelvic fractures vs.. lean counterparts</a:t>
            </a:r>
          </a:p>
          <a:p>
            <a:pPr lvl="1" eaLnBrk="1" hangingPunct="1"/>
            <a:r>
              <a:rPr lang="en-US" dirty="0" smtClean="0">
                <a:solidFill>
                  <a:schemeClr val="tx1"/>
                </a:solidFill>
                <a:latin typeface="Arial" charset="0"/>
                <a:cs typeface="Arial" charset="0"/>
              </a:rPr>
              <a:t>Pelvic Fracture Operative Repair</a:t>
            </a:r>
          </a:p>
          <a:p>
            <a:pPr lvl="2" eaLnBrk="1" hangingPunct="1"/>
            <a:r>
              <a:rPr lang="en-US" dirty="0" smtClean="0">
                <a:latin typeface="Arial" charset="0"/>
                <a:cs typeface="Arial" charset="0"/>
              </a:rPr>
              <a:t>Complications</a:t>
            </a:r>
          </a:p>
          <a:p>
            <a:pPr lvl="3" eaLnBrk="1" hangingPunct="1"/>
            <a:r>
              <a:rPr lang="en-US" sz="2400" dirty="0" smtClean="0">
                <a:latin typeface="Arial" charset="0"/>
                <a:cs typeface="Arial" charset="0"/>
              </a:rPr>
              <a:t>19% Lean patients</a:t>
            </a:r>
          </a:p>
          <a:p>
            <a:pPr lvl="3" eaLnBrk="1" hangingPunct="1"/>
            <a:r>
              <a:rPr lang="en-US" sz="2400" dirty="0" smtClean="0">
                <a:latin typeface="Arial" charset="0"/>
                <a:cs typeface="Arial" charset="0"/>
              </a:rPr>
              <a:t>39% Obese patients</a:t>
            </a:r>
          </a:p>
          <a:p>
            <a:pPr lvl="2" eaLnBrk="1" hangingPunct="1"/>
            <a:r>
              <a:rPr lang="en-US" dirty="0" smtClean="0">
                <a:latin typeface="Arial" charset="0"/>
                <a:cs typeface="Arial" charset="0"/>
              </a:rPr>
              <a:t>Return to OR following initial operative repair</a:t>
            </a:r>
          </a:p>
          <a:p>
            <a:pPr lvl="3" eaLnBrk="1" hangingPunct="1"/>
            <a:r>
              <a:rPr lang="en-US" sz="2400" dirty="0" smtClean="0">
                <a:latin typeface="Arial" charset="0"/>
                <a:cs typeface="Arial" charset="0"/>
              </a:rPr>
              <a:t>16% Lean groups</a:t>
            </a:r>
          </a:p>
          <a:p>
            <a:pPr lvl="3" eaLnBrk="1" hangingPunct="1"/>
            <a:r>
              <a:rPr lang="en-US" sz="2400" dirty="0" smtClean="0">
                <a:latin typeface="Arial" charset="0"/>
                <a:cs typeface="Arial" charset="0"/>
              </a:rPr>
              <a:t>31% Obese groups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defRPr/>
            </a:pPr>
            <a:r>
              <a:rPr lang="en-US" dirty="0" smtClean="0"/>
              <a:t>Management: Blunt Trauma</a:t>
            </a:r>
            <a:endParaRPr lang="en-US" dirty="0"/>
          </a:p>
        </p:txBody>
      </p:sp>
      <p:sp>
        <p:nvSpPr>
          <p:cNvPr id="6" name="TextBox 5"/>
          <p:cNvSpPr txBox="1"/>
          <p:nvPr/>
        </p:nvSpPr>
        <p:spPr>
          <a:xfrm>
            <a:off x="4648200" y="6018808"/>
            <a:ext cx="2971800" cy="307777"/>
          </a:xfrm>
          <a:prstGeom prst="rect">
            <a:avLst/>
          </a:prstGeom>
          <a:noFill/>
        </p:spPr>
        <p:txBody>
          <a:bodyPr wrap="square" rtlCol="0">
            <a:spAutoFit/>
          </a:bodyPr>
          <a:lstStyle/>
          <a:p>
            <a:r>
              <a:rPr lang="en-US" sz="1400" dirty="0" smtClean="0"/>
              <a:t>Wikimedia.org</a:t>
            </a:r>
            <a:endParaRPr lang="en-US" sz="1400" dirty="0"/>
          </a:p>
        </p:txBody>
      </p:sp>
      <p:sp>
        <p:nvSpPr>
          <p:cNvPr id="2" name="TextBox 1"/>
          <p:cNvSpPr txBox="1"/>
          <p:nvPr/>
        </p:nvSpPr>
        <p:spPr>
          <a:xfrm>
            <a:off x="528452" y="2409616"/>
            <a:ext cx="4272148" cy="2800767"/>
          </a:xfrm>
          <a:prstGeom prst="rect">
            <a:avLst/>
          </a:prstGeom>
          <a:noFill/>
          <a:ln w="38100">
            <a:solidFill>
              <a:schemeClr val="accent4"/>
            </a:solidFill>
          </a:ln>
        </p:spPr>
        <p:txBody>
          <a:bodyPr wrap="square" rtlCol="0">
            <a:spAutoFit/>
          </a:bodyPr>
          <a:lstStyle/>
          <a:p>
            <a:pPr marL="285750" indent="-285750">
              <a:buFont typeface="Arial" pitchFamily="34" charset="0"/>
              <a:buChar char="•"/>
            </a:pPr>
            <a:r>
              <a:rPr lang="en-US" sz="3200" dirty="0" smtClean="0"/>
              <a:t>Spinal Cord/ Vertebral Column</a:t>
            </a:r>
          </a:p>
          <a:p>
            <a:pPr marL="742950" lvl="1" indent="-285750">
              <a:buFont typeface="Arial" pitchFamily="34" charset="0"/>
              <a:buChar char="•"/>
            </a:pPr>
            <a:r>
              <a:rPr lang="en-US" sz="2800" dirty="0" smtClean="0">
                <a:solidFill>
                  <a:srgbClr val="333399"/>
                </a:solidFill>
              </a:rPr>
              <a:t>Literature suggest obese less likely to sustain column or cord injuries</a:t>
            </a:r>
            <a:endParaRPr lang="en-US" sz="2800" dirty="0">
              <a:solidFill>
                <a:srgbClr val="333399"/>
              </a:solidFill>
            </a:endParaRPr>
          </a:p>
        </p:txBody>
      </p:sp>
      <p:pic>
        <p:nvPicPr>
          <p:cNvPr id="92162" name="Picture 2" descr="File:Central Obesity 008.jpg">
            <a:hlinkClick r:id="rId3"/>
          </p:cNvPr>
          <p:cNvPicPr>
            <a:picLocks noChangeAspect="1" noChangeArrowheads="1"/>
          </p:cNvPicPr>
          <p:nvPr/>
        </p:nvPicPr>
        <p:blipFill>
          <a:blip r:embed="rId4" cstate="print"/>
          <a:srcRect/>
          <a:stretch>
            <a:fillRect/>
          </a:stretch>
        </p:blipFill>
        <p:spPr bwMode="auto">
          <a:xfrm>
            <a:off x="4648200" y="1752600"/>
            <a:ext cx="3949933" cy="4114800"/>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defRPr/>
            </a:pPr>
            <a:r>
              <a:rPr lang="en-US" dirty="0" smtClean="0"/>
              <a:t>Management: Blunt Trauma</a:t>
            </a:r>
            <a:endParaRPr lang="en-US" dirty="0"/>
          </a:p>
        </p:txBody>
      </p:sp>
      <p:sp>
        <p:nvSpPr>
          <p:cNvPr id="75779" name="Content Placeholder 2"/>
          <p:cNvSpPr>
            <a:spLocks noGrp="1"/>
          </p:cNvSpPr>
          <p:nvPr>
            <p:ph idx="1"/>
          </p:nvPr>
        </p:nvSpPr>
        <p:spPr>
          <a:xfrm>
            <a:off x="609600" y="1600200"/>
            <a:ext cx="7620000" cy="4572000"/>
          </a:xfrm>
          <a:solidFill>
            <a:schemeClr val="accent2">
              <a:lumMod val="40000"/>
              <a:lumOff val="60000"/>
            </a:schemeClr>
          </a:solidFill>
        </p:spPr>
        <p:style>
          <a:lnRef idx="0">
            <a:schemeClr val="accent5"/>
          </a:lnRef>
          <a:fillRef idx="3">
            <a:schemeClr val="accent5"/>
          </a:fillRef>
          <a:effectRef idx="3">
            <a:schemeClr val="accent5"/>
          </a:effectRef>
          <a:fontRef idx="minor">
            <a:schemeClr val="lt1"/>
          </a:fontRef>
        </p:style>
        <p:txBody>
          <a:bodyPr>
            <a:normAutofit fontScale="92500"/>
          </a:bodyPr>
          <a:lstStyle/>
          <a:p>
            <a:pPr eaLnBrk="1" hangingPunct="1">
              <a:buNone/>
            </a:pPr>
            <a:r>
              <a:rPr lang="en-US" sz="3500" dirty="0" smtClean="0">
                <a:latin typeface="Arial" charset="0"/>
                <a:cs typeface="Arial" charset="0"/>
              </a:rPr>
              <a:t>Complications</a:t>
            </a:r>
          </a:p>
          <a:p>
            <a:pPr lvl="1" eaLnBrk="1" hangingPunct="1">
              <a:buFont typeface="Arial" pitchFamily="34" charset="0"/>
              <a:buChar char="•"/>
            </a:pPr>
            <a:r>
              <a:rPr lang="en-US" dirty="0" smtClean="0">
                <a:solidFill>
                  <a:schemeClr val="tx1"/>
                </a:solidFill>
                <a:latin typeface="Arial" charset="0"/>
                <a:cs typeface="Arial" charset="0"/>
              </a:rPr>
              <a:t>Overall obese patient 42% higher complication rate vs.. 32% lean population</a:t>
            </a:r>
          </a:p>
          <a:p>
            <a:pPr lvl="1" eaLnBrk="1" hangingPunct="1">
              <a:buFont typeface="Arial" pitchFamily="34" charset="0"/>
              <a:buChar char="•"/>
            </a:pPr>
            <a:r>
              <a:rPr lang="en-US" dirty="0" smtClean="0">
                <a:solidFill>
                  <a:schemeClr val="tx1"/>
                </a:solidFill>
                <a:latin typeface="Arial" charset="0"/>
                <a:cs typeface="Arial" charset="0"/>
              </a:rPr>
              <a:t>Require slightly higher total hospital LOS (24 vs.. 19 days)</a:t>
            </a:r>
          </a:p>
          <a:p>
            <a:pPr lvl="1" eaLnBrk="1" hangingPunct="1">
              <a:buFont typeface="Arial" pitchFamily="34" charset="0"/>
              <a:buChar char="•"/>
            </a:pPr>
            <a:r>
              <a:rPr lang="en-US" dirty="0" smtClean="0">
                <a:solidFill>
                  <a:schemeClr val="tx1"/>
                </a:solidFill>
                <a:latin typeface="Arial" charset="0"/>
                <a:cs typeface="Arial" charset="0"/>
              </a:rPr>
              <a:t>Higher ICU LOS (13 vs.. 10 days)</a:t>
            </a:r>
          </a:p>
          <a:p>
            <a:pPr lvl="1" eaLnBrk="1" hangingPunct="1">
              <a:buFont typeface="Arial" pitchFamily="34" charset="0"/>
              <a:buChar char="•"/>
            </a:pPr>
            <a:r>
              <a:rPr lang="en-US" dirty="0" smtClean="0">
                <a:solidFill>
                  <a:schemeClr val="tx1"/>
                </a:solidFill>
                <a:latin typeface="Arial" charset="0"/>
                <a:cs typeface="Arial" charset="0"/>
              </a:rPr>
              <a:t>Slightly higher ventilator days </a:t>
            </a:r>
            <a:r>
              <a:rPr lang="en-US" u="sng" dirty="0" smtClean="0">
                <a:solidFill>
                  <a:schemeClr val="tx1"/>
                </a:solidFill>
                <a:latin typeface="Arial" charset="0"/>
                <a:cs typeface="Arial" charset="0"/>
              </a:rPr>
              <a:t>&gt;</a:t>
            </a:r>
            <a:r>
              <a:rPr lang="en-US" dirty="0" smtClean="0">
                <a:solidFill>
                  <a:schemeClr val="tx1"/>
                </a:solidFill>
                <a:latin typeface="Arial" charset="0"/>
                <a:cs typeface="Arial" charset="0"/>
              </a:rPr>
              <a:t> 2 days vs.. lean </a:t>
            </a:r>
          </a:p>
          <a:p>
            <a:pPr lvl="1" eaLnBrk="1" hangingPunct="1">
              <a:buFont typeface="Arial" pitchFamily="34" charset="0"/>
              <a:buChar char="•"/>
            </a:pPr>
            <a:r>
              <a:rPr lang="en-US" dirty="0" smtClean="0">
                <a:solidFill>
                  <a:schemeClr val="tx1"/>
                </a:solidFill>
                <a:latin typeface="Arial" charset="0"/>
                <a:cs typeface="Arial" charset="0"/>
              </a:rPr>
              <a:t>No difference in incidence of pulmonary complications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defRPr/>
            </a:pPr>
            <a:r>
              <a:rPr lang="en-US" dirty="0" smtClean="0"/>
              <a:t>Management: Blunt Trauma</a:t>
            </a:r>
            <a:endParaRPr lang="en-US" dirty="0"/>
          </a:p>
        </p:txBody>
      </p:sp>
      <p:sp>
        <p:nvSpPr>
          <p:cNvPr id="2" name="TextBox 1"/>
          <p:cNvSpPr txBox="1"/>
          <p:nvPr/>
        </p:nvSpPr>
        <p:spPr>
          <a:xfrm>
            <a:off x="533400" y="1600200"/>
            <a:ext cx="8382000" cy="4708981"/>
          </a:xfrm>
          <a:prstGeom prst="rect">
            <a:avLst/>
          </a:prstGeom>
          <a:noFill/>
        </p:spPr>
        <p:txBody>
          <a:bodyPr wrap="square" rtlCol="0">
            <a:spAutoFit/>
          </a:bodyPr>
          <a:lstStyle/>
          <a:p>
            <a:pPr marL="285750" indent="-285750">
              <a:buFont typeface="Arial" pitchFamily="34" charset="0"/>
              <a:buChar char="•"/>
            </a:pPr>
            <a:r>
              <a:rPr lang="en-US" sz="3200" dirty="0" smtClean="0"/>
              <a:t>Complications</a:t>
            </a:r>
          </a:p>
          <a:p>
            <a:pPr marL="742950" lvl="1" indent="-285750">
              <a:buFont typeface="Arial" pitchFamily="34" charset="0"/>
              <a:buChar char="•"/>
            </a:pPr>
            <a:r>
              <a:rPr lang="en-US" sz="2800" dirty="0" smtClean="0">
                <a:solidFill>
                  <a:srgbClr val="333399"/>
                </a:solidFill>
              </a:rPr>
              <a:t>NIH / WHO: Obese vs.. Lean Severe Trauma</a:t>
            </a:r>
          </a:p>
          <a:p>
            <a:pPr marL="1200150" lvl="2" indent="-285750">
              <a:buFont typeface="Arial" pitchFamily="34" charset="0"/>
              <a:buChar char="•"/>
            </a:pPr>
            <a:r>
              <a:rPr lang="en-US" sz="2400" dirty="0" smtClean="0"/>
              <a:t>Increased ICU LOS</a:t>
            </a:r>
          </a:p>
          <a:p>
            <a:pPr marL="1200150" lvl="2" indent="-285750">
              <a:buFont typeface="Arial" pitchFamily="34" charset="0"/>
              <a:buChar char="•"/>
            </a:pPr>
            <a:r>
              <a:rPr lang="en-US" sz="2400" dirty="0" smtClean="0"/>
              <a:t>Increased propensity of:</a:t>
            </a:r>
          </a:p>
          <a:p>
            <a:pPr marL="1657350" lvl="3" indent="-285750">
              <a:buFont typeface="Arial" pitchFamily="34" charset="0"/>
              <a:buChar char="•"/>
            </a:pPr>
            <a:r>
              <a:rPr lang="en-US" sz="2400" dirty="0" smtClean="0">
                <a:solidFill>
                  <a:srgbClr val="333399"/>
                </a:solidFill>
              </a:rPr>
              <a:t>Cardiac arrest</a:t>
            </a:r>
          </a:p>
          <a:p>
            <a:pPr marL="1657350" lvl="3" indent="-285750">
              <a:buFont typeface="Arial" pitchFamily="34" charset="0"/>
              <a:buChar char="•"/>
            </a:pPr>
            <a:r>
              <a:rPr lang="en-US" sz="2400" dirty="0" smtClean="0">
                <a:solidFill>
                  <a:srgbClr val="333399"/>
                </a:solidFill>
              </a:rPr>
              <a:t>Acute Renal Failure</a:t>
            </a:r>
          </a:p>
          <a:p>
            <a:pPr marL="1657350" lvl="3" indent="-285750">
              <a:buFont typeface="Arial" pitchFamily="34" charset="0"/>
              <a:buChar char="•"/>
            </a:pPr>
            <a:r>
              <a:rPr lang="en-US" sz="2400" dirty="0" smtClean="0">
                <a:solidFill>
                  <a:srgbClr val="333399"/>
                </a:solidFill>
              </a:rPr>
              <a:t>Multisystem Organ Failure</a:t>
            </a:r>
          </a:p>
          <a:p>
            <a:pPr marL="1200150" lvl="2" indent="-285750">
              <a:buFont typeface="Arial" pitchFamily="34" charset="0"/>
              <a:buChar char="•"/>
            </a:pPr>
            <a:r>
              <a:rPr lang="en-US" sz="2400" dirty="0" smtClean="0"/>
              <a:t>No difference in initial leukocyte inflammatory response</a:t>
            </a:r>
          </a:p>
          <a:p>
            <a:pPr marL="1200150" lvl="2" indent="-285750">
              <a:buFont typeface="Arial" pitchFamily="34" charset="0"/>
              <a:buChar char="•"/>
            </a:pPr>
            <a:r>
              <a:rPr lang="en-US" sz="2400" dirty="0" smtClean="0"/>
              <a:t>However, resolution of initial inflammatory response appears to be lengthened in the obese population</a:t>
            </a:r>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Epidemiology</a:t>
            </a:r>
            <a:endParaRPr lang="en-US" dirty="0"/>
          </a:p>
        </p:txBody>
      </p:sp>
      <p:sp>
        <p:nvSpPr>
          <p:cNvPr id="16389" name="Content Placeholder 2"/>
          <p:cNvSpPr>
            <a:spLocks noGrp="1"/>
          </p:cNvSpPr>
          <p:nvPr>
            <p:ph sz="half" idx="1"/>
          </p:nvPr>
        </p:nvSpPr>
        <p:spPr>
          <a:xfrm>
            <a:off x="533400" y="1600200"/>
            <a:ext cx="4648200" cy="4876800"/>
          </a:xfrm>
          <a:ln w="38100">
            <a:solidFill>
              <a:schemeClr val="tx1"/>
            </a:solidFill>
          </a:ln>
        </p:spPr>
        <p:txBody>
          <a:bodyPr>
            <a:normAutofit lnSpcReduction="10000"/>
          </a:bodyPr>
          <a:lstStyle/>
          <a:p>
            <a:pPr marL="0" indent="0" eaLnBrk="1" hangingPunct="1"/>
            <a:r>
              <a:rPr lang="en-US" sz="3200" dirty="0" smtClean="0">
                <a:latin typeface="Arial" charset="0"/>
                <a:cs typeface="Arial" charset="0"/>
              </a:rPr>
              <a:t>   (BMI&gt;30)</a:t>
            </a:r>
          </a:p>
          <a:p>
            <a:pPr marL="463550" indent="-463550" eaLnBrk="1" hangingPunct="1"/>
            <a:r>
              <a:rPr lang="en-US" sz="3200" dirty="0" smtClean="0">
                <a:latin typeface="Arial" charset="0"/>
                <a:cs typeface="Arial" charset="0"/>
              </a:rPr>
              <a:t>33.8% of the population</a:t>
            </a:r>
          </a:p>
          <a:p>
            <a:pPr marL="0" indent="0" eaLnBrk="1" hangingPunct="1"/>
            <a:r>
              <a:rPr lang="en-US" sz="3200" dirty="0" smtClean="0">
                <a:latin typeface="Arial" charset="0"/>
                <a:cs typeface="Arial" charset="0"/>
              </a:rPr>
              <a:t>   Comorbidities</a:t>
            </a:r>
          </a:p>
          <a:p>
            <a:pPr marL="328613" lvl="1" indent="0" eaLnBrk="1" hangingPunct="1"/>
            <a:r>
              <a:rPr lang="en-US" sz="2800" dirty="0" smtClean="0">
                <a:latin typeface="Arial" charset="0"/>
                <a:cs typeface="Arial" charset="0"/>
              </a:rPr>
              <a:t>  Hypertension</a:t>
            </a:r>
          </a:p>
          <a:p>
            <a:pPr marL="328613" lvl="1" indent="0" eaLnBrk="1" hangingPunct="1"/>
            <a:r>
              <a:rPr lang="en-US" sz="2800" dirty="0" smtClean="0">
                <a:latin typeface="Arial" charset="0"/>
                <a:cs typeface="Arial" charset="0"/>
              </a:rPr>
              <a:t>  DM</a:t>
            </a:r>
          </a:p>
          <a:p>
            <a:pPr marL="328613" lvl="1" indent="0" eaLnBrk="1" hangingPunct="1"/>
            <a:r>
              <a:rPr lang="en-US" sz="2800" dirty="0" smtClean="0">
                <a:latin typeface="Arial" charset="0"/>
                <a:cs typeface="Arial" charset="0"/>
              </a:rPr>
              <a:t>  Stroke</a:t>
            </a:r>
          </a:p>
          <a:p>
            <a:pPr marL="328613" lvl="1" indent="0" eaLnBrk="1" hangingPunct="1"/>
            <a:r>
              <a:rPr lang="en-US" sz="2800" dirty="0" smtClean="0">
                <a:latin typeface="Arial" charset="0"/>
                <a:cs typeface="Arial" charset="0"/>
              </a:rPr>
              <a:t>  Cancer</a:t>
            </a:r>
          </a:p>
          <a:p>
            <a:pPr marL="328613" lvl="1" indent="0" eaLnBrk="1" hangingPunct="1"/>
            <a:r>
              <a:rPr lang="en-US" sz="2800" dirty="0" smtClean="0">
                <a:latin typeface="Arial" charset="0"/>
                <a:cs typeface="Arial" charset="0"/>
              </a:rPr>
              <a:t>  Asthma</a:t>
            </a:r>
          </a:p>
          <a:p>
            <a:pPr marL="328613" lvl="1" indent="0" eaLnBrk="1" hangingPunct="1"/>
            <a:r>
              <a:rPr lang="en-US" sz="2800" dirty="0" smtClean="0">
                <a:latin typeface="Arial" charset="0"/>
                <a:cs typeface="Arial" charset="0"/>
              </a:rPr>
              <a:t>  Sleep apnea</a:t>
            </a:r>
          </a:p>
          <a:p>
            <a:pPr marL="0" indent="0" eaLnBrk="1" hangingPunct="1"/>
            <a:endParaRPr lang="en-US" dirty="0" smtClean="0">
              <a:latin typeface="Arial" charset="0"/>
              <a:cs typeface="Arial" charset="0"/>
            </a:endParaRPr>
          </a:p>
        </p:txBody>
      </p:sp>
      <p:pic>
        <p:nvPicPr>
          <p:cNvPr id="5" name="Picture 4" descr="obese woman.jpg"/>
          <p:cNvPicPr>
            <a:picLocks noChangeAspect="1"/>
          </p:cNvPicPr>
          <p:nvPr/>
        </p:nvPicPr>
        <p:blipFill>
          <a:blip r:embed="rId3" cstate="print"/>
          <a:stretch>
            <a:fillRect/>
          </a:stretch>
        </p:blipFill>
        <p:spPr>
          <a:xfrm>
            <a:off x="4267200" y="1905000"/>
            <a:ext cx="4038600" cy="403860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defRPr/>
            </a:pPr>
            <a:r>
              <a:rPr lang="en-US" dirty="0" smtClean="0"/>
              <a:t>Management: </a:t>
            </a:r>
            <a:r>
              <a:rPr lang="en-US" sz="3600" dirty="0" smtClean="0"/>
              <a:t>Penetrating Trauma </a:t>
            </a:r>
            <a:endParaRPr lang="en-US" sz="3600" dirty="0"/>
          </a:p>
        </p:txBody>
      </p:sp>
      <p:sp>
        <p:nvSpPr>
          <p:cNvPr id="77827" name="Content Placeholder 2"/>
          <p:cNvSpPr>
            <a:spLocks noGrp="1"/>
          </p:cNvSpPr>
          <p:nvPr>
            <p:ph idx="1"/>
          </p:nvPr>
        </p:nvSpPr>
        <p:spPr>
          <a:xfrm>
            <a:off x="685800" y="1752600"/>
            <a:ext cx="7696200" cy="4191000"/>
          </a:xfrm>
          <a:solidFill>
            <a:schemeClr val="accent2">
              <a:lumMod val="40000"/>
              <a:lumOff val="60000"/>
            </a:schemeClr>
          </a:solidFill>
        </p:spPr>
        <p:style>
          <a:lnRef idx="0">
            <a:schemeClr val="accent6"/>
          </a:lnRef>
          <a:fillRef idx="3">
            <a:schemeClr val="accent6"/>
          </a:fillRef>
          <a:effectRef idx="3">
            <a:schemeClr val="accent6"/>
          </a:effectRef>
          <a:fontRef idx="minor">
            <a:schemeClr val="lt1"/>
          </a:fontRef>
        </p:style>
        <p:txBody>
          <a:bodyPr>
            <a:normAutofit lnSpcReduction="10000"/>
          </a:bodyPr>
          <a:lstStyle/>
          <a:p>
            <a:pPr eaLnBrk="1" hangingPunct="1"/>
            <a:r>
              <a:rPr lang="en-US" dirty="0" smtClean="0">
                <a:latin typeface="Arial" charset="0"/>
                <a:cs typeface="Arial" charset="0"/>
              </a:rPr>
              <a:t>Current Clinical issues</a:t>
            </a:r>
          </a:p>
          <a:p>
            <a:pPr lvl="1" eaLnBrk="1" hangingPunct="1"/>
            <a:r>
              <a:rPr lang="en-US" dirty="0" smtClean="0">
                <a:latin typeface="Arial" charset="0"/>
                <a:cs typeface="Arial" charset="0"/>
              </a:rPr>
              <a:t>Similar to blunt trauma management</a:t>
            </a:r>
          </a:p>
          <a:p>
            <a:pPr lvl="1" eaLnBrk="1" hangingPunct="1"/>
            <a:r>
              <a:rPr lang="en-US" dirty="0" smtClean="0">
                <a:latin typeface="Arial" charset="0"/>
                <a:cs typeface="Arial" charset="0"/>
              </a:rPr>
              <a:t>Challenges related to body habitus similarly associated in blunt trauma</a:t>
            </a:r>
          </a:p>
          <a:p>
            <a:pPr lvl="2" eaLnBrk="1" hangingPunct="1"/>
            <a:r>
              <a:rPr lang="en-US" dirty="0" smtClean="0">
                <a:latin typeface="Arial" charset="0"/>
                <a:cs typeface="Arial" charset="0"/>
              </a:rPr>
              <a:t>Prohibitory radiological imaging due to body habitus</a:t>
            </a:r>
          </a:p>
          <a:p>
            <a:pPr lvl="2" eaLnBrk="1" hangingPunct="1"/>
            <a:r>
              <a:rPr lang="en-US" dirty="0" smtClean="0">
                <a:latin typeface="Arial" charset="0"/>
                <a:cs typeface="Arial" charset="0"/>
              </a:rPr>
              <a:t>Airway control in obese patient</a:t>
            </a:r>
          </a:p>
          <a:p>
            <a:pPr lvl="2" eaLnBrk="1" hangingPunct="1"/>
            <a:r>
              <a:rPr lang="en-US" dirty="0" smtClean="0">
                <a:latin typeface="Arial" charset="0"/>
                <a:cs typeface="Arial" charset="0"/>
              </a:rPr>
              <a:t>Prohibitive diagnostic ability (i.e. ultrasound, radiological imaging, laparoscopic intervention) all due to body habitus</a:t>
            </a:r>
          </a:p>
          <a:p>
            <a:pPr lvl="1" eaLnBrk="1" hangingPunct="1"/>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76200"/>
            <a:ext cx="8991600" cy="1143000"/>
          </a:xfrm>
        </p:spPr>
        <p:txBody>
          <a:bodyPr/>
          <a:lstStyle/>
          <a:p>
            <a:pPr eaLnBrk="1" hangingPunct="1">
              <a:defRPr/>
            </a:pPr>
            <a:r>
              <a:rPr lang="en-US" dirty="0" smtClean="0"/>
              <a:t>Management: Burns</a:t>
            </a:r>
            <a:endParaRPr lang="en-US" dirty="0"/>
          </a:p>
        </p:txBody>
      </p:sp>
      <p:graphicFrame>
        <p:nvGraphicFramePr>
          <p:cNvPr id="10" name="Diagram 9"/>
          <p:cNvGraphicFramePr/>
          <p:nvPr>
            <p:extLst>
              <p:ext uri="{D42A27DB-BD31-4B8C-83A1-F6EECF244321}">
                <p14:modId xmlns:p14="http://schemas.microsoft.com/office/powerpoint/2010/main" val="569602603"/>
              </p:ext>
            </p:extLst>
          </p:nvPr>
        </p:nvGraphicFramePr>
        <p:xfrm>
          <a:off x="1295400" y="1600200"/>
          <a:ext cx="6400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a:t>
            </a:r>
            <a:endParaRPr lang="en-US" dirty="0"/>
          </a:p>
        </p:txBody>
      </p:sp>
      <p:sp>
        <p:nvSpPr>
          <p:cNvPr id="80899" name="Content Placeholder 2"/>
          <p:cNvSpPr>
            <a:spLocks noGrp="1"/>
          </p:cNvSpPr>
          <p:nvPr>
            <p:ph idx="1"/>
          </p:nvPr>
        </p:nvSpPr>
        <p:spPr>
          <a:xfrm>
            <a:off x="685800" y="1600200"/>
            <a:ext cx="7772400" cy="4572000"/>
          </a:xfrm>
          <a:ln>
            <a:noFill/>
          </a:ln>
        </p:spPr>
        <p:txBody>
          <a:bodyPr/>
          <a:lstStyle/>
          <a:p>
            <a:r>
              <a:rPr lang="en-US" dirty="0" smtClean="0">
                <a:latin typeface="Arial" charset="0"/>
                <a:cs typeface="Arial" charset="0"/>
              </a:rPr>
              <a:t>Obesity is an increasing epidemic</a:t>
            </a:r>
          </a:p>
          <a:p>
            <a:r>
              <a:rPr lang="en-US" dirty="0" smtClean="0">
                <a:latin typeface="Arial" charset="0"/>
                <a:cs typeface="Arial" charset="0"/>
              </a:rPr>
              <a:t>There are special physiological, social and emotional considerations in caring for critically injured patients that healthcare providers must understand</a:t>
            </a:r>
          </a:p>
          <a:p>
            <a:r>
              <a:rPr lang="en-US" dirty="0" smtClean="0">
                <a:latin typeface="Arial" charset="0"/>
                <a:cs typeface="Arial" charset="0"/>
              </a:rPr>
              <a:t>Intervention measures specific to the management of critically injured patients is paramount to optimal outcomes</a:t>
            </a:r>
          </a:p>
          <a:p>
            <a:endParaRPr lang="en-US" sz="2800" dirty="0" smtClean="0">
              <a:latin typeface="Arial" charset="0"/>
              <a:cs typeface="Arial" charset="0"/>
            </a:endParaRPr>
          </a:p>
          <a:p>
            <a:endParaRPr lang="en-US" sz="2800"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Definition of Obesity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5567369"/>
              </p:ext>
            </p:extLst>
          </p:nvPr>
        </p:nvGraphicFramePr>
        <p:xfrm>
          <a:off x="609600" y="15240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Hospital Care Higher</a:t>
            </a:r>
            <a:endParaRPr lang="en-US" dirty="0"/>
          </a:p>
        </p:txBody>
      </p:sp>
      <p:sp>
        <p:nvSpPr>
          <p:cNvPr id="3" name="Content Placeholder 2"/>
          <p:cNvSpPr>
            <a:spLocks noGrp="1"/>
          </p:cNvSpPr>
          <p:nvPr>
            <p:ph sz="half" idx="1"/>
          </p:nvPr>
        </p:nvSpPr>
        <p:spPr>
          <a:xfrm>
            <a:off x="4800600" y="1447800"/>
            <a:ext cx="3886200" cy="4495800"/>
          </a:xfrm>
          <a:ln w="38100">
            <a:solidFill>
              <a:schemeClr val="tx1"/>
            </a:solidFill>
          </a:ln>
        </p:spPr>
        <p:txBody>
          <a:bodyPr/>
          <a:lstStyle/>
          <a:p>
            <a:pPr lvl="1" eaLnBrk="1" hangingPunct="1"/>
            <a:r>
              <a:rPr lang="en-US" sz="3200" dirty="0" smtClean="0">
                <a:solidFill>
                  <a:schemeClr val="tx1"/>
                </a:solidFill>
                <a:latin typeface="Arial" charset="0"/>
                <a:cs typeface="Arial" charset="0"/>
              </a:rPr>
              <a:t>Infection rate</a:t>
            </a:r>
          </a:p>
          <a:p>
            <a:pPr lvl="1" eaLnBrk="1" hangingPunct="1"/>
            <a:r>
              <a:rPr lang="en-US" sz="3200" dirty="0" smtClean="0">
                <a:solidFill>
                  <a:schemeClr val="tx1"/>
                </a:solidFill>
                <a:latin typeface="Arial" charset="0"/>
                <a:cs typeface="Arial" charset="0"/>
              </a:rPr>
              <a:t>Ventilator days</a:t>
            </a:r>
          </a:p>
          <a:p>
            <a:pPr lvl="1" eaLnBrk="1" hangingPunct="1"/>
            <a:r>
              <a:rPr lang="en-US" sz="3200" dirty="0" smtClean="0">
                <a:solidFill>
                  <a:schemeClr val="tx1"/>
                </a:solidFill>
                <a:latin typeface="Arial" charset="0"/>
                <a:cs typeface="Arial" charset="0"/>
              </a:rPr>
              <a:t>CVP days</a:t>
            </a:r>
          </a:p>
          <a:p>
            <a:pPr lvl="1" eaLnBrk="1" hangingPunct="1">
              <a:buFont typeface="Arial" charset="0"/>
              <a:buChar char="•"/>
            </a:pPr>
            <a:r>
              <a:rPr lang="en-US" sz="3200" dirty="0" smtClean="0">
                <a:solidFill>
                  <a:schemeClr val="tx1"/>
                </a:solidFill>
                <a:latin typeface="Arial" charset="0"/>
                <a:cs typeface="Arial" charset="0"/>
              </a:rPr>
              <a:t>ICU LOS</a:t>
            </a:r>
          </a:p>
          <a:p>
            <a:pPr lvl="1" eaLnBrk="1" hangingPunct="1"/>
            <a:r>
              <a:rPr lang="en-US" sz="3200" dirty="0" smtClean="0">
                <a:solidFill>
                  <a:schemeClr val="tx1"/>
                </a:solidFill>
                <a:latin typeface="Arial" charset="0"/>
                <a:cs typeface="Arial" charset="0"/>
              </a:rPr>
              <a:t>Hospital LOS</a:t>
            </a:r>
          </a:p>
          <a:p>
            <a:pPr lvl="1" eaLnBrk="1" hangingPunct="1"/>
            <a:r>
              <a:rPr lang="en-US" sz="3200" dirty="0" smtClean="0">
                <a:solidFill>
                  <a:schemeClr val="tx1"/>
                </a:solidFill>
                <a:latin typeface="Arial" charset="0"/>
                <a:cs typeface="Arial" charset="0"/>
              </a:rPr>
              <a:t>Mortality rate</a:t>
            </a:r>
          </a:p>
          <a:p>
            <a:pPr lvl="1" eaLnBrk="1" hangingPunct="1"/>
            <a:r>
              <a:rPr lang="en-US" sz="2800" dirty="0" smtClean="0">
                <a:solidFill>
                  <a:schemeClr val="tx1"/>
                </a:solidFill>
                <a:latin typeface="Arial" charset="0"/>
                <a:cs typeface="Arial" charset="0"/>
              </a:rPr>
              <a:t>Long term disabilities</a:t>
            </a:r>
          </a:p>
          <a:p>
            <a:endParaRPr lang="en-US" dirty="0"/>
          </a:p>
        </p:txBody>
      </p:sp>
      <p:pic>
        <p:nvPicPr>
          <p:cNvPr id="162818" name="Picture 2" descr="http://www.nydailynews.com/polopoly_fs/1.1097737!/img/httpImage/image.jpg_gen/derivatives/landscape_370/image.jpg"/>
          <p:cNvPicPr>
            <a:picLocks noChangeAspect="1" noChangeArrowheads="1"/>
          </p:cNvPicPr>
          <p:nvPr/>
        </p:nvPicPr>
        <p:blipFill>
          <a:blip r:embed="rId3" cstate="print"/>
          <a:srcRect/>
          <a:stretch>
            <a:fillRect/>
          </a:stretch>
        </p:blipFill>
        <p:spPr bwMode="auto">
          <a:xfrm>
            <a:off x="304800" y="2125682"/>
            <a:ext cx="4828680" cy="3132117"/>
          </a:xfrm>
          <a:prstGeom prst="rect">
            <a:avLst/>
          </a:prstGeom>
          <a:noFill/>
          <a:ln w="19050">
            <a:solidFill>
              <a:schemeClr val="tx1"/>
            </a:solidFill>
          </a:ln>
        </p:spPr>
      </p:pic>
      <p:sp>
        <p:nvSpPr>
          <p:cNvPr id="6" name="Rectangle 5"/>
          <p:cNvSpPr/>
          <p:nvPr/>
        </p:nvSpPr>
        <p:spPr>
          <a:xfrm rot="10800000" flipV="1">
            <a:off x="321621" y="6504800"/>
            <a:ext cx="8441378" cy="276999"/>
          </a:xfrm>
          <a:prstGeom prst="rect">
            <a:avLst/>
          </a:prstGeom>
        </p:spPr>
        <p:txBody>
          <a:bodyPr wrap="square">
            <a:spAutoFit/>
          </a:bodyPr>
          <a:lstStyle/>
          <a:p>
            <a:r>
              <a:rPr lang="en-US" sz="1200" dirty="0" smtClean="0"/>
              <a:t>http://www.nydailynews.com/polopoly_fs/1.1097737!/img/httpImage/image.jpg_gen/derivatives/landscape_370/image.jpg</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Epidemiology</a:t>
            </a:r>
            <a:endParaRPr lang="en-US" dirty="0"/>
          </a:p>
        </p:txBody>
      </p:sp>
      <p:sp>
        <p:nvSpPr>
          <p:cNvPr id="17412" name="Content Placeholder 4"/>
          <p:cNvSpPr>
            <a:spLocks noGrp="1"/>
          </p:cNvSpPr>
          <p:nvPr>
            <p:ph idx="1"/>
          </p:nvPr>
        </p:nvSpPr>
        <p:spPr>
          <a:xfrm>
            <a:off x="533400" y="1600200"/>
            <a:ext cx="3657600" cy="4953000"/>
          </a:xfrm>
          <a:ln w="38100">
            <a:solidFill>
              <a:schemeClr val="tx1"/>
            </a:solidFill>
          </a:ln>
        </p:spPr>
        <p:txBody>
          <a:bodyPr>
            <a:normAutofit fontScale="92500" lnSpcReduction="10000"/>
          </a:bodyPr>
          <a:lstStyle/>
          <a:p>
            <a:pPr eaLnBrk="1" hangingPunct="1"/>
            <a:r>
              <a:rPr lang="en-US" dirty="0" smtClean="0">
                <a:latin typeface="Arial" charset="0"/>
                <a:cs typeface="Arial" charset="0"/>
              </a:rPr>
              <a:t>Trauma is leading killer:</a:t>
            </a:r>
          </a:p>
          <a:p>
            <a:pPr eaLnBrk="1" hangingPunct="1"/>
            <a:r>
              <a:rPr lang="en-US" dirty="0" smtClean="0">
                <a:latin typeface="Arial" charset="0"/>
                <a:cs typeface="Arial" charset="0"/>
              </a:rPr>
              <a:t> 1-44 years old</a:t>
            </a:r>
          </a:p>
          <a:p>
            <a:r>
              <a:rPr lang="en-US" dirty="0" smtClean="0">
                <a:latin typeface="Arial" charset="0"/>
                <a:cs typeface="Arial" charset="0"/>
              </a:rPr>
              <a:t>Mortality 8x higher in the obese population</a:t>
            </a:r>
          </a:p>
          <a:p>
            <a:pPr eaLnBrk="1" hangingPunct="1"/>
            <a:r>
              <a:rPr lang="en-US" dirty="0" smtClean="0">
                <a:latin typeface="Arial" charset="0"/>
                <a:cs typeface="Arial" charset="0"/>
              </a:rPr>
              <a:t>MVC</a:t>
            </a:r>
          </a:p>
          <a:p>
            <a:pPr lvl="1" eaLnBrk="1" hangingPunct="1"/>
            <a:r>
              <a:rPr lang="en-US" dirty="0" smtClean="0">
                <a:latin typeface="Arial" charset="0"/>
                <a:cs typeface="Arial" charset="0"/>
              </a:rPr>
              <a:t>$200.3 billion</a:t>
            </a:r>
          </a:p>
          <a:p>
            <a:pPr eaLnBrk="1" hangingPunct="1"/>
            <a:r>
              <a:rPr lang="en-US" dirty="0" smtClean="0">
                <a:latin typeface="Arial" charset="0"/>
                <a:cs typeface="Arial" charset="0"/>
              </a:rPr>
              <a:t>Costs</a:t>
            </a:r>
          </a:p>
          <a:p>
            <a:pPr lvl="1" eaLnBrk="1" hangingPunct="1"/>
            <a:r>
              <a:rPr lang="en-US" dirty="0" smtClean="0">
                <a:latin typeface="Arial" charset="0"/>
                <a:cs typeface="Arial" charset="0"/>
              </a:rPr>
              <a:t>$478.3 billion</a:t>
            </a:r>
          </a:p>
        </p:txBody>
      </p:sp>
      <p:pic>
        <p:nvPicPr>
          <p:cNvPr id="6" name="Picture 5" descr="Colostomy Pelvic Trauma.JPG"/>
          <p:cNvPicPr>
            <a:picLocks noChangeAspect="1"/>
          </p:cNvPicPr>
          <p:nvPr/>
        </p:nvPicPr>
        <p:blipFill>
          <a:blip r:embed="rId3" cstate="print"/>
          <a:srcRect l="1876" r="1876"/>
          <a:stretch>
            <a:fillRect/>
          </a:stretch>
        </p:blipFill>
        <p:spPr>
          <a:xfrm>
            <a:off x="4114800" y="2057400"/>
            <a:ext cx="4693869" cy="365760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Challenges/Considerations</a:t>
            </a:r>
            <a:endParaRPr lang="en-US" dirty="0"/>
          </a:p>
        </p:txBody>
      </p:sp>
      <p:sp>
        <p:nvSpPr>
          <p:cNvPr id="19459" name="Content Placeholder 2"/>
          <p:cNvSpPr>
            <a:spLocks noGrp="1"/>
          </p:cNvSpPr>
          <p:nvPr>
            <p:ph sz="half" idx="1"/>
          </p:nvPr>
        </p:nvSpPr>
        <p:spPr>
          <a:xfrm>
            <a:off x="464344" y="1770501"/>
            <a:ext cx="4038600" cy="3563499"/>
          </a:xfrm>
          <a:solidFill>
            <a:schemeClr val="accent2">
              <a:lumMod val="40000"/>
              <a:lumOff val="60000"/>
            </a:schemeClr>
          </a:solidFill>
          <a:ln/>
        </p:spPr>
        <p:style>
          <a:lnRef idx="0">
            <a:schemeClr val="accent5"/>
          </a:lnRef>
          <a:fillRef idx="3">
            <a:schemeClr val="accent5"/>
          </a:fillRef>
          <a:effectRef idx="3">
            <a:schemeClr val="accent5"/>
          </a:effectRef>
          <a:fontRef idx="minor">
            <a:schemeClr val="lt1"/>
          </a:fontRef>
        </p:style>
        <p:txBody>
          <a:bodyPr/>
          <a:lstStyle/>
          <a:p>
            <a:pPr eaLnBrk="1" hangingPunct="1"/>
            <a:r>
              <a:rPr lang="en-US" dirty="0" smtClean="0">
                <a:solidFill>
                  <a:schemeClr val="tx1"/>
                </a:solidFill>
                <a:latin typeface="Arial" charset="0"/>
                <a:cs typeface="Arial" charset="0"/>
              </a:rPr>
              <a:t>Pre-hospital care</a:t>
            </a:r>
          </a:p>
          <a:p>
            <a:pPr eaLnBrk="1" hangingPunct="1"/>
            <a:r>
              <a:rPr lang="en-US" dirty="0" smtClean="0">
                <a:solidFill>
                  <a:schemeClr val="tx1"/>
                </a:solidFill>
                <a:latin typeface="Arial" charset="0"/>
                <a:cs typeface="Arial" charset="0"/>
              </a:rPr>
              <a:t>Personnel</a:t>
            </a:r>
          </a:p>
          <a:p>
            <a:pPr eaLnBrk="1" hangingPunct="1"/>
            <a:r>
              <a:rPr lang="en-US" dirty="0" smtClean="0">
                <a:solidFill>
                  <a:schemeClr val="tx1"/>
                </a:solidFill>
                <a:latin typeface="Arial" charset="0"/>
                <a:cs typeface="Arial" charset="0"/>
              </a:rPr>
              <a:t>Equipment</a:t>
            </a:r>
          </a:p>
          <a:p>
            <a:pPr eaLnBrk="1" hangingPunct="1"/>
            <a:r>
              <a:rPr lang="en-US" dirty="0" smtClean="0">
                <a:solidFill>
                  <a:schemeClr val="tx1"/>
                </a:solidFill>
                <a:latin typeface="Arial" charset="0"/>
                <a:cs typeface="Arial" charset="0"/>
              </a:rPr>
              <a:t>Transport</a:t>
            </a:r>
          </a:p>
          <a:p>
            <a:pPr lvl="1" eaLnBrk="1" hangingPunct="1"/>
            <a:r>
              <a:rPr lang="en-US" dirty="0" smtClean="0">
                <a:solidFill>
                  <a:schemeClr val="tx1"/>
                </a:solidFill>
                <a:latin typeface="Arial" charset="0"/>
                <a:cs typeface="Arial" charset="0"/>
              </a:rPr>
              <a:t>Ground/air</a:t>
            </a:r>
          </a:p>
          <a:p>
            <a:pPr lvl="1" eaLnBrk="1" hangingPunct="1"/>
            <a:r>
              <a:rPr lang="en-US" dirty="0" smtClean="0">
                <a:solidFill>
                  <a:schemeClr val="tx1"/>
                </a:solidFill>
                <a:latin typeface="Arial" charset="0"/>
                <a:cs typeface="Arial" charset="0"/>
              </a:rPr>
              <a:t>POV</a:t>
            </a:r>
          </a:p>
          <a:p>
            <a:pPr lvl="1" eaLnBrk="1" hangingPunct="1"/>
            <a:r>
              <a:rPr lang="en-US" dirty="0" smtClean="0">
                <a:solidFill>
                  <a:schemeClr val="tx1"/>
                </a:solidFill>
                <a:latin typeface="Arial" charset="0"/>
                <a:cs typeface="Arial" charset="0"/>
              </a:rPr>
              <a:t>Intrafacility</a:t>
            </a:r>
          </a:p>
        </p:txBody>
      </p:sp>
      <p:sp>
        <p:nvSpPr>
          <p:cNvPr id="19460" name="Content Placeholder 3"/>
          <p:cNvSpPr>
            <a:spLocks noGrp="1"/>
          </p:cNvSpPr>
          <p:nvPr>
            <p:ph sz="half" idx="2"/>
          </p:nvPr>
        </p:nvSpPr>
        <p:spPr>
          <a:xfrm>
            <a:off x="4655344" y="1770501"/>
            <a:ext cx="4038600" cy="3563499"/>
          </a:xfrm>
          <a:solidFill>
            <a:schemeClr val="accent6">
              <a:lumMod val="20000"/>
              <a:lumOff val="80000"/>
            </a:schemeClr>
          </a:solidFill>
          <a:ln/>
        </p:spPr>
        <p:style>
          <a:lnRef idx="0">
            <a:schemeClr val="accent3"/>
          </a:lnRef>
          <a:fillRef idx="3">
            <a:schemeClr val="accent3"/>
          </a:fillRef>
          <a:effectRef idx="3">
            <a:schemeClr val="accent3"/>
          </a:effectRef>
          <a:fontRef idx="minor">
            <a:schemeClr val="lt1"/>
          </a:fontRef>
        </p:style>
        <p:txBody>
          <a:bodyPr/>
          <a:lstStyle/>
          <a:p>
            <a:pPr eaLnBrk="1" hangingPunct="1"/>
            <a:r>
              <a:rPr lang="en-US" dirty="0" smtClean="0">
                <a:solidFill>
                  <a:schemeClr val="tx1"/>
                </a:solidFill>
                <a:latin typeface="Arial" charset="0"/>
                <a:cs typeface="Arial" charset="0"/>
              </a:rPr>
              <a:t>Patterns of injury</a:t>
            </a:r>
          </a:p>
          <a:p>
            <a:pPr eaLnBrk="1" hangingPunct="1"/>
            <a:r>
              <a:rPr lang="en-US" dirty="0" smtClean="0">
                <a:solidFill>
                  <a:schemeClr val="tx1"/>
                </a:solidFill>
                <a:latin typeface="Arial" charset="0"/>
                <a:cs typeface="Arial" charset="0"/>
              </a:rPr>
              <a:t>Assessment</a:t>
            </a:r>
          </a:p>
          <a:p>
            <a:pPr eaLnBrk="1" hangingPunct="1"/>
            <a:r>
              <a:rPr lang="en-US" dirty="0" smtClean="0">
                <a:solidFill>
                  <a:schemeClr val="tx1"/>
                </a:solidFill>
                <a:latin typeface="Arial" charset="0"/>
                <a:cs typeface="Arial" charset="0"/>
              </a:rPr>
              <a:t>Adjuncts</a:t>
            </a:r>
          </a:p>
          <a:p>
            <a:pPr eaLnBrk="1" hangingPunct="1"/>
            <a:r>
              <a:rPr lang="en-US" dirty="0" smtClean="0">
                <a:solidFill>
                  <a:schemeClr val="tx1"/>
                </a:solidFill>
                <a:latin typeface="Arial" charset="0"/>
                <a:cs typeface="Arial" charset="0"/>
              </a:rPr>
              <a:t>Mortality/morbidity</a:t>
            </a:r>
          </a:p>
          <a:p>
            <a:pPr eaLnBrk="1" hangingPunct="1"/>
            <a:r>
              <a:rPr lang="en-US" dirty="0" smtClean="0">
                <a:solidFill>
                  <a:schemeClr val="tx1"/>
                </a:solidFill>
                <a:latin typeface="Arial" charset="0"/>
                <a:cs typeface="Arial" charset="0"/>
              </a:rPr>
              <a:t>Pharmacology</a:t>
            </a:r>
          </a:p>
          <a:p>
            <a:pPr eaLnBrk="1" hangingPunct="1">
              <a:buFont typeface="Wingdings" pitchFamily="2" charset="2"/>
              <a:buNone/>
            </a:pPr>
            <a:endParaRPr lang="en-US" dirty="0" smtClean="0">
              <a:latin typeface="Arial" charset="0"/>
              <a:cs typeface="Arial" charset="0"/>
            </a:endParaRPr>
          </a:p>
        </p:txBody>
      </p:sp>
      <p:sp>
        <p:nvSpPr>
          <p:cNvPr id="5" name="Rectangle 4"/>
          <p:cNvSpPr/>
          <p:nvPr/>
        </p:nvSpPr>
        <p:spPr>
          <a:xfrm>
            <a:off x="304800" y="5414427"/>
            <a:ext cx="8610600" cy="1138773"/>
          </a:xfrm>
          <a:prstGeom prst="rect">
            <a:avLst/>
          </a:prstGeom>
          <a:ln w="38100">
            <a:solidFill>
              <a:schemeClr val="tx2"/>
            </a:solidFill>
          </a:ln>
        </p:spPr>
        <p:txBody>
          <a:bodyPr wrap="square">
            <a:spAutoFit/>
          </a:bodyPr>
          <a:lstStyle/>
          <a:p>
            <a:pPr algn="ctr"/>
            <a:r>
              <a:rPr lang="en-US" sz="2400" dirty="0" smtClean="0"/>
              <a:t>Heavy Lifting For Ambulance Crews, Obesity Epidemic Is Changing Emergency Medical Transport   </a:t>
            </a:r>
          </a:p>
          <a:p>
            <a:pPr algn="ctr"/>
            <a:r>
              <a:rPr lang="en-US" sz="2000" dirty="0" smtClean="0"/>
              <a:t>Headline in Hartford Courant Oct. 20, 2012</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2835</TotalTime>
  <Words>4984</Words>
  <Application>Microsoft Office PowerPoint</Application>
  <PresentationFormat>On-screen Show (4:3)</PresentationFormat>
  <Paragraphs>877</Paragraphs>
  <Slides>52</Slides>
  <Notes>52</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Blank Presentation</vt:lpstr>
      <vt:lpstr>1_Blank Presentation</vt:lpstr>
      <vt:lpstr>PowerPoint Presentation</vt:lpstr>
      <vt:lpstr>General Principles in the Care of the Obese Trauma Patient</vt:lpstr>
      <vt:lpstr>Objectives</vt:lpstr>
      <vt:lpstr>US Most Obese Country in World</vt:lpstr>
      <vt:lpstr>Epidemiology</vt:lpstr>
      <vt:lpstr>Definition of Obesity</vt:lpstr>
      <vt:lpstr>Cost of Hospital Care Higher</vt:lpstr>
      <vt:lpstr>Epidemiology</vt:lpstr>
      <vt:lpstr>Challenges/Considerations</vt:lpstr>
      <vt:lpstr>Principles</vt:lpstr>
      <vt:lpstr>Airway (C-Spine Protection)</vt:lpstr>
      <vt:lpstr>Airway (C-Spine Protection)</vt:lpstr>
      <vt:lpstr>PowerPoint Presentation</vt:lpstr>
      <vt:lpstr>Breathing</vt:lpstr>
      <vt:lpstr>Breathing</vt:lpstr>
      <vt:lpstr>Breathing</vt:lpstr>
      <vt:lpstr>  Intubation</vt:lpstr>
      <vt:lpstr>Mallampati Scale</vt:lpstr>
      <vt:lpstr>Circulation</vt:lpstr>
      <vt:lpstr>Circulation</vt:lpstr>
      <vt:lpstr>Circulation</vt:lpstr>
      <vt:lpstr>Disability</vt:lpstr>
      <vt:lpstr>Disability</vt:lpstr>
      <vt:lpstr>Disability</vt:lpstr>
      <vt:lpstr>Exposure/Environment</vt:lpstr>
      <vt:lpstr>Exposure/Environment</vt:lpstr>
      <vt:lpstr>Exposure/Environment</vt:lpstr>
      <vt:lpstr>Primary Survey Adjuncts</vt:lpstr>
      <vt:lpstr>Secondary Survey</vt:lpstr>
      <vt:lpstr>Secondary Survey</vt:lpstr>
      <vt:lpstr>Give Comfort</vt:lpstr>
      <vt:lpstr>Give Comfort</vt:lpstr>
      <vt:lpstr>Inspect Posterior Surfaces</vt:lpstr>
      <vt:lpstr>Caveats</vt:lpstr>
      <vt:lpstr>Disposition</vt:lpstr>
      <vt:lpstr>Post Op Care</vt:lpstr>
      <vt:lpstr>Missed Injuries</vt:lpstr>
      <vt:lpstr>Fractures</vt:lpstr>
      <vt:lpstr>Morbidity and Mortality </vt:lpstr>
      <vt:lpstr>Pharmacology</vt:lpstr>
      <vt:lpstr>Consultations</vt:lpstr>
      <vt:lpstr>Management:  Blunt Trauma TBI</vt:lpstr>
      <vt:lpstr>Management: Blunt Trauma</vt:lpstr>
      <vt:lpstr>Management: Blunt Trauma</vt:lpstr>
      <vt:lpstr>Management: Blunt Trauma</vt:lpstr>
      <vt:lpstr>Management: Blunt Trauma</vt:lpstr>
      <vt:lpstr>Management: Blunt Trauma</vt:lpstr>
      <vt:lpstr>Management: Blunt Trauma</vt:lpstr>
      <vt:lpstr>Management: Blunt Trauma</vt:lpstr>
      <vt:lpstr>Management: Penetrating Trauma </vt:lpstr>
      <vt:lpstr>Management: Burns</vt:lpstr>
      <vt:lpstr>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 AND TRAUMA</dc:title>
  <dc:creator>od</dc:creator>
  <cp:lastModifiedBy>Sarah Clements</cp:lastModifiedBy>
  <cp:revision>261</cp:revision>
  <cp:lastPrinted>2013-01-11T17:15:48Z</cp:lastPrinted>
  <dcterms:created xsi:type="dcterms:W3CDTF">2011-10-17T00:02:50Z</dcterms:created>
  <dcterms:modified xsi:type="dcterms:W3CDTF">2013-01-11T17:22:22Z</dcterms:modified>
</cp:coreProperties>
</file>